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20"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25831D-CFBA-4012-AA1C-DF6CB120A2CC}" type="datetimeFigureOut">
              <a:rPr lang="en-IE" smtClean="0"/>
              <a:t>27/02/2018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8CFD54-C834-49E7-8C71-3C18ABB545BF}" type="slidenum">
              <a:rPr lang="en-IE" smtClean="0"/>
              <a:t>‹#›</a:t>
            </a:fld>
            <a:endParaRPr lang="en-IE"/>
          </a:p>
        </p:txBody>
      </p:sp>
    </p:spTree>
    <p:extLst>
      <p:ext uri="{BB962C8B-B14F-4D97-AF65-F5344CB8AC3E}">
        <p14:creationId xmlns:p14="http://schemas.microsoft.com/office/powerpoint/2010/main" val="1356517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https://www.youtube.com/watch?v=aMcjxSThD54&amp;t=29s</a:t>
            </a:r>
          </a:p>
        </p:txBody>
      </p:sp>
      <p:sp>
        <p:nvSpPr>
          <p:cNvPr id="4" name="Slide Number Placeholder 3"/>
          <p:cNvSpPr>
            <a:spLocks noGrp="1"/>
          </p:cNvSpPr>
          <p:nvPr>
            <p:ph type="sldNum" sz="quarter" idx="10"/>
          </p:nvPr>
        </p:nvSpPr>
        <p:spPr/>
        <p:txBody>
          <a:bodyPr/>
          <a:lstStyle/>
          <a:p>
            <a:fld id="{958CFD54-C834-49E7-8C71-3C18ABB545BF}" type="slidenum">
              <a:rPr lang="en-IE" smtClean="0"/>
              <a:t>1</a:t>
            </a:fld>
            <a:endParaRPr lang="en-IE"/>
          </a:p>
        </p:txBody>
      </p:sp>
    </p:spTree>
    <p:extLst>
      <p:ext uri="{BB962C8B-B14F-4D97-AF65-F5344CB8AC3E}">
        <p14:creationId xmlns:p14="http://schemas.microsoft.com/office/powerpoint/2010/main" val="1632816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E" smtClean="0"/>
          </a:p>
        </p:txBody>
      </p:sp>
      <p:sp>
        <p:nvSpPr>
          <p:cNvPr id="4" name="Slide Number Placeholder 3"/>
          <p:cNvSpPr>
            <a:spLocks noGrp="1"/>
          </p:cNvSpPr>
          <p:nvPr>
            <p:ph type="sldNum" sz="quarter" idx="5"/>
          </p:nvPr>
        </p:nvSpPr>
        <p:spPr/>
        <p:txBody>
          <a:bodyPr/>
          <a:lstStyle/>
          <a:p>
            <a:pPr>
              <a:defRPr/>
            </a:pPr>
            <a:fld id="{6A3928DB-9DAD-41CF-9B88-DEAE36A6D4F6}" type="slidenum">
              <a:rPr lang="en-IE" smtClean="0"/>
              <a:pPr>
                <a:defRPr/>
              </a:pPr>
              <a:t>3</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IE" smtClean="0"/>
          </a:p>
        </p:txBody>
      </p:sp>
      <p:sp>
        <p:nvSpPr>
          <p:cNvPr id="4" name="Slide Number Placeholder 3"/>
          <p:cNvSpPr>
            <a:spLocks noGrp="1"/>
          </p:cNvSpPr>
          <p:nvPr>
            <p:ph type="sldNum" sz="quarter" idx="5"/>
          </p:nvPr>
        </p:nvSpPr>
        <p:spPr/>
        <p:txBody>
          <a:bodyPr/>
          <a:lstStyle/>
          <a:p>
            <a:pPr>
              <a:defRPr/>
            </a:pPr>
            <a:fld id="{A47856E0-D939-4928-8A84-2F31AE284092}" type="slidenum">
              <a:rPr lang="en-IE" smtClean="0"/>
              <a:pPr>
                <a:defRPr/>
              </a:pPr>
              <a:t>4</a:t>
            </a:fld>
            <a:endParaRPr lang="en-I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p>
            <a:pPr>
              <a:defRPr/>
            </a:pPr>
            <a:fld id="{1ED36996-83BE-46A1-B5C1-292E83E9CBFD}" type="slidenum">
              <a:rPr lang="en-US"/>
              <a:pPr>
                <a:defRPr/>
              </a:pPr>
              <a:t>5</a:t>
            </a:fld>
            <a:endParaRPr lang="en-US" dirty="0"/>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E" smtClean="0"/>
          </a:p>
        </p:txBody>
      </p:sp>
      <p:sp>
        <p:nvSpPr>
          <p:cNvPr id="4" name="Slide Number Placeholder 3"/>
          <p:cNvSpPr>
            <a:spLocks noGrp="1"/>
          </p:cNvSpPr>
          <p:nvPr>
            <p:ph type="sldNum" sz="quarter" idx="5"/>
          </p:nvPr>
        </p:nvSpPr>
        <p:spPr/>
        <p:txBody>
          <a:bodyPr/>
          <a:lstStyle/>
          <a:p>
            <a:pPr>
              <a:defRPr/>
            </a:pPr>
            <a:fld id="{6FCFBF28-B8EC-4620-8096-9BBB467B33CC}" type="slidenum">
              <a:rPr lang="en-IE" smtClean="0"/>
              <a:pPr>
                <a:defRPr/>
              </a:pPr>
              <a:t>6</a:t>
            </a:fld>
            <a:endParaRPr lang="en-I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IE" sz="1200" dirty="0" smtClean="0"/>
              <a:t>Concern is with “equality of treatment rather than equality of outcomes” (Dickens, 1999:7)</a:t>
            </a:r>
          </a:p>
          <a:p>
            <a:pPr eaLnBrk="1" hangingPunct="1"/>
            <a:r>
              <a:rPr lang="en-IE" sz="1200" dirty="0" smtClean="0"/>
              <a:t>Emphasis on procedures – formal statements are “unreliable indicators” (</a:t>
            </a:r>
            <a:r>
              <a:rPr lang="en-IE" sz="1200" dirty="0" err="1" smtClean="0"/>
              <a:t>Kirton</a:t>
            </a:r>
            <a:r>
              <a:rPr lang="en-IE" sz="1200" dirty="0" smtClean="0"/>
              <a:t> and Greene, 2000: 178)</a:t>
            </a:r>
          </a:p>
          <a:p>
            <a:pPr eaLnBrk="1" hangingPunct="1"/>
            <a:r>
              <a:rPr lang="en-IE" sz="1200" dirty="0" smtClean="0"/>
              <a:t>Compliance (or avoidance) rather than positive action</a:t>
            </a:r>
          </a:p>
          <a:p>
            <a:pPr eaLnBrk="1" hangingPunct="1"/>
            <a:r>
              <a:rPr lang="en-IE" dirty="0" smtClean="0"/>
              <a:t>The ‘stick’ aspect of legislation is simply that it can be costly for an organisation if they are found by the ET to have discriminated on any of the nine grounds</a:t>
            </a:r>
          </a:p>
          <a:p>
            <a:pPr eaLnBrk="1" hangingPunct="1"/>
            <a:r>
              <a:rPr lang="en-IE" dirty="0" smtClean="0"/>
              <a:t>Equality Tribunal places great emphasis on organisations having proper procedures in place – a lack thereof can result in higher rewards</a:t>
            </a:r>
          </a:p>
          <a:p>
            <a:pPr eaLnBrk="1" hangingPunct="1"/>
            <a:r>
              <a:rPr lang="en-IE" dirty="0" smtClean="0"/>
              <a:t>The issue of ‘reputational risk’ – being seen as a ‘bad’ employer’ </a:t>
            </a:r>
          </a:p>
          <a:p>
            <a:pPr eaLnBrk="1" hangingPunct="1"/>
            <a:endParaRPr lang="en-IE" dirty="0" smtClean="0"/>
          </a:p>
        </p:txBody>
      </p:sp>
      <p:sp>
        <p:nvSpPr>
          <p:cNvPr id="4" name="Slide Number Placeholder 3"/>
          <p:cNvSpPr>
            <a:spLocks noGrp="1"/>
          </p:cNvSpPr>
          <p:nvPr>
            <p:ph type="sldNum" sz="quarter" idx="5"/>
          </p:nvPr>
        </p:nvSpPr>
        <p:spPr/>
        <p:txBody>
          <a:bodyPr/>
          <a:lstStyle/>
          <a:p>
            <a:pPr>
              <a:defRPr/>
            </a:pPr>
            <a:fld id="{71946A8A-7AD8-47FD-90FE-2CBEAC9C9883}" type="slidenum">
              <a:rPr lang="en-IE" smtClean="0"/>
              <a:pPr>
                <a:defRPr/>
              </a:pPr>
              <a:t>8</a:t>
            </a:fld>
            <a:endParaRPr lang="en-I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IE" sz="2200" dirty="0" smtClean="0"/>
              <a:t>Encouraging equality and diversity can:</a:t>
            </a:r>
          </a:p>
          <a:p>
            <a:pPr lvl="1" eaLnBrk="1" hangingPunct="1"/>
            <a:r>
              <a:rPr lang="en-IE" sz="2200" dirty="0" smtClean="0"/>
              <a:t>Lead to new ideas and increase creativity in an organisation</a:t>
            </a:r>
          </a:p>
          <a:p>
            <a:pPr lvl="1" eaLnBrk="1" hangingPunct="1"/>
            <a:r>
              <a:rPr lang="en-IE" sz="2200" dirty="0" smtClean="0"/>
              <a:t>Allow access to new niche markets</a:t>
            </a:r>
          </a:p>
          <a:p>
            <a:pPr lvl="1" eaLnBrk="1" hangingPunct="1"/>
            <a:r>
              <a:rPr lang="en-IE" sz="2200" dirty="0" smtClean="0"/>
              <a:t>Lend new insight into customer requirements</a:t>
            </a:r>
          </a:p>
          <a:p>
            <a:pPr lvl="1" eaLnBrk="1" hangingPunct="1"/>
            <a:r>
              <a:rPr lang="en-IE" sz="2200" dirty="0" smtClean="0"/>
              <a:t>Give competitive advantage through attracting and retaining highly skilled and motivated workers</a:t>
            </a:r>
          </a:p>
          <a:p>
            <a:pPr marL="0" marR="0" indent="0" algn="l" defTabSz="914400" rtl="0" eaLnBrk="1" fontAlgn="auto" latinLnBrk="0" hangingPunct="1">
              <a:lnSpc>
                <a:spcPct val="100000"/>
              </a:lnSpc>
              <a:spcBef>
                <a:spcPts val="0"/>
              </a:spcBef>
              <a:spcAft>
                <a:spcPts val="0"/>
              </a:spcAft>
              <a:buClrTx/>
              <a:buSzTx/>
              <a:buFontTx/>
              <a:buNone/>
              <a:tabLst/>
              <a:defRPr/>
            </a:pPr>
            <a:r>
              <a:rPr lang="en-IE" sz="1200" dirty="0" smtClean="0"/>
              <a:t>Monks, C. (2007) </a:t>
            </a:r>
            <a:r>
              <a:rPr lang="en-IE" sz="1200" i="1" dirty="0" smtClean="0"/>
              <a:t>The Business Impact of Equality and Diversity: The International Evidence. </a:t>
            </a:r>
            <a:r>
              <a:rPr lang="en-IE" sz="1200" dirty="0" smtClean="0"/>
              <a:t>The Equality Authority and NCCP: Dublin</a:t>
            </a:r>
          </a:p>
          <a:p>
            <a:pPr eaLnBrk="1" hangingPunct="1"/>
            <a:endParaRPr lang="en-IE" dirty="0" smtClean="0"/>
          </a:p>
        </p:txBody>
      </p:sp>
      <p:sp>
        <p:nvSpPr>
          <p:cNvPr id="4" name="Slide Number Placeholder 3"/>
          <p:cNvSpPr>
            <a:spLocks noGrp="1"/>
          </p:cNvSpPr>
          <p:nvPr>
            <p:ph type="sldNum" sz="quarter" idx="5"/>
          </p:nvPr>
        </p:nvSpPr>
        <p:spPr/>
        <p:txBody>
          <a:bodyPr/>
          <a:lstStyle/>
          <a:p>
            <a:pPr>
              <a:defRPr/>
            </a:pPr>
            <a:fld id="{91156394-AE2C-4D20-91BC-F81197B9B735}" type="slidenum">
              <a:rPr lang="en-IE" smtClean="0"/>
              <a:pPr>
                <a:defRPr/>
              </a:pPr>
              <a:t>10</a:t>
            </a:fld>
            <a:endParaRPr lang="en-I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IE" dirty="0" smtClean="0"/>
              <a:t>Contingent on changing strategy</a:t>
            </a:r>
          </a:p>
          <a:p>
            <a:pPr eaLnBrk="1" hangingPunct="1"/>
            <a:r>
              <a:rPr lang="en-IE" dirty="0" smtClean="0"/>
              <a:t>Relies on full managerial and organisational commitment</a:t>
            </a:r>
          </a:p>
          <a:p>
            <a:pPr eaLnBrk="1" hangingPunct="1"/>
            <a:r>
              <a:rPr lang="en-IE" dirty="0" smtClean="0"/>
              <a:t>Expensive</a:t>
            </a:r>
          </a:p>
          <a:p>
            <a:pPr eaLnBrk="1" hangingPunct="1"/>
            <a:r>
              <a:rPr lang="en-IE" dirty="0" smtClean="0"/>
              <a:t>Short term imperatives </a:t>
            </a:r>
            <a:r>
              <a:rPr lang="en-IE" dirty="0" err="1" smtClean="0"/>
              <a:t>vs</a:t>
            </a:r>
            <a:r>
              <a:rPr lang="en-IE" dirty="0" smtClean="0"/>
              <a:t> long term commitment</a:t>
            </a:r>
          </a:p>
          <a:p>
            <a:pPr eaLnBrk="1" hangingPunct="1"/>
            <a:r>
              <a:rPr lang="en-IE" dirty="0" smtClean="0"/>
              <a:t>Difficulty of measuring benefits</a:t>
            </a:r>
          </a:p>
          <a:p>
            <a:pPr eaLnBrk="1" hangingPunct="1"/>
            <a:r>
              <a:rPr lang="en-IE" dirty="0" smtClean="0"/>
              <a:t>Mismanagement can damage productivity</a:t>
            </a:r>
          </a:p>
          <a:p>
            <a:pPr eaLnBrk="1" hangingPunct="1"/>
            <a:r>
              <a:rPr lang="en-IE" dirty="0" smtClean="0"/>
              <a:t>Up-take of initiatives such as flexitime perceived as damaging individual career progress</a:t>
            </a:r>
          </a:p>
          <a:p>
            <a:pPr eaLnBrk="1" hangingPunct="1"/>
            <a:endParaRPr lang="en-IE" dirty="0" smtClean="0"/>
          </a:p>
        </p:txBody>
      </p:sp>
      <p:sp>
        <p:nvSpPr>
          <p:cNvPr id="4" name="Slide Number Placeholder 3"/>
          <p:cNvSpPr>
            <a:spLocks noGrp="1"/>
          </p:cNvSpPr>
          <p:nvPr>
            <p:ph type="sldNum" sz="quarter" idx="5"/>
          </p:nvPr>
        </p:nvSpPr>
        <p:spPr/>
        <p:txBody>
          <a:bodyPr/>
          <a:lstStyle/>
          <a:p>
            <a:pPr>
              <a:defRPr/>
            </a:pPr>
            <a:fld id="{E98E9545-119D-4906-A80B-B0DC48BA4D15}" type="slidenum">
              <a:rPr lang="en-IE" smtClean="0"/>
              <a:pPr>
                <a:defRPr/>
              </a:pPr>
              <a:t>11</a:t>
            </a:fld>
            <a:endParaRPr lang="en-I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3C43C45C-6C88-428C-A9C3-F8C6B934ED1B}" type="slidenum">
              <a:rPr lang="en-US"/>
              <a:pPr>
                <a:defRPr/>
              </a:pPr>
              <a:t>14</a:t>
            </a:fld>
            <a:endParaRPr lang="en-US" dirty="0"/>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88FD9310-C704-4A18-B09E-C29AAD87FE92}" type="datetimeFigureOut">
              <a:rPr lang="en-IE" smtClean="0"/>
              <a:t>27/02/2018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4068644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8FD9310-C704-4A18-B09E-C29AAD87FE92}" type="datetimeFigureOut">
              <a:rPr lang="en-IE" smtClean="0"/>
              <a:t>27/02/2018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4067735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8FD9310-C704-4A18-B09E-C29AAD87FE92}" type="datetimeFigureOut">
              <a:rPr lang="en-IE" smtClean="0"/>
              <a:t>27/02/2018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347175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8FD9310-C704-4A18-B09E-C29AAD87FE92}" type="datetimeFigureOut">
              <a:rPr lang="en-IE" smtClean="0"/>
              <a:t>27/02/2018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2494206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FD9310-C704-4A18-B09E-C29AAD87FE92}" type="datetimeFigureOut">
              <a:rPr lang="en-IE" smtClean="0"/>
              <a:t>27/02/2018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310062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88FD9310-C704-4A18-B09E-C29AAD87FE92}" type="datetimeFigureOut">
              <a:rPr lang="en-IE" smtClean="0"/>
              <a:t>27/02/2018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1951612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88FD9310-C704-4A18-B09E-C29AAD87FE92}" type="datetimeFigureOut">
              <a:rPr lang="en-IE" smtClean="0"/>
              <a:t>27/02/2018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455532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88FD9310-C704-4A18-B09E-C29AAD87FE92}" type="datetimeFigureOut">
              <a:rPr lang="en-IE" smtClean="0"/>
              <a:t>27/02/2018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2474428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D9310-C704-4A18-B09E-C29AAD87FE92}" type="datetimeFigureOut">
              <a:rPr lang="en-IE" smtClean="0"/>
              <a:t>27/02/2018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110470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D9310-C704-4A18-B09E-C29AAD87FE92}" type="datetimeFigureOut">
              <a:rPr lang="en-IE" smtClean="0"/>
              <a:t>27/02/2018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3818342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D9310-C704-4A18-B09E-C29AAD87FE92}" type="datetimeFigureOut">
              <a:rPr lang="en-IE" smtClean="0"/>
              <a:t>27/02/2018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328B676-F26F-4CED-8CA6-E9C60CF6E156}" type="slidenum">
              <a:rPr lang="en-IE" smtClean="0"/>
              <a:t>‹#›</a:t>
            </a:fld>
            <a:endParaRPr lang="en-IE"/>
          </a:p>
        </p:txBody>
      </p:sp>
    </p:spTree>
    <p:extLst>
      <p:ext uri="{BB962C8B-B14F-4D97-AF65-F5344CB8AC3E}">
        <p14:creationId xmlns:p14="http://schemas.microsoft.com/office/powerpoint/2010/main" val="3334235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D9310-C704-4A18-B09E-C29AAD87FE92}" type="datetimeFigureOut">
              <a:rPr lang="en-IE" smtClean="0"/>
              <a:t>27/02/2018</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8B676-F26F-4CED-8CA6-E9C60CF6E156}" type="slidenum">
              <a:rPr lang="en-IE" smtClean="0"/>
              <a:t>‹#›</a:t>
            </a:fld>
            <a:endParaRPr lang="en-IE"/>
          </a:p>
        </p:txBody>
      </p:sp>
    </p:spTree>
    <p:extLst>
      <p:ext uri="{BB962C8B-B14F-4D97-AF65-F5344CB8AC3E}">
        <p14:creationId xmlns:p14="http://schemas.microsoft.com/office/powerpoint/2010/main" val="3394232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quality.ie/index.asp?locID=106&amp;docID=5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Managing Diversity L. 6</a:t>
            </a:r>
            <a:endParaRPr lang="en-IE" dirty="0"/>
          </a:p>
        </p:txBody>
      </p:sp>
      <p:sp>
        <p:nvSpPr>
          <p:cNvPr id="3" name="Subtitle 2"/>
          <p:cNvSpPr>
            <a:spLocks noGrp="1"/>
          </p:cNvSpPr>
          <p:nvPr>
            <p:ph type="subTitle" idx="1"/>
          </p:nvPr>
        </p:nvSpPr>
        <p:spPr/>
        <p:txBody>
          <a:bodyPr/>
          <a:lstStyle/>
          <a:p>
            <a:r>
              <a:rPr lang="en-IE" dirty="0" smtClean="0"/>
              <a:t>Addressing the Gender Pay Gap</a:t>
            </a:r>
            <a:endParaRPr lang="en-IE" dirty="0"/>
          </a:p>
        </p:txBody>
      </p:sp>
    </p:spTree>
    <p:extLst>
      <p:ext uri="{BB962C8B-B14F-4D97-AF65-F5344CB8AC3E}">
        <p14:creationId xmlns:p14="http://schemas.microsoft.com/office/powerpoint/2010/main" val="2052731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79512" y="1"/>
            <a:ext cx="8478713" cy="1143000"/>
          </a:xfrm>
        </p:spPr>
        <p:txBody>
          <a:bodyPr>
            <a:normAutofit/>
          </a:bodyPr>
          <a:lstStyle/>
          <a:p>
            <a:pPr eaLnBrk="1" fontAlgn="auto" hangingPunct="1">
              <a:spcAft>
                <a:spcPts val="0"/>
              </a:spcAft>
              <a:defRPr/>
            </a:pPr>
            <a:r>
              <a:rPr lang="en-IE" sz="3200" b="1" i="0" dirty="0" smtClean="0">
                <a:solidFill>
                  <a:srgbClr val="7030A0"/>
                </a:solidFill>
                <a:cs typeface="Arial" pitchFamily="34" charset="0"/>
              </a:rPr>
              <a:t>The Business Case – The Carrot</a:t>
            </a:r>
          </a:p>
        </p:txBody>
      </p:sp>
      <p:sp>
        <p:nvSpPr>
          <p:cNvPr id="12291" name="Content Placeholder 2"/>
          <p:cNvSpPr>
            <a:spLocks noGrp="1"/>
          </p:cNvSpPr>
          <p:nvPr>
            <p:ph sz="quarter" idx="1"/>
          </p:nvPr>
        </p:nvSpPr>
        <p:spPr>
          <a:xfrm>
            <a:off x="304800" y="908720"/>
            <a:ext cx="8534400" cy="5949280"/>
          </a:xfrm>
        </p:spPr>
        <p:txBody>
          <a:bodyPr>
            <a:normAutofit fontScale="92500" lnSpcReduction="20000"/>
          </a:bodyPr>
          <a:lstStyle/>
          <a:p>
            <a:pPr marL="274320" indent="-274320" eaLnBrk="1" fontAlgn="auto" hangingPunct="1">
              <a:spcBef>
                <a:spcPts val="900"/>
              </a:spcBef>
              <a:spcAft>
                <a:spcPts val="0"/>
              </a:spcAft>
              <a:defRPr/>
            </a:pPr>
            <a:r>
              <a:rPr lang="en-IE" sz="2600" dirty="0" smtClean="0"/>
              <a:t>Competitive advantage through recruitment and retention – “Employer of choice”</a:t>
            </a:r>
          </a:p>
          <a:p>
            <a:pPr marL="274320" indent="-274320" eaLnBrk="1" fontAlgn="auto" hangingPunct="1">
              <a:spcBef>
                <a:spcPts val="900"/>
              </a:spcBef>
              <a:spcAft>
                <a:spcPts val="0"/>
              </a:spcAft>
              <a:defRPr/>
            </a:pPr>
            <a:r>
              <a:rPr lang="en-IE" sz="2600" dirty="0" smtClean="0"/>
              <a:t>Improve morale and productivity through flexible work practises and perceptions of fairness </a:t>
            </a:r>
          </a:p>
          <a:p>
            <a:pPr marL="274320" indent="-274320" eaLnBrk="1" fontAlgn="auto" hangingPunct="1">
              <a:spcBef>
                <a:spcPts val="900"/>
              </a:spcBef>
              <a:spcAft>
                <a:spcPts val="0"/>
              </a:spcAft>
              <a:defRPr/>
            </a:pPr>
            <a:r>
              <a:rPr lang="en-GB" sz="2600" dirty="0" smtClean="0"/>
              <a:t>Reduce hiring and training costs associated with high turnover</a:t>
            </a:r>
          </a:p>
          <a:p>
            <a:pPr marL="274320" indent="-274320" eaLnBrk="1" fontAlgn="auto" hangingPunct="1">
              <a:spcBef>
                <a:spcPts val="900"/>
              </a:spcBef>
              <a:spcAft>
                <a:spcPts val="0"/>
              </a:spcAft>
              <a:defRPr/>
            </a:pPr>
            <a:r>
              <a:rPr lang="en-IE" sz="2600" dirty="0" smtClean="0"/>
              <a:t>New insights into customer requirements</a:t>
            </a:r>
          </a:p>
          <a:p>
            <a:pPr marL="274320" indent="-274320" eaLnBrk="1" fontAlgn="auto" hangingPunct="1">
              <a:spcBef>
                <a:spcPts val="900"/>
              </a:spcBef>
              <a:spcAft>
                <a:spcPts val="0"/>
              </a:spcAft>
              <a:defRPr/>
            </a:pPr>
            <a:r>
              <a:rPr lang="en-IE" sz="2600" dirty="0" smtClean="0"/>
              <a:t>Lead to new ideas and increase creativity in an organisation</a:t>
            </a:r>
          </a:p>
          <a:p>
            <a:pPr marL="274320" indent="-274320" eaLnBrk="1" fontAlgn="auto" hangingPunct="1">
              <a:spcBef>
                <a:spcPts val="900"/>
              </a:spcBef>
              <a:spcAft>
                <a:spcPts val="0"/>
              </a:spcAft>
              <a:defRPr/>
            </a:pPr>
            <a:r>
              <a:rPr lang="en-IE" sz="2600" dirty="0" smtClean="0"/>
              <a:t>Reduce l</a:t>
            </a:r>
            <a:r>
              <a:rPr lang="en-GB" sz="2600" dirty="0" smtClean="0"/>
              <a:t>itigation risk</a:t>
            </a:r>
          </a:p>
          <a:p>
            <a:pPr marL="274320" indent="-274320" eaLnBrk="1" fontAlgn="auto" hangingPunct="1">
              <a:spcBef>
                <a:spcPts val="900"/>
              </a:spcBef>
              <a:spcAft>
                <a:spcPts val="0"/>
              </a:spcAft>
              <a:defRPr/>
            </a:pPr>
            <a:r>
              <a:rPr lang="en-GB" sz="2600" dirty="0" smtClean="0"/>
              <a:t>Reputational effects: reduce reputational risk and raise CSR</a:t>
            </a:r>
            <a:r>
              <a:rPr lang="en-IE" sz="2600" dirty="0" smtClean="0"/>
              <a:t> profile</a:t>
            </a:r>
            <a:endParaRPr lang="en-GB" sz="2600" dirty="0" smtClean="0"/>
          </a:p>
          <a:p>
            <a:pPr marL="274320" indent="-274320" eaLnBrk="1" fontAlgn="auto" hangingPunct="1">
              <a:spcBef>
                <a:spcPts val="900"/>
              </a:spcBef>
              <a:spcAft>
                <a:spcPts val="0"/>
              </a:spcAft>
              <a:defRPr/>
            </a:pPr>
            <a:r>
              <a:rPr lang="en-GB" sz="2600" dirty="0" smtClean="0"/>
              <a:t>Stock market pressure</a:t>
            </a:r>
          </a:p>
          <a:p>
            <a:pPr marL="274320" indent="-274320" eaLnBrk="1" fontAlgn="auto" hangingPunct="1">
              <a:spcBef>
                <a:spcPts val="900"/>
              </a:spcBef>
              <a:spcAft>
                <a:spcPts val="0"/>
              </a:spcAft>
              <a:defRPr/>
            </a:pPr>
            <a:r>
              <a:rPr lang="en-GB" sz="2600" dirty="0" smtClean="0"/>
              <a:t>Customer pressure</a:t>
            </a:r>
          </a:p>
          <a:p>
            <a:pPr marL="274320" indent="-274320" eaLnBrk="1" fontAlgn="auto" hangingPunct="1">
              <a:spcBef>
                <a:spcPts val="900"/>
              </a:spcBef>
              <a:spcAft>
                <a:spcPts val="0"/>
              </a:spcAft>
              <a:defRPr/>
            </a:pPr>
            <a:r>
              <a:rPr lang="en-IE" sz="2600" dirty="0" smtClean="0"/>
              <a:t>Simply put, “inequality is inefficient” (Kirton &amp; Greene, 2000: 180)</a:t>
            </a:r>
          </a:p>
          <a:p>
            <a:pPr>
              <a:spcBef>
                <a:spcPts val="900"/>
              </a:spcBef>
              <a:defRPr/>
            </a:pPr>
            <a:r>
              <a:rPr lang="en-IE" sz="2600" dirty="0" smtClean="0">
                <a:cs typeface="Times New Roman" pitchFamily="18" charset="0"/>
              </a:rPr>
              <a:t>	</a:t>
            </a:r>
            <a:r>
              <a:rPr lang="en-IE" sz="2200" dirty="0" smtClean="0">
                <a:cs typeface="Times New Roman" pitchFamily="18" charset="0"/>
              </a:rPr>
              <a:t>→	leads to high staff turnover; poor morale, limits access to a wider 	pool of ‘best’ candidates.</a:t>
            </a:r>
            <a:endParaRPr lang="en-IE" sz="2200" dirty="0" smtClean="0"/>
          </a:p>
          <a:p>
            <a:pPr marL="640080" lvl="1" indent="-274320" eaLnBrk="1" fontAlgn="auto" hangingPunct="1">
              <a:spcAft>
                <a:spcPts val="0"/>
              </a:spcAft>
              <a:buFont typeface="Wingdings 2" pitchFamily="18" charset="2"/>
              <a:buNone/>
              <a:defRPr/>
            </a:pPr>
            <a:endParaRPr lang="en-IE" dirty="0" smtClean="0"/>
          </a:p>
        </p:txBody>
      </p:sp>
    </p:spTree>
    <p:extLst>
      <p:ext uri="{BB962C8B-B14F-4D97-AF65-F5344CB8AC3E}">
        <p14:creationId xmlns:p14="http://schemas.microsoft.com/office/powerpoint/2010/main" val="576910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50825" y="260350"/>
            <a:ext cx="8424863" cy="725488"/>
          </a:xfrm>
        </p:spPr>
        <p:txBody>
          <a:bodyPr>
            <a:noAutofit/>
          </a:bodyPr>
          <a:lstStyle/>
          <a:p>
            <a:pPr eaLnBrk="1" fontAlgn="auto" hangingPunct="1">
              <a:spcAft>
                <a:spcPts val="0"/>
              </a:spcAft>
              <a:defRPr/>
            </a:pPr>
            <a:r>
              <a:rPr lang="en-IE" sz="3200" b="1" i="0" dirty="0" smtClean="0">
                <a:solidFill>
                  <a:srgbClr val="7030A0"/>
                </a:solidFill>
                <a:cs typeface="Arial" pitchFamily="34" charset="0"/>
              </a:rPr>
              <a:t>Limitations of the Business case</a:t>
            </a:r>
          </a:p>
        </p:txBody>
      </p:sp>
      <p:sp>
        <p:nvSpPr>
          <p:cNvPr id="14339" name="Content Placeholder 2"/>
          <p:cNvSpPr>
            <a:spLocks noGrp="1"/>
          </p:cNvSpPr>
          <p:nvPr>
            <p:ph sz="quarter" idx="1"/>
          </p:nvPr>
        </p:nvSpPr>
        <p:spPr>
          <a:xfrm>
            <a:off x="250825" y="908720"/>
            <a:ext cx="8641655" cy="5949280"/>
          </a:xfrm>
        </p:spPr>
        <p:txBody>
          <a:bodyPr>
            <a:normAutofit fontScale="70000" lnSpcReduction="20000"/>
          </a:bodyPr>
          <a:lstStyle/>
          <a:p>
            <a:pPr marL="274320" indent="-274320" eaLnBrk="1" fontAlgn="auto" hangingPunct="1">
              <a:spcAft>
                <a:spcPts val="0"/>
              </a:spcAft>
              <a:defRPr/>
            </a:pPr>
            <a:r>
              <a:rPr lang="en-IE" sz="3800" dirty="0" smtClean="0"/>
              <a:t>Critics of the business case do not deny that potential benefits exist</a:t>
            </a:r>
          </a:p>
          <a:p>
            <a:pPr marL="640080" lvl="1" indent="-274320" eaLnBrk="1" fontAlgn="auto" hangingPunct="1">
              <a:spcAft>
                <a:spcPts val="0"/>
              </a:spcAft>
              <a:buFont typeface="Arial" pitchFamily="34" charset="0"/>
              <a:buChar char="•"/>
              <a:defRPr/>
            </a:pPr>
            <a:r>
              <a:rPr lang="en-IE" sz="3200" dirty="0" smtClean="0"/>
              <a:t>→ issue is effectiveness of this approach to bring about organisational change on a widespread scale</a:t>
            </a:r>
          </a:p>
          <a:p>
            <a:pPr marL="274320" indent="-274320" eaLnBrk="1" fontAlgn="auto" hangingPunct="1">
              <a:spcBef>
                <a:spcPts val="1200"/>
              </a:spcBef>
              <a:spcAft>
                <a:spcPts val="0"/>
              </a:spcAft>
              <a:defRPr/>
            </a:pPr>
            <a:r>
              <a:rPr lang="en-IE" sz="3800" dirty="0" smtClean="0"/>
              <a:t>Contingent on strategy</a:t>
            </a:r>
          </a:p>
          <a:p>
            <a:pPr marL="640080" lvl="1" indent="-274320" eaLnBrk="1" fontAlgn="auto" hangingPunct="1">
              <a:spcAft>
                <a:spcPts val="0"/>
              </a:spcAft>
              <a:buFont typeface="Arial" pitchFamily="34" charset="0"/>
              <a:buChar char="•"/>
              <a:defRPr/>
            </a:pPr>
            <a:r>
              <a:rPr lang="en-IE" sz="3200" dirty="0" smtClean="0"/>
              <a:t>HC-HRM = gender equity</a:t>
            </a:r>
          </a:p>
          <a:p>
            <a:pPr marL="640080" lvl="1" indent="-274320" eaLnBrk="1" fontAlgn="auto" hangingPunct="1">
              <a:spcAft>
                <a:spcPts val="0"/>
              </a:spcAft>
              <a:buFont typeface="Arial" pitchFamily="34" charset="0"/>
              <a:buChar char="•"/>
              <a:defRPr/>
            </a:pPr>
            <a:r>
              <a:rPr lang="en-IE" sz="3200" dirty="0" smtClean="0"/>
              <a:t>E.g. Gender champion company: every initiative implemented had to be cost neutral (McLaughlin &amp; Deakin, 2010)</a:t>
            </a:r>
          </a:p>
          <a:p>
            <a:pPr marL="640080" lvl="1" indent="-274320" eaLnBrk="1" fontAlgn="auto" hangingPunct="1">
              <a:spcAft>
                <a:spcPts val="0"/>
              </a:spcAft>
              <a:buFont typeface="Arial" pitchFamily="34" charset="0"/>
              <a:buChar char="•"/>
              <a:defRPr/>
            </a:pPr>
            <a:r>
              <a:rPr lang="en-IE" sz="3200" dirty="0" smtClean="0"/>
              <a:t>Cost-minimisation HR strategies ≠ business case?</a:t>
            </a:r>
          </a:p>
          <a:p>
            <a:pPr marL="274320" indent="-274320" eaLnBrk="1" fontAlgn="auto" hangingPunct="1">
              <a:spcBef>
                <a:spcPts val="1200"/>
              </a:spcBef>
              <a:spcAft>
                <a:spcPts val="0"/>
              </a:spcAft>
              <a:defRPr/>
            </a:pPr>
            <a:r>
              <a:rPr lang="en-IE" sz="3800" dirty="0" smtClean="0"/>
              <a:t>Contingent on economic climate</a:t>
            </a:r>
          </a:p>
          <a:p>
            <a:pPr marL="274320" indent="-274320" eaLnBrk="1" fontAlgn="auto" hangingPunct="1">
              <a:spcBef>
                <a:spcPts val="1200"/>
              </a:spcBef>
              <a:spcAft>
                <a:spcPts val="0"/>
              </a:spcAft>
              <a:defRPr/>
            </a:pPr>
            <a:r>
              <a:rPr lang="en-IE" dirty="0" smtClean="0"/>
              <a:t>Selective and partial:</a:t>
            </a:r>
          </a:p>
          <a:p>
            <a:pPr marL="640080" lvl="1" indent="-274320" eaLnBrk="1" fontAlgn="auto" hangingPunct="1">
              <a:spcAft>
                <a:spcPts val="0"/>
              </a:spcAft>
              <a:buFont typeface="Arial" pitchFamily="34" charset="0"/>
              <a:buChar char="•"/>
              <a:defRPr/>
            </a:pPr>
            <a:r>
              <a:rPr lang="en-IE" sz="3200" dirty="0" smtClean="0"/>
              <a:t>Tends to “show a greater concern for the glass ceiling than the ‘sticky floor’ ” (Dickens, 1999: 10)</a:t>
            </a:r>
          </a:p>
          <a:p>
            <a:pPr marL="640080" lvl="1" indent="-274320" eaLnBrk="1" fontAlgn="auto" hangingPunct="1">
              <a:spcAft>
                <a:spcPts val="0"/>
              </a:spcAft>
              <a:buFont typeface="Arial" pitchFamily="34" charset="0"/>
              <a:buChar char="•"/>
              <a:defRPr/>
            </a:pPr>
            <a:r>
              <a:rPr lang="en-IE" sz="3200" dirty="0" smtClean="0"/>
              <a:t>i.e. focuses far more on getting women into senior management than on the interests of low-paid women</a:t>
            </a:r>
          </a:p>
          <a:p>
            <a:pPr marL="640080" lvl="1" indent="-274320" eaLnBrk="1" fontAlgn="auto" hangingPunct="1">
              <a:spcAft>
                <a:spcPts val="0"/>
              </a:spcAft>
              <a:buFont typeface="Arial" pitchFamily="34" charset="0"/>
              <a:buChar char="•"/>
              <a:defRPr/>
            </a:pPr>
            <a:r>
              <a:rPr lang="en-IE" sz="3200" dirty="0" smtClean="0"/>
              <a:t>Most pressing issue – “lack of women in senior management” (McLaughlin &amp; Deakin, 2010)</a:t>
            </a:r>
          </a:p>
          <a:p>
            <a:pPr marL="274320" indent="-274320" eaLnBrk="1" fontAlgn="auto" hangingPunct="1">
              <a:spcAft>
                <a:spcPts val="0"/>
              </a:spcAft>
              <a:defRPr/>
            </a:pPr>
            <a:endParaRPr lang="en-IE" sz="3400" dirty="0" smtClean="0"/>
          </a:p>
          <a:p>
            <a:pPr marL="274320" indent="-274320" eaLnBrk="1" fontAlgn="auto" hangingPunct="1">
              <a:spcAft>
                <a:spcPts val="0"/>
              </a:spcAft>
              <a:buFont typeface="Wingdings"/>
              <a:buChar char=""/>
              <a:defRPr/>
            </a:pPr>
            <a:endParaRPr lang="en-IE" dirty="0" smtClean="0"/>
          </a:p>
          <a:p>
            <a:pPr marL="274320" indent="-274320" eaLnBrk="1" fontAlgn="auto" hangingPunct="1">
              <a:spcAft>
                <a:spcPts val="0"/>
              </a:spcAft>
              <a:buFont typeface="Wingdings"/>
              <a:buChar char=""/>
              <a:defRPr/>
            </a:pPr>
            <a:endParaRPr lang="en-IE" dirty="0" smtClean="0"/>
          </a:p>
          <a:p>
            <a:pPr marL="274320" indent="-274320" eaLnBrk="1" fontAlgn="auto" hangingPunct="1">
              <a:spcAft>
                <a:spcPts val="0"/>
              </a:spcAft>
              <a:buFont typeface="Wingdings"/>
              <a:buChar char=""/>
              <a:defRPr/>
            </a:pPr>
            <a:endParaRPr lang="en-IE" dirty="0" smtClean="0"/>
          </a:p>
          <a:p>
            <a:pPr marL="274320" indent="-274320" eaLnBrk="1" fontAlgn="auto" hangingPunct="1">
              <a:spcAft>
                <a:spcPts val="0"/>
              </a:spcAft>
              <a:buFont typeface="Wingdings"/>
              <a:buChar char=""/>
              <a:defRPr/>
            </a:pPr>
            <a:endParaRPr lang="en-IE" dirty="0" smtClean="0"/>
          </a:p>
        </p:txBody>
      </p:sp>
    </p:spTree>
    <p:extLst>
      <p:ext uri="{BB962C8B-B14F-4D97-AF65-F5344CB8AC3E}">
        <p14:creationId xmlns:p14="http://schemas.microsoft.com/office/powerpoint/2010/main" val="420281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350"/>
            <a:ext cx="8568952" cy="958850"/>
          </a:xfrm>
        </p:spPr>
        <p:txBody>
          <a:bodyPr>
            <a:noAutofit/>
          </a:bodyPr>
          <a:lstStyle/>
          <a:p>
            <a:pPr eaLnBrk="1" fontAlgn="auto" hangingPunct="1">
              <a:spcAft>
                <a:spcPts val="0"/>
              </a:spcAft>
              <a:defRPr/>
            </a:pPr>
            <a:r>
              <a:rPr lang="en-IE" sz="3200" b="1" i="0" dirty="0" smtClean="0">
                <a:solidFill>
                  <a:srgbClr val="7030A0"/>
                </a:solidFill>
                <a:cs typeface="Arial" pitchFamily="34" charset="0"/>
              </a:rPr>
              <a:t>Limitations of the Business case</a:t>
            </a:r>
            <a:endParaRPr lang="en-IE" sz="3200" b="1" i="0" dirty="0">
              <a:solidFill>
                <a:srgbClr val="7030A0"/>
              </a:solidFill>
              <a:cs typeface="Arial" pitchFamily="34" charset="0"/>
            </a:endParaRPr>
          </a:p>
        </p:txBody>
      </p:sp>
      <p:sp>
        <p:nvSpPr>
          <p:cNvPr id="3" name="Content Placeholder 2"/>
          <p:cNvSpPr>
            <a:spLocks noGrp="1"/>
          </p:cNvSpPr>
          <p:nvPr>
            <p:ph sz="quarter" idx="1"/>
          </p:nvPr>
        </p:nvSpPr>
        <p:spPr>
          <a:xfrm>
            <a:off x="179388" y="1295399"/>
            <a:ext cx="8713092" cy="5867401"/>
          </a:xfrm>
        </p:spPr>
        <p:txBody>
          <a:bodyPr>
            <a:normAutofit fontScale="92500" lnSpcReduction="10000"/>
          </a:bodyPr>
          <a:lstStyle/>
          <a:p>
            <a:pPr marL="274320" indent="-274320" eaLnBrk="1" fontAlgn="auto" hangingPunct="1">
              <a:spcAft>
                <a:spcPts val="0"/>
              </a:spcAft>
              <a:defRPr/>
            </a:pPr>
            <a:r>
              <a:rPr lang="en-IE" sz="3000" dirty="0" smtClean="0"/>
              <a:t>Assumes actors can be convinced by rational argument, but ignores politics, discrimination, ideology and diverging economic interests:</a:t>
            </a:r>
          </a:p>
          <a:p>
            <a:pPr marL="640080" lvl="1" indent="-274320" eaLnBrk="1" fontAlgn="auto" hangingPunct="1">
              <a:spcAft>
                <a:spcPts val="0"/>
              </a:spcAft>
              <a:buFont typeface="Arial" pitchFamily="34" charset="0"/>
              <a:buChar char="•"/>
              <a:defRPr/>
            </a:pPr>
            <a:r>
              <a:rPr lang="en-IE" sz="2200" dirty="0" smtClean="0"/>
              <a:t>Some employers may have considered the business case rationally and calculated the benefits do not outweigh the costs</a:t>
            </a:r>
          </a:p>
          <a:p>
            <a:pPr marL="640080" lvl="1" indent="-274320" eaLnBrk="1" fontAlgn="auto" hangingPunct="1">
              <a:spcAft>
                <a:spcPts val="0"/>
              </a:spcAft>
              <a:buFont typeface="Arial" pitchFamily="34" charset="0"/>
              <a:buChar char="•"/>
              <a:defRPr/>
            </a:pPr>
            <a:r>
              <a:rPr lang="en-IE" sz="2200" dirty="0" smtClean="0"/>
              <a:t>Prejudice may rule out openness to consider the strength of the business case</a:t>
            </a:r>
          </a:p>
          <a:p>
            <a:pPr marL="640080" lvl="1" indent="-274320" eaLnBrk="1" fontAlgn="auto" hangingPunct="1">
              <a:spcAft>
                <a:spcPts val="0"/>
              </a:spcAft>
              <a:buFont typeface="Arial" pitchFamily="34" charset="0"/>
              <a:buChar char="•"/>
              <a:defRPr/>
            </a:pPr>
            <a:r>
              <a:rPr lang="en-IE" sz="2200" dirty="0" smtClean="0"/>
              <a:t>That is, it “assumes irrationality where rationality might prevail, and assumes rationality where irrationality might prevail” (Noon, 2007: 770).</a:t>
            </a:r>
          </a:p>
          <a:p>
            <a:pPr marL="275040" indent="-273600" eaLnBrk="1" fontAlgn="auto" hangingPunct="1">
              <a:lnSpc>
                <a:spcPct val="80000"/>
              </a:lnSpc>
              <a:spcBef>
                <a:spcPts val="1200"/>
              </a:spcBef>
              <a:spcAft>
                <a:spcPts val="0"/>
              </a:spcAft>
              <a:defRPr/>
            </a:pPr>
            <a:r>
              <a:rPr lang="en-IE" sz="3000" dirty="0" smtClean="0"/>
              <a:t>Organisational resistance to ‘business case’, e.g. internal targets (McLaughlin &amp; Deakin, 2010)</a:t>
            </a:r>
          </a:p>
          <a:p>
            <a:pPr marL="640800" lvl="1" indent="-273600" eaLnBrk="1" fontAlgn="auto" hangingPunct="1">
              <a:lnSpc>
                <a:spcPct val="80000"/>
              </a:lnSpc>
              <a:spcAft>
                <a:spcPts val="0"/>
              </a:spcAft>
              <a:buFont typeface="Arial" pitchFamily="34" charset="0"/>
              <a:buChar char="•"/>
              <a:defRPr/>
            </a:pPr>
            <a:r>
              <a:rPr lang="en-IE" sz="2200" dirty="0" smtClean="0"/>
              <a:t>Organisations successful: why the need for change, “what are women going to contribute that is going to make us more successful?”</a:t>
            </a:r>
          </a:p>
          <a:p>
            <a:pPr marL="640800" lvl="1" indent="-273600" eaLnBrk="1" fontAlgn="auto" hangingPunct="1">
              <a:lnSpc>
                <a:spcPct val="80000"/>
              </a:lnSpc>
              <a:spcAft>
                <a:spcPts val="0"/>
              </a:spcAft>
              <a:buFont typeface="Arial" pitchFamily="34" charset="0"/>
              <a:buChar char="•"/>
              <a:defRPr/>
            </a:pPr>
            <a:r>
              <a:rPr lang="en-IE" sz="2200" dirty="0" smtClean="0"/>
              <a:t>Changing culture → slow process</a:t>
            </a:r>
          </a:p>
          <a:p>
            <a:pPr marL="640800" lvl="1" indent="-273600" eaLnBrk="1" fontAlgn="auto" hangingPunct="1">
              <a:lnSpc>
                <a:spcPct val="80000"/>
              </a:lnSpc>
              <a:spcAft>
                <a:spcPts val="0"/>
              </a:spcAft>
              <a:buFont typeface="Arial" pitchFamily="34" charset="0"/>
              <a:buChar char="•"/>
              <a:defRPr/>
            </a:pPr>
            <a:r>
              <a:rPr lang="en-IE" sz="2200" dirty="0" smtClean="0"/>
              <a:t>In the interim provide supports, networks, etc.  so women can “survive in a political environment [and] play the game”</a:t>
            </a:r>
          </a:p>
          <a:p>
            <a:pPr marL="640800" lvl="1" indent="-273600" eaLnBrk="1" fontAlgn="auto" hangingPunct="1">
              <a:lnSpc>
                <a:spcPct val="80000"/>
              </a:lnSpc>
              <a:spcAft>
                <a:spcPts val="0"/>
              </a:spcAft>
              <a:buFont typeface="Arial" pitchFamily="34" charset="0"/>
              <a:buChar char="•"/>
              <a:defRPr/>
            </a:pPr>
            <a:r>
              <a:rPr lang="en-IE" sz="2200" dirty="0" smtClean="0"/>
              <a:t>→ change women rather than the organisation??</a:t>
            </a:r>
          </a:p>
          <a:p>
            <a:pPr marL="274320" indent="-274320" eaLnBrk="1" fontAlgn="auto" hangingPunct="1">
              <a:spcAft>
                <a:spcPts val="0"/>
              </a:spcAft>
              <a:defRPr/>
            </a:pPr>
            <a:endParaRPr lang="en-IE" dirty="0"/>
          </a:p>
        </p:txBody>
      </p:sp>
    </p:spTree>
    <p:extLst>
      <p:ext uri="{BB962C8B-B14F-4D97-AF65-F5344CB8AC3E}">
        <p14:creationId xmlns:p14="http://schemas.microsoft.com/office/powerpoint/2010/main" val="1568418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568952" cy="764705"/>
          </a:xfrm>
        </p:spPr>
        <p:txBody>
          <a:bodyPr>
            <a:normAutofit/>
          </a:bodyPr>
          <a:lstStyle/>
          <a:p>
            <a:pPr eaLnBrk="1" fontAlgn="auto" hangingPunct="1">
              <a:spcAft>
                <a:spcPts val="0"/>
              </a:spcAft>
              <a:defRPr/>
            </a:pPr>
            <a:r>
              <a:rPr lang="en-IE" sz="3200" b="1" i="0" dirty="0" smtClean="0">
                <a:solidFill>
                  <a:srgbClr val="7030A0"/>
                </a:solidFill>
                <a:cs typeface="Arial" pitchFamily="34" charset="0"/>
              </a:rPr>
              <a:t>Limitations of the Business case</a:t>
            </a:r>
            <a:endParaRPr lang="en-IE" b="1" i="0" dirty="0">
              <a:solidFill>
                <a:srgbClr val="7030A0"/>
              </a:solidFill>
              <a:cs typeface="Arial" pitchFamily="34" charset="0"/>
            </a:endParaRPr>
          </a:p>
        </p:txBody>
      </p:sp>
      <p:sp>
        <p:nvSpPr>
          <p:cNvPr id="3" name="Content Placeholder 2"/>
          <p:cNvSpPr>
            <a:spLocks noGrp="1"/>
          </p:cNvSpPr>
          <p:nvPr>
            <p:ph sz="quarter" idx="1"/>
          </p:nvPr>
        </p:nvSpPr>
        <p:spPr>
          <a:xfrm>
            <a:off x="179388" y="764704"/>
            <a:ext cx="8785100" cy="6093297"/>
          </a:xfrm>
        </p:spPr>
        <p:txBody>
          <a:bodyPr>
            <a:normAutofit/>
          </a:bodyPr>
          <a:lstStyle/>
          <a:p>
            <a:pPr marL="274320" indent="-274320" eaLnBrk="1" fontAlgn="auto" hangingPunct="1">
              <a:spcBef>
                <a:spcPts val="1800"/>
              </a:spcBef>
              <a:spcAft>
                <a:spcPts val="0"/>
              </a:spcAft>
              <a:defRPr/>
            </a:pPr>
            <a:r>
              <a:rPr lang="en-IE" sz="2800" dirty="0" smtClean="0"/>
              <a:t>De-politicisation of issues through ‘business case’:</a:t>
            </a:r>
          </a:p>
          <a:p>
            <a:pPr marL="640080" lvl="1" indent="-274320" eaLnBrk="1" fontAlgn="auto" hangingPunct="1">
              <a:spcAft>
                <a:spcPts val="0"/>
              </a:spcAft>
              <a:buFont typeface="Arial" pitchFamily="34" charset="0"/>
              <a:buChar char="•"/>
              <a:defRPr/>
            </a:pPr>
            <a:r>
              <a:rPr lang="en-IE" sz="2400" dirty="0" smtClean="0"/>
              <a:t>Issues of diversity are highly political; about justice, individual rights, sharing of power</a:t>
            </a:r>
          </a:p>
          <a:p>
            <a:pPr marL="640080" lvl="1" indent="-274320" eaLnBrk="1" fontAlgn="auto" hangingPunct="1">
              <a:spcAft>
                <a:spcPts val="0"/>
              </a:spcAft>
              <a:buFont typeface="Arial" pitchFamily="34" charset="0"/>
              <a:buChar char="•"/>
              <a:defRPr/>
            </a:pPr>
            <a:r>
              <a:rPr lang="en-IE" sz="2400" dirty="0" smtClean="0"/>
              <a:t>Aim is now organisational efficiency rather than rights or justice</a:t>
            </a:r>
          </a:p>
          <a:p>
            <a:pPr marL="640080" lvl="1" indent="-274320" eaLnBrk="1" fontAlgn="auto" hangingPunct="1">
              <a:spcAft>
                <a:spcPts val="0"/>
              </a:spcAft>
              <a:buFont typeface="Arial" pitchFamily="34" charset="0"/>
              <a:buChar char="•"/>
              <a:defRPr/>
            </a:pPr>
            <a:r>
              <a:rPr lang="en-IE" sz="2400" dirty="0" smtClean="0"/>
              <a:t>Business case gives legitimacy to the topic, but may depoliticise at the same time.</a:t>
            </a:r>
          </a:p>
          <a:p>
            <a:pPr marL="275040" indent="-273600" eaLnBrk="1" fontAlgn="auto" hangingPunct="1">
              <a:lnSpc>
                <a:spcPct val="80000"/>
              </a:lnSpc>
              <a:spcBef>
                <a:spcPts val="1800"/>
              </a:spcBef>
              <a:spcAft>
                <a:spcPts val="0"/>
              </a:spcAft>
              <a:defRPr/>
            </a:pPr>
            <a:r>
              <a:rPr lang="en-IE" sz="2800" dirty="0" smtClean="0"/>
              <a:t>An example of business values prioritised over rights, Work-life balance &amp; flexible work (McLaughlin &amp; Deakin, 2010)</a:t>
            </a:r>
          </a:p>
          <a:p>
            <a:pPr marL="640800" lvl="1" indent="-273600" eaLnBrk="1" fontAlgn="auto" hangingPunct="1">
              <a:lnSpc>
                <a:spcPct val="80000"/>
              </a:lnSpc>
              <a:spcAft>
                <a:spcPts val="0"/>
              </a:spcAft>
              <a:buFont typeface="Arial" pitchFamily="34" charset="0"/>
              <a:buChar char="•"/>
              <a:defRPr/>
            </a:pPr>
            <a:r>
              <a:rPr lang="en-IE" sz="2400" dirty="0" smtClean="0"/>
              <a:t>About changing the work so people can find balance or about helping employees fit the demands of the job around their private lives? </a:t>
            </a:r>
          </a:p>
          <a:p>
            <a:pPr marL="640800" lvl="1" indent="-273600" eaLnBrk="1" fontAlgn="auto" hangingPunct="1">
              <a:lnSpc>
                <a:spcPct val="80000"/>
              </a:lnSpc>
              <a:spcAft>
                <a:spcPts val="0"/>
              </a:spcAft>
              <a:buFont typeface="Arial" pitchFamily="34" charset="0"/>
              <a:buChar char="•"/>
              <a:defRPr/>
            </a:pPr>
            <a:r>
              <a:rPr lang="en-IE" sz="2400" dirty="0" smtClean="0"/>
              <a:t>“if the pace is relentless, what can we do to help you fit that around your life”</a:t>
            </a:r>
          </a:p>
          <a:p>
            <a:pPr marL="640800" lvl="1" indent="-273600" eaLnBrk="1" fontAlgn="auto" hangingPunct="1">
              <a:lnSpc>
                <a:spcPct val="80000"/>
              </a:lnSpc>
              <a:spcAft>
                <a:spcPts val="0"/>
              </a:spcAft>
              <a:buFont typeface="Arial" pitchFamily="34" charset="0"/>
              <a:buChar char="•"/>
              <a:defRPr/>
            </a:pPr>
            <a:r>
              <a:rPr lang="en-IE" sz="2400" dirty="0" smtClean="0"/>
              <a:t>women returning from maternity leave who don’t want to travel and work long hours “give working women a bad press”</a:t>
            </a:r>
            <a:endParaRPr lang="en-GB" sz="2400" dirty="0" smtClean="0"/>
          </a:p>
        </p:txBody>
      </p:sp>
    </p:spTree>
    <p:extLst>
      <p:ext uri="{BB962C8B-B14F-4D97-AF65-F5344CB8AC3E}">
        <p14:creationId xmlns:p14="http://schemas.microsoft.com/office/powerpoint/2010/main" val="23146074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7467600" cy="633412"/>
          </a:xfrm>
        </p:spPr>
        <p:txBody>
          <a:bodyPr>
            <a:normAutofit/>
          </a:bodyPr>
          <a:lstStyle/>
          <a:p>
            <a:pPr eaLnBrk="1" fontAlgn="auto" hangingPunct="1">
              <a:spcAft>
                <a:spcPts val="0"/>
              </a:spcAft>
              <a:defRPr/>
            </a:pPr>
            <a:r>
              <a:rPr lang="en-IE" sz="3200" b="1" i="0" dirty="0" smtClean="0">
                <a:solidFill>
                  <a:srgbClr val="7030A0"/>
                </a:solidFill>
                <a:cs typeface="Arial" pitchFamily="34" charset="0"/>
              </a:rPr>
              <a:t>Mandatory V Voluntary Pay Audits</a:t>
            </a:r>
            <a:endParaRPr lang="en-GB" sz="3200" b="1" i="0" dirty="0" smtClean="0">
              <a:solidFill>
                <a:srgbClr val="7030A0"/>
              </a:solidFill>
              <a:cs typeface="Arial" pitchFamily="34" charset="0"/>
            </a:endParaRPr>
          </a:p>
        </p:txBody>
      </p:sp>
      <p:sp>
        <p:nvSpPr>
          <p:cNvPr id="26627" name="Rectangle 3"/>
          <p:cNvSpPr>
            <a:spLocks noGrp="1" noChangeArrowheads="1"/>
          </p:cNvSpPr>
          <p:nvPr>
            <p:ph sz="quarter" idx="1"/>
          </p:nvPr>
        </p:nvSpPr>
        <p:spPr>
          <a:xfrm>
            <a:off x="228600" y="1052736"/>
            <a:ext cx="8686800" cy="5616352"/>
          </a:xfrm>
        </p:spPr>
        <p:txBody>
          <a:bodyPr>
            <a:normAutofit/>
          </a:bodyPr>
          <a:lstStyle/>
          <a:p>
            <a:pPr eaLnBrk="1" hangingPunct="1">
              <a:lnSpc>
                <a:spcPct val="80000"/>
              </a:lnSpc>
            </a:pPr>
            <a:r>
              <a:rPr lang="en-IE" sz="2400" dirty="0" smtClean="0"/>
              <a:t>Pay audits: a way of identifying discrimination in pay systems</a:t>
            </a:r>
          </a:p>
          <a:p>
            <a:pPr lvl="1" eaLnBrk="1" hangingPunct="1">
              <a:lnSpc>
                <a:spcPct val="80000"/>
              </a:lnSpc>
            </a:pPr>
            <a:r>
              <a:rPr lang="en-IE" sz="2000" dirty="0" smtClean="0"/>
              <a:t>Ontario 1987</a:t>
            </a:r>
          </a:p>
          <a:p>
            <a:pPr eaLnBrk="1" hangingPunct="1">
              <a:lnSpc>
                <a:spcPct val="80000"/>
              </a:lnSpc>
            </a:pPr>
            <a:r>
              <a:rPr lang="en-IE" sz="2000" dirty="0" smtClean="0"/>
              <a:t>Mandatory audits first suggested in  the UK by the Equal Pay Task Force:</a:t>
            </a:r>
          </a:p>
          <a:p>
            <a:pPr lvl="1" eaLnBrk="1" hangingPunct="1">
              <a:lnSpc>
                <a:spcPct val="80000"/>
              </a:lnSpc>
            </a:pPr>
            <a:r>
              <a:rPr lang="en-GB" sz="1800" dirty="0" smtClean="0"/>
              <a:t>“the vast majority of employers do not believe they have a gender pay gap and therefore do not believe an equal pay review is necessary”…… and “the overwhelming evidence to date is that [employers] will not [undertake them] voluntarily” (Equal Pay Task Force 2001: xi).</a:t>
            </a:r>
          </a:p>
          <a:p>
            <a:pPr eaLnBrk="1" hangingPunct="1">
              <a:lnSpc>
                <a:spcPct val="80000"/>
              </a:lnSpc>
            </a:pPr>
            <a:r>
              <a:rPr lang="en-IE" sz="2400" dirty="0" err="1" smtClean="0"/>
              <a:t>Kingsmill</a:t>
            </a:r>
            <a:r>
              <a:rPr lang="en-IE" sz="2400" dirty="0" smtClean="0"/>
              <a:t> Review (2001): voluntary approach based on the ‘business case’ argument (reputational risk, shareholder pressure, litigation, recruitment and retention)</a:t>
            </a:r>
          </a:p>
          <a:p>
            <a:pPr eaLnBrk="1" hangingPunct="1">
              <a:lnSpc>
                <a:spcPct val="80000"/>
              </a:lnSpc>
            </a:pPr>
            <a:r>
              <a:rPr lang="en-IE" sz="2400" dirty="0" smtClean="0"/>
              <a:t>Women and Work Commission (2006) – no agreement</a:t>
            </a:r>
          </a:p>
          <a:p>
            <a:pPr eaLnBrk="1" hangingPunct="1">
              <a:lnSpc>
                <a:spcPct val="80000"/>
              </a:lnSpc>
            </a:pPr>
            <a:r>
              <a:rPr lang="en-IE" sz="2400" dirty="0" smtClean="0"/>
              <a:t>Discrimination law review (2007) – ‘business case’</a:t>
            </a:r>
          </a:p>
          <a:p>
            <a:pPr eaLnBrk="1" hangingPunct="1">
              <a:lnSpc>
                <a:spcPct val="80000"/>
              </a:lnSpc>
            </a:pPr>
            <a:r>
              <a:rPr lang="en-IE" sz="2400" dirty="0" smtClean="0"/>
              <a:t>Range of public policy supports</a:t>
            </a:r>
          </a:p>
          <a:p>
            <a:pPr lvl="1" eaLnBrk="1" hangingPunct="1">
              <a:lnSpc>
                <a:spcPct val="80000"/>
              </a:lnSpc>
            </a:pPr>
            <a:r>
              <a:rPr lang="en-IE" sz="2000" dirty="0" smtClean="0"/>
              <a:t>Equality awards, fair pay champions</a:t>
            </a:r>
          </a:p>
          <a:p>
            <a:pPr lvl="1" eaLnBrk="1" hangingPunct="1">
              <a:lnSpc>
                <a:spcPct val="80000"/>
              </a:lnSpc>
            </a:pPr>
            <a:r>
              <a:rPr lang="en-IE" sz="2000" dirty="0" smtClean="0"/>
              <a:t>EOC codes of practice and toolkits</a:t>
            </a:r>
          </a:p>
          <a:p>
            <a:pPr lvl="1" eaLnBrk="1" hangingPunct="1">
              <a:lnSpc>
                <a:spcPct val="80000"/>
              </a:lnSpc>
            </a:pPr>
            <a:r>
              <a:rPr lang="en-IE" sz="2000" dirty="0" smtClean="0"/>
              <a:t>High profile campaign on pay audits</a:t>
            </a:r>
          </a:p>
        </p:txBody>
      </p:sp>
    </p:spTree>
    <p:extLst>
      <p:ext uri="{BB962C8B-B14F-4D97-AF65-F5344CB8AC3E}">
        <p14:creationId xmlns:p14="http://schemas.microsoft.com/office/powerpoint/2010/main" val="12796731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87680" cy="620688"/>
          </a:xfrm>
        </p:spPr>
        <p:txBody>
          <a:bodyPr>
            <a:normAutofit/>
          </a:bodyPr>
          <a:lstStyle/>
          <a:p>
            <a:pPr eaLnBrk="1" fontAlgn="auto" hangingPunct="1">
              <a:spcAft>
                <a:spcPts val="0"/>
              </a:spcAft>
              <a:defRPr/>
            </a:pPr>
            <a:r>
              <a:rPr lang="en-IE" sz="3200" b="1" i="0" dirty="0" smtClean="0">
                <a:solidFill>
                  <a:srgbClr val="7030A0"/>
                </a:solidFill>
                <a:cs typeface="Arial" pitchFamily="34" charset="0"/>
              </a:rPr>
              <a:t>Impact of Voluntary Campaign</a:t>
            </a:r>
            <a:endParaRPr lang="en-IE" sz="3200" b="1" i="0" dirty="0">
              <a:solidFill>
                <a:srgbClr val="7030A0"/>
              </a:solidFill>
              <a:cs typeface="Arial" pitchFamily="34" charset="0"/>
            </a:endParaRPr>
          </a:p>
        </p:txBody>
      </p:sp>
      <p:sp>
        <p:nvSpPr>
          <p:cNvPr id="3" name="Content Placeholder 2"/>
          <p:cNvSpPr>
            <a:spLocks noGrp="1"/>
          </p:cNvSpPr>
          <p:nvPr>
            <p:ph sz="quarter" idx="1"/>
          </p:nvPr>
        </p:nvSpPr>
        <p:spPr>
          <a:xfrm>
            <a:off x="251520" y="692696"/>
            <a:ext cx="8642350" cy="6165304"/>
          </a:xfrm>
        </p:spPr>
        <p:txBody>
          <a:bodyPr>
            <a:noAutofit/>
          </a:bodyPr>
          <a:lstStyle/>
          <a:p>
            <a:pPr marL="274320" indent="-274320" eaLnBrk="1" fontAlgn="auto" hangingPunct="1">
              <a:spcBef>
                <a:spcPts val="0"/>
              </a:spcBef>
              <a:spcAft>
                <a:spcPts val="0"/>
              </a:spcAft>
              <a:defRPr/>
            </a:pPr>
            <a:r>
              <a:rPr lang="en-IE" sz="2400" dirty="0" smtClean="0">
                <a:cs typeface="Arial" pitchFamily="34" charset="0"/>
              </a:rPr>
              <a:t>Range of studies conducted by the EOC and the EHRC in the UK during the 2000s:</a:t>
            </a:r>
          </a:p>
          <a:p>
            <a:pPr marL="640080" lvl="1" indent="-274320" eaLnBrk="1" fontAlgn="auto" hangingPunct="1">
              <a:spcBef>
                <a:spcPts val="0"/>
              </a:spcBef>
              <a:spcAft>
                <a:spcPts val="0"/>
              </a:spcAft>
              <a:buFont typeface="Arial" pitchFamily="34" charset="0"/>
              <a:buChar char="•"/>
              <a:defRPr/>
            </a:pPr>
            <a:r>
              <a:rPr lang="en-IE" sz="2000" dirty="0" smtClean="0">
                <a:cs typeface="Arial" pitchFamily="34" charset="0"/>
              </a:rPr>
              <a:t>2005 study, 82% of all firms had not conducted a pay audit, did not have one in progress and did not intend to conduct one; a third of large firms had conducted one</a:t>
            </a:r>
          </a:p>
          <a:p>
            <a:pPr marL="640080" lvl="1" indent="-274320" eaLnBrk="1" fontAlgn="auto" hangingPunct="1">
              <a:spcBef>
                <a:spcPts val="0"/>
              </a:spcBef>
              <a:spcAft>
                <a:spcPts val="0"/>
              </a:spcAft>
              <a:buFont typeface="Arial" pitchFamily="34" charset="0"/>
              <a:buChar char="•"/>
              <a:defRPr/>
            </a:pPr>
            <a:r>
              <a:rPr lang="en-IE" sz="2000" dirty="0" smtClean="0">
                <a:cs typeface="Arial" pitchFamily="34" charset="0"/>
              </a:rPr>
              <a:t>EHRC (2010) survey of large organisation found little change, around 40% of large firms have conducted some form of pay audit</a:t>
            </a:r>
          </a:p>
          <a:p>
            <a:pPr marL="640080" lvl="1" indent="-274320" eaLnBrk="1" fontAlgn="auto" hangingPunct="1">
              <a:spcBef>
                <a:spcPts val="0"/>
              </a:spcBef>
              <a:spcAft>
                <a:spcPts val="0"/>
              </a:spcAft>
              <a:buFont typeface="Arial" pitchFamily="34" charset="0"/>
              <a:buChar char="•"/>
              <a:defRPr/>
            </a:pPr>
            <a:r>
              <a:rPr lang="en-IE" sz="2000" dirty="0" smtClean="0">
                <a:cs typeface="Arial" pitchFamily="34" charset="0"/>
              </a:rPr>
              <a:t>Why? Did not believe their pay systems were unequal and thus saw no need to conduct one</a:t>
            </a:r>
          </a:p>
          <a:p>
            <a:pPr marL="640080" lvl="1" indent="-274320" eaLnBrk="1" fontAlgn="auto" hangingPunct="1">
              <a:spcBef>
                <a:spcPts val="0"/>
              </a:spcBef>
              <a:spcAft>
                <a:spcPts val="0"/>
              </a:spcAft>
              <a:buFont typeface="Arial" pitchFamily="34" charset="0"/>
              <a:buChar char="•"/>
              <a:defRPr/>
            </a:pPr>
            <a:r>
              <a:rPr lang="en-IE" sz="2000" dirty="0" smtClean="0">
                <a:cs typeface="Arial" pitchFamily="34" charset="0"/>
              </a:rPr>
              <a:t>Of those who conducted a pay audit, very low levels of disclosure</a:t>
            </a:r>
          </a:p>
          <a:p>
            <a:pPr marL="274320" indent="-274320" eaLnBrk="1" fontAlgn="auto" hangingPunct="1">
              <a:spcBef>
                <a:spcPts val="0"/>
              </a:spcBef>
              <a:spcAft>
                <a:spcPts val="0"/>
              </a:spcAft>
              <a:defRPr/>
            </a:pPr>
            <a:r>
              <a:rPr lang="en-IE" sz="2400" dirty="0" smtClean="0">
                <a:cs typeface="Arial" pitchFamily="34" charset="0"/>
              </a:rPr>
              <a:t>McLaughlin &amp; Deakin (2010)</a:t>
            </a:r>
          </a:p>
          <a:p>
            <a:pPr marL="639360" lvl="1" indent="-273600" eaLnBrk="1" fontAlgn="auto" hangingPunct="1">
              <a:spcBef>
                <a:spcPts val="0"/>
              </a:spcBef>
              <a:spcAft>
                <a:spcPts val="0"/>
              </a:spcAft>
              <a:buFont typeface="Arial" pitchFamily="34" charset="0"/>
              <a:buChar char="•"/>
              <a:defRPr/>
            </a:pPr>
            <a:r>
              <a:rPr lang="en-IE" sz="2000" dirty="0" smtClean="0">
                <a:cs typeface="Arial" pitchFamily="34" charset="0"/>
              </a:rPr>
              <a:t>All organisations interviewed had conducted pay audits</a:t>
            </a:r>
          </a:p>
          <a:p>
            <a:pPr marL="913680" lvl="2" indent="-273600" eaLnBrk="1" fontAlgn="auto" hangingPunct="1">
              <a:spcBef>
                <a:spcPts val="0"/>
              </a:spcBef>
              <a:spcAft>
                <a:spcPts val="0"/>
              </a:spcAft>
              <a:buClr>
                <a:schemeClr val="accent1">
                  <a:shade val="75000"/>
                </a:schemeClr>
              </a:buClr>
              <a:defRPr/>
            </a:pPr>
            <a:r>
              <a:rPr lang="en-IE" sz="2000" dirty="0" smtClean="0">
                <a:cs typeface="Arial" pitchFamily="34" charset="0"/>
              </a:rPr>
              <a:t>→ only one private sector firm had shared the results with staff</a:t>
            </a:r>
          </a:p>
          <a:p>
            <a:pPr marL="640800" lvl="1" indent="-273600" eaLnBrk="1" fontAlgn="auto" hangingPunct="1">
              <a:spcBef>
                <a:spcPts val="0"/>
              </a:spcBef>
              <a:spcAft>
                <a:spcPts val="0"/>
              </a:spcAft>
              <a:buFont typeface="Arial" pitchFamily="34" charset="0"/>
              <a:buChar char="•"/>
              <a:defRPr/>
            </a:pPr>
            <a:r>
              <a:rPr lang="en-IE" sz="2000" dirty="0" smtClean="0">
                <a:cs typeface="Arial" pitchFamily="34" charset="0"/>
              </a:rPr>
              <a:t>“We would only do it voluntarily if it would show us in a good light… Without the law we would never do it” (HR Manager, PLC)</a:t>
            </a:r>
          </a:p>
          <a:p>
            <a:pPr marL="274320" indent="-274320" eaLnBrk="1" fontAlgn="auto" hangingPunct="1">
              <a:spcBef>
                <a:spcPts val="0"/>
              </a:spcBef>
              <a:spcAft>
                <a:spcPts val="0"/>
              </a:spcAft>
              <a:defRPr/>
            </a:pPr>
            <a:r>
              <a:rPr lang="en-IE" sz="2400" dirty="0" smtClean="0">
                <a:cs typeface="Arial" pitchFamily="34" charset="0"/>
              </a:rPr>
              <a:t>Equality Act (2010) – transparency requirement from 2013 if firms do not conduct a pay audit voluntarily (more carrot with threat of stick) = Provision unlikely to be enacted under new government</a:t>
            </a:r>
            <a:endParaRPr lang="en-GB" sz="2400" dirty="0" smtClean="0">
              <a:cs typeface="Arial" pitchFamily="34" charset="0"/>
            </a:endParaRPr>
          </a:p>
          <a:p>
            <a:pPr marL="274320" indent="-274320" eaLnBrk="1" fontAlgn="auto" hangingPunct="1">
              <a:spcBef>
                <a:spcPts val="0"/>
              </a:spcBef>
              <a:spcAft>
                <a:spcPts val="0"/>
              </a:spcAft>
              <a:defRPr/>
            </a:pPr>
            <a:endParaRPr lang="en-IE" sz="2000" dirty="0">
              <a:cs typeface="Arial" pitchFamily="34" charset="0"/>
            </a:endParaRPr>
          </a:p>
        </p:txBody>
      </p:sp>
    </p:spTree>
    <p:extLst>
      <p:ext uri="{BB962C8B-B14F-4D97-AF65-F5344CB8AC3E}">
        <p14:creationId xmlns:p14="http://schemas.microsoft.com/office/powerpoint/2010/main" val="42599041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pPr algn="l"/>
            <a:r>
              <a:rPr lang="en-US" sz="3200" b="1" i="0" dirty="0" smtClean="0">
                <a:solidFill>
                  <a:srgbClr val="7030A0"/>
                </a:solidFill>
                <a:cs typeface="Arial" pitchFamily="34" charset="0"/>
              </a:rPr>
              <a:t>How to resolve: </a:t>
            </a:r>
            <a:br>
              <a:rPr lang="en-US" sz="3200" b="1" i="0" dirty="0" smtClean="0">
                <a:solidFill>
                  <a:srgbClr val="7030A0"/>
                </a:solidFill>
                <a:cs typeface="Arial" pitchFamily="34" charset="0"/>
              </a:rPr>
            </a:br>
            <a:r>
              <a:rPr lang="en-US" sz="3200" b="1" i="0" dirty="0" smtClean="0">
                <a:solidFill>
                  <a:srgbClr val="7030A0"/>
                </a:solidFill>
                <a:cs typeface="Arial" pitchFamily="34" charset="0"/>
              </a:rPr>
              <a:t>The Carrot or the stick? </a:t>
            </a:r>
            <a:endParaRPr lang="en-GB" sz="3200" i="0" dirty="0">
              <a:solidFill>
                <a:srgbClr val="7030A0"/>
              </a:solidFill>
              <a:cs typeface="Arial" pitchFamily="34" charset="0"/>
            </a:endParaRPr>
          </a:p>
        </p:txBody>
      </p:sp>
      <p:sp>
        <p:nvSpPr>
          <p:cNvPr id="3" name="Content Placeholder 2"/>
          <p:cNvSpPr>
            <a:spLocks noGrp="1"/>
          </p:cNvSpPr>
          <p:nvPr>
            <p:ph idx="1"/>
          </p:nvPr>
        </p:nvSpPr>
        <p:spPr>
          <a:xfrm>
            <a:off x="457200" y="2636912"/>
            <a:ext cx="8229600" cy="3489251"/>
          </a:xfrm>
        </p:spPr>
        <p:txBody>
          <a:bodyPr/>
          <a:lstStyle/>
          <a:p>
            <a:pPr>
              <a:buNone/>
            </a:pPr>
            <a:r>
              <a:rPr lang="en-US" dirty="0" smtClean="0"/>
              <a:t>•</a:t>
            </a:r>
            <a:r>
              <a:rPr lang="en-US" sz="2800" dirty="0" smtClean="0">
                <a:cs typeface="Arial" pitchFamily="34" charset="0"/>
              </a:rPr>
              <a:t>Policy makers wish to improve gender and other diversity outcomes </a:t>
            </a:r>
          </a:p>
          <a:p>
            <a:pPr>
              <a:buNone/>
            </a:pPr>
            <a:r>
              <a:rPr lang="en-US" sz="2800" dirty="0" smtClean="0">
                <a:cs typeface="Arial" pitchFamily="34" charset="0"/>
              </a:rPr>
              <a:t>•The question is how to get corporations to examine and change their </a:t>
            </a:r>
            <a:r>
              <a:rPr lang="en-US" sz="2800" dirty="0" err="1" smtClean="0">
                <a:cs typeface="Arial" pitchFamily="34" charset="0"/>
              </a:rPr>
              <a:t>behaviour</a:t>
            </a:r>
            <a:r>
              <a:rPr lang="en-US" sz="2800" dirty="0" smtClean="0">
                <a:cs typeface="Arial" pitchFamily="34" charset="0"/>
              </a:rPr>
              <a:t>: </a:t>
            </a:r>
          </a:p>
          <a:p>
            <a:pPr>
              <a:buNone/>
            </a:pPr>
            <a:r>
              <a:rPr lang="en-US" sz="2800" dirty="0" smtClean="0">
                <a:cs typeface="Arial" pitchFamily="34" charset="0"/>
              </a:rPr>
              <a:t>	–A CSR approach or more regulation? </a:t>
            </a:r>
          </a:p>
          <a:p>
            <a:pPr>
              <a:buNone/>
            </a:pPr>
            <a:r>
              <a:rPr lang="en-US" sz="2800" dirty="0" smtClean="0">
                <a:cs typeface="Arial" pitchFamily="34" charset="0"/>
              </a:rPr>
              <a:t>	–(i.e. Stakeholder Vs Regulatory Pluralism) </a:t>
            </a:r>
          </a:p>
          <a:p>
            <a:endParaRPr lang="en-GB" dirty="0"/>
          </a:p>
        </p:txBody>
      </p:sp>
      <p:pic>
        <p:nvPicPr>
          <p:cNvPr id="71682" name="Picture 2"/>
          <p:cNvPicPr>
            <a:picLocks noChangeAspect="1" noChangeArrowheads="1"/>
          </p:cNvPicPr>
          <p:nvPr/>
        </p:nvPicPr>
        <p:blipFill>
          <a:blip r:embed="rId3" cstate="print"/>
          <a:srcRect/>
          <a:stretch>
            <a:fillRect/>
          </a:stretch>
        </p:blipFill>
        <p:spPr bwMode="auto">
          <a:xfrm>
            <a:off x="5410200" y="404664"/>
            <a:ext cx="3410272" cy="2268463"/>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3900955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7467600" cy="647700"/>
          </a:xfrm>
        </p:spPr>
        <p:txBody>
          <a:bodyPr>
            <a:normAutofit/>
          </a:bodyPr>
          <a:lstStyle/>
          <a:p>
            <a:pPr eaLnBrk="1" fontAlgn="auto" hangingPunct="1">
              <a:spcAft>
                <a:spcPts val="0"/>
              </a:spcAft>
              <a:defRPr/>
            </a:pPr>
            <a:r>
              <a:rPr lang="en-IE" sz="3200" b="1" i="0" dirty="0" smtClean="0">
                <a:solidFill>
                  <a:srgbClr val="7030A0"/>
                </a:solidFill>
              </a:rPr>
              <a:t>Three-Pronged Approach</a:t>
            </a:r>
            <a:r>
              <a:rPr lang="en-IE" sz="3200" b="1" i="0" dirty="0" smtClean="0"/>
              <a:t>	</a:t>
            </a:r>
            <a:endParaRPr lang="en-IE" sz="3200" b="1" i="0" dirty="0"/>
          </a:p>
        </p:txBody>
      </p:sp>
      <p:sp>
        <p:nvSpPr>
          <p:cNvPr id="3" name="Content Placeholder 2"/>
          <p:cNvSpPr>
            <a:spLocks noGrp="1"/>
          </p:cNvSpPr>
          <p:nvPr>
            <p:ph sz="quarter" idx="1"/>
          </p:nvPr>
        </p:nvSpPr>
        <p:spPr>
          <a:xfrm>
            <a:off x="179388" y="1447800"/>
            <a:ext cx="8496300" cy="5149850"/>
          </a:xfrm>
        </p:spPr>
        <p:txBody>
          <a:bodyPr>
            <a:normAutofit fontScale="77500" lnSpcReduction="20000"/>
          </a:bodyPr>
          <a:lstStyle/>
          <a:p>
            <a:pPr marL="274320" indent="-274320" eaLnBrk="1" fontAlgn="auto" hangingPunct="1">
              <a:spcAft>
                <a:spcPts val="0"/>
              </a:spcAft>
              <a:defRPr/>
            </a:pPr>
            <a:r>
              <a:rPr lang="en-IE" dirty="0" smtClean="0"/>
              <a:t>Dickens (1999) advocates social regulation</a:t>
            </a:r>
          </a:p>
          <a:p>
            <a:pPr marL="640080" lvl="1" indent="-274320" eaLnBrk="1" fontAlgn="auto" hangingPunct="1">
              <a:spcAft>
                <a:spcPts val="0"/>
              </a:spcAft>
              <a:buFont typeface="Arial" pitchFamily="34" charset="0"/>
              <a:buChar char="•"/>
              <a:defRPr/>
            </a:pPr>
            <a:r>
              <a:rPr lang="en-IE" dirty="0" smtClean="0"/>
              <a:t>A joint regulation approach</a:t>
            </a:r>
          </a:p>
          <a:p>
            <a:pPr marL="640080" lvl="1" indent="-274320" eaLnBrk="1" fontAlgn="auto" hangingPunct="1">
              <a:spcAft>
                <a:spcPts val="0"/>
              </a:spcAft>
              <a:buFont typeface="Arial" pitchFamily="34" charset="0"/>
              <a:buChar char="•"/>
              <a:defRPr/>
            </a:pPr>
            <a:r>
              <a:rPr lang="en-IE" dirty="0" smtClean="0"/>
              <a:t>Allows for employees and unions to be involved to a greater extent in addressing gender inequality</a:t>
            </a:r>
          </a:p>
          <a:p>
            <a:pPr marL="274320" indent="-274320" eaLnBrk="1" fontAlgn="auto" hangingPunct="1">
              <a:spcAft>
                <a:spcPts val="0"/>
              </a:spcAft>
              <a:defRPr/>
            </a:pPr>
            <a:r>
              <a:rPr lang="en-IE" dirty="0" smtClean="0"/>
              <a:t>McLaughlin &amp; Deakin (2010) extend this through the concept of ‘reflexive regulation’</a:t>
            </a:r>
          </a:p>
          <a:p>
            <a:pPr marL="640080" lvl="1" indent="-274320" eaLnBrk="1" fontAlgn="auto" hangingPunct="1">
              <a:spcAft>
                <a:spcPts val="0"/>
              </a:spcAft>
              <a:buFont typeface="Arial" pitchFamily="34" charset="0"/>
              <a:buChar char="•"/>
              <a:defRPr/>
            </a:pPr>
            <a:r>
              <a:rPr lang="en-IE" dirty="0" smtClean="0"/>
              <a:t>Law which allows for discussion and negotiation at local level → law which focuses on process rather than outcomes</a:t>
            </a:r>
          </a:p>
          <a:p>
            <a:pPr marL="640080" lvl="1" indent="-274320" eaLnBrk="1" fontAlgn="auto" hangingPunct="1">
              <a:spcAft>
                <a:spcPts val="0"/>
              </a:spcAft>
              <a:buFont typeface="Arial" pitchFamily="34" charset="0"/>
              <a:buChar char="•"/>
              <a:defRPr/>
            </a:pPr>
            <a:r>
              <a:rPr lang="en-IE" dirty="0" smtClean="0"/>
              <a:t>E.g. Mandatory pay audits – publish pay gap, which leads to a discussion within an organisation about how to address the pay gap</a:t>
            </a:r>
          </a:p>
          <a:p>
            <a:pPr marL="640080" lvl="1" indent="-274320" eaLnBrk="1" fontAlgn="auto" hangingPunct="1">
              <a:spcAft>
                <a:spcPts val="0"/>
              </a:spcAft>
              <a:buFont typeface="Arial" pitchFamily="34" charset="0"/>
              <a:buChar char="•"/>
              <a:defRPr/>
            </a:pPr>
            <a:r>
              <a:rPr lang="en-IE" dirty="0" smtClean="0"/>
              <a:t>E.g. Public Sector Gender Equality Duty (in the UK) – must promote and take action to bring about gender equality</a:t>
            </a:r>
          </a:p>
          <a:p>
            <a:pPr marL="274320" indent="-274320" eaLnBrk="1" fontAlgn="auto" hangingPunct="1">
              <a:spcAft>
                <a:spcPts val="0"/>
              </a:spcAft>
              <a:defRPr/>
            </a:pPr>
            <a:r>
              <a:rPr lang="en-IE" dirty="0" smtClean="0"/>
              <a:t>Doesn’t negate ‘business case’ nor need for hard law (e.g. quotas for boards of directors (???) as in Norway, Australia and Spain)</a:t>
            </a:r>
            <a:endParaRPr lang="en-IE" dirty="0"/>
          </a:p>
        </p:txBody>
      </p:sp>
    </p:spTree>
    <p:extLst>
      <p:ext uri="{BB962C8B-B14F-4D97-AF65-F5344CB8AC3E}">
        <p14:creationId xmlns:p14="http://schemas.microsoft.com/office/powerpoint/2010/main" val="41466616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1804"/>
            <a:ext cx="8229600" cy="1025352"/>
          </a:xfrm>
        </p:spPr>
        <p:txBody>
          <a:bodyPr>
            <a:normAutofit fontScale="90000"/>
          </a:bodyPr>
          <a:lstStyle/>
          <a:p>
            <a:r>
              <a:rPr lang="en-IE" sz="2800" b="1" dirty="0" smtClean="0"/>
              <a:t>Portfolio Entry No. 3  </a:t>
            </a:r>
            <a:br>
              <a:rPr lang="en-IE" sz="2800" b="1" dirty="0" smtClean="0"/>
            </a:br>
            <a:r>
              <a:rPr lang="en-IE" sz="2200" dirty="0" smtClean="0"/>
              <a:t>A </a:t>
            </a:r>
            <a:r>
              <a:rPr lang="en-IE" sz="2200" dirty="0"/>
              <a:t>journal article review on Noon (2010): The Shackled Runner. WES. 24 (4), pp. 728-739</a:t>
            </a:r>
            <a:r>
              <a:rPr lang="en-IE" sz="2200" dirty="0" smtClean="0"/>
              <a:t>.</a:t>
            </a:r>
            <a:endParaRPr lang="en-IE" sz="2200" b="1" dirty="0"/>
          </a:p>
        </p:txBody>
      </p:sp>
      <p:sp>
        <p:nvSpPr>
          <p:cNvPr id="3" name="Content Placeholder 2"/>
          <p:cNvSpPr>
            <a:spLocks noGrp="1"/>
          </p:cNvSpPr>
          <p:nvPr>
            <p:ph idx="1"/>
          </p:nvPr>
        </p:nvSpPr>
        <p:spPr>
          <a:xfrm>
            <a:off x="107504" y="1052736"/>
            <a:ext cx="8784976" cy="5805264"/>
          </a:xfrm>
        </p:spPr>
        <p:txBody>
          <a:bodyPr>
            <a:normAutofit fontScale="92500" lnSpcReduction="10000"/>
          </a:bodyPr>
          <a:lstStyle/>
          <a:p>
            <a:pPr marL="0" indent="0">
              <a:buNone/>
            </a:pPr>
            <a:r>
              <a:rPr lang="en-IE" sz="2600" b="1" dirty="0" smtClean="0"/>
              <a:t>How to do a Journal Article Review:</a:t>
            </a:r>
          </a:p>
          <a:p>
            <a:pPr marL="457200" indent="-457200">
              <a:buSzPct val="100000"/>
              <a:buFont typeface="+mj-lt"/>
              <a:buAutoNum type="arabicPeriod"/>
            </a:pPr>
            <a:r>
              <a:rPr lang="pl-PL" sz="2600" dirty="0"/>
              <a:t>Read the entire article. </a:t>
            </a:r>
            <a:endParaRPr lang="en-IE" sz="2600" dirty="0"/>
          </a:p>
          <a:p>
            <a:pPr marL="457200" indent="-457200">
              <a:buSzPct val="100000"/>
              <a:buFont typeface="+mj-lt"/>
              <a:buAutoNum type="arabicPeriod"/>
            </a:pPr>
            <a:r>
              <a:rPr lang="pl-PL" sz="2600" dirty="0"/>
              <a:t>Write </a:t>
            </a:r>
            <a:r>
              <a:rPr lang="en-IE" sz="2600" dirty="0"/>
              <a:t>the</a:t>
            </a:r>
            <a:r>
              <a:rPr lang="pl-PL" sz="2600" dirty="0"/>
              <a:t> </a:t>
            </a:r>
            <a:r>
              <a:rPr lang="en-IE" sz="2600" dirty="0"/>
              <a:t>reference </a:t>
            </a:r>
            <a:r>
              <a:rPr lang="pl-PL" sz="2600" dirty="0"/>
              <a:t>for the article at the top of the review</a:t>
            </a:r>
            <a:r>
              <a:rPr lang="en-IE" sz="2600" dirty="0"/>
              <a:t> i.e. author(s), year of publication, </a:t>
            </a:r>
            <a:r>
              <a:rPr lang="pl-PL" sz="2600" dirty="0"/>
              <a:t>title of article, </a:t>
            </a:r>
            <a:r>
              <a:rPr lang="en-IE" sz="2600" i="1" dirty="0"/>
              <a:t>title of </a:t>
            </a:r>
            <a:r>
              <a:rPr lang="pl-PL" sz="2600" i="1" dirty="0"/>
              <a:t>journal</a:t>
            </a:r>
            <a:r>
              <a:rPr lang="pl-PL" sz="2600" dirty="0"/>
              <a:t>, volume and issue number, and page numbers</a:t>
            </a:r>
            <a:r>
              <a:rPr lang="en-IE" sz="2600" dirty="0"/>
              <a:t>.</a:t>
            </a:r>
          </a:p>
          <a:p>
            <a:pPr marL="457200" indent="-457200">
              <a:buSzPct val="100000"/>
              <a:buFont typeface="+mj-lt"/>
              <a:buAutoNum type="arabicPeriod"/>
            </a:pPr>
            <a:r>
              <a:rPr lang="pl-PL" sz="2600" dirty="0"/>
              <a:t>Write a summary of the article</a:t>
            </a:r>
            <a:r>
              <a:rPr lang="en-IE" sz="2600" dirty="0"/>
              <a:t> </a:t>
            </a:r>
            <a:r>
              <a:rPr lang="en-IE" sz="2600" dirty="0" smtClean="0"/>
              <a:t>(</a:t>
            </a:r>
            <a:r>
              <a:rPr lang="pl-PL" sz="2600" dirty="0" smtClean="0"/>
              <a:t>three </a:t>
            </a:r>
            <a:r>
              <a:rPr lang="en-IE" sz="2600" dirty="0" smtClean="0"/>
              <a:t>or four </a:t>
            </a:r>
            <a:r>
              <a:rPr lang="pl-PL" sz="2600" dirty="0" smtClean="0"/>
              <a:t>paragraphs</a:t>
            </a:r>
            <a:r>
              <a:rPr lang="en-IE" sz="2600" dirty="0"/>
              <a:t>)</a:t>
            </a:r>
            <a:r>
              <a:rPr lang="pl-PL" sz="2600" dirty="0"/>
              <a:t>. Include the purpose for the article, </a:t>
            </a:r>
            <a:r>
              <a:rPr lang="en-IE" sz="2600" dirty="0" smtClean="0"/>
              <a:t>the main points of the article, </a:t>
            </a:r>
            <a:r>
              <a:rPr lang="pl-PL" sz="2600" dirty="0" smtClean="0"/>
              <a:t>and </a:t>
            </a:r>
            <a:r>
              <a:rPr lang="pl-PL" sz="2600" dirty="0"/>
              <a:t>other pertinent information</a:t>
            </a:r>
            <a:r>
              <a:rPr lang="en-IE" sz="2600" dirty="0"/>
              <a:t>.</a:t>
            </a:r>
          </a:p>
          <a:p>
            <a:pPr marL="457200" indent="-457200">
              <a:buSzPct val="100000"/>
              <a:buFont typeface="+mj-lt"/>
              <a:buAutoNum type="arabicPeriod"/>
            </a:pPr>
            <a:r>
              <a:rPr lang="pl-PL" sz="2600" dirty="0"/>
              <a:t>Discuss the meaning or implication of the </a:t>
            </a:r>
            <a:r>
              <a:rPr lang="pl-PL" sz="2600" dirty="0" smtClean="0"/>
              <a:t>article. </a:t>
            </a:r>
            <a:r>
              <a:rPr lang="pl-PL" sz="2600" dirty="0"/>
              <a:t>This should be one</a:t>
            </a:r>
            <a:r>
              <a:rPr lang="en-IE" sz="2600" dirty="0"/>
              <a:t> paragraph</a:t>
            </a:r>
            <a:r>
              <a:rPr lang="pl-PL" sz="2600" dirty="0"/>
              <a:t>. </a:t>
            </a:r>
            <a:endParaRPr lang="en-IE" sz="2600" dirty="0" smtClean="0"/>
          </a:p>
          <a:p>
            <a:pPr marL="457200" indent="-457200">
              <a:buSzPct val="100000"/>
              <a:buFont typeface="+mj-lt"/>
              <a:buAutoNum type="arabicPeriod"/>
            </a:pPr>
            <a:r>
              <a:rPr lang="pl-PL" sz="2600" dirty="0" smtClean="0"/>
              <a:t>Discuss </a:t>
            </a:r>
            <a:r>
              <a:rPr lang="pl-PL" sz="2600" dirty="0"/>
              <a:t>any </a:t>
            </a:r>
            <a:r>
              <a:rPr lang="en-IE" sz="2600" dirty="0"/>
              <a:t>limitations</a:t>
            </a:r>
            <a:r>
              <a:rPr lang="pl-PL" sz="2600" dirty="0"/>
              <a:t> with the articl</a:t>
            </a:r>
            <a:r>
              <a:rPr lang="en-IE" sz="2600" dirty="0"/>
              <a:t>e – also one paragraph.</a:t>
            </a:r>
          </a:p>
          <a:p>
            <a:pPr marL="457200" indent="-457200">
              <a:buSzPct val="100000"/>
              <a:buFont typeface="+mj-lt"/>
              <a:buAutoNum type="arabicPeriod"/>
            </a:pPr>
            <a:r>
              <a:rPr lang="pl-PL" sz="2600" dirty="0"/>
              <a:t>Write </a:t>
            </a:r>
            <a:r>
              <a:rPr lang="en-IE" sz="2600" dirty="0"/>
              <a:t>a final </a:t>
            </a:r>
            <a:r>
              <a:rPr lang="pl-PL" sz="2600" dirty="0"/>
              <a:t>paragraph discussing how the author could expand on </a:t>
            </a:r>
            <a:r>
              <a:rPr lang="pl-PL" sz="2600" dirty="0" smtClean="0"/>
              <a:t>the</a:t>
            </a:r>
            <a:r>
              <a:rPr lang="en-IE" sz="2600" dirty="0"/>
              <a:t> </a:t>
            </a:r>
            <a:r>
              <a:rPr lang="en-IE" sz="2600" dirty="0" smtClean="0"/>
              <a:t>article</a:t>
            </a:r>
            <a:r>
              <a:rPr lang="pl-PL" sz="2600" dirty="0" smtClean="0"/>
              <a:t>, </a:t>
            </a:r>
            <a:r>
              <a:rPr lang="pl-PL" sz="2600" dirty="0"/>
              <a:t>what the information means in the big picture, what future research should focus </a:t>
            </a:r>
            <a:r>
              <a:rPr lang="pl-PL" sz="2600" dirty="0" smtClean="0"/>
              <a:t>on</a:t>
            </a:r>
            <a:r>
              <a:rPr lang="en-IE" sz="2600" smtClean="0"/>
              <a:t>,</a:t>
            </a:r>
            <a:r>
              <a:rPr lang="pl-PL" sz="2600" smtClean="0"/>
              <a:t> </a:t>
            </a:r>
            <a:r>
              <a:rPr lang="pl-PL" sz="2600" dirty="0"/>
              <a:t>or how future research could move the topic forward. Discuss how knowledge in the area could be expanded.</a:t>
            </a:r>
            <a:endParaRPr lang="en-IE" sz="2600" dirty="0"/>
          </a:p>
          <a:p>
            <a:endParaRPr lang="en-IE" sz="2800" dirty="0"/>
          </a:p>
        </p:txBody>
      </p:sp>
    </p:spTree>
    <p:extLst>
      <p:ext uri="{BB962C8B-B14F-4D97-AF65-F5344CB8AC3E}">
        <p14:creationId xmlns:p14="http://schemas.microsoft.com/office/powerpoint/2010/main" val="2960157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682"/>
            <a:ext cx="8229600" cy="626370"/>
          </a:xfrm>
        </p:spPr>
        <p:txBody>
          <a:bodyPr>
            <a:normAutofit/>
          </a:bodyPr>
          <a:lstStyle/>
          <a:p>
            <a:r>
              <a:rPr lang="en-IE" sz="2800" b="1" dirty="0" smtClean="0"/>
              <a:t>The Gender Pay Gap</a:t>
            </a:r>
            <a:endParaRPr lang="en-IE" sz="2800" b="1" dirty="0"/>
          </a:p>
        </p:txBody>
      </p:sp>
      <p:sp>
        <p:nvSpPr>
          <p:cNvPr id="3" name="Content Placeholder 2"/>
          <p:cNvSpPr>
            <a:spLocks noGrp="1"/>
          </p:cNvSpPr>
          <p:nvPr>
            <p:ph idx="1"/>
          </p:nvPr>
        </p:nvSpPr>
        <p:spPr>
          <a:xfrm>
            <a:off x="179512" y="548680"/>
            <a:ext cx="8784976" cy="6480720"/>
          </a:xfrm>
        </p:spPr>
        <p:txBody>
          <a:bodyPr>
            <a:normAutofit fontScale="70000" lnSpcReduction="20000"/>
          </a:bodyPr>
          <a:lstStyle/>
          <a:p>
            <a:r>
              <a:rPr lang="en-IE" dirty="0"/>
              <a:t>Is 14% in Ireland and it is increasing - it was 12.6% in 2008 and 2009.  Ireland is one of just six EU countries where the gap has got bigger in recent years (others: Hungary, Portugal, Estonia, Bulgaria, Spain).</a:t>
            </a:r>
          </a:p>
          <a:p>
            <a:pPr marL="0" indent="0">
              <a:buNone/>
            </a:pPr>
            <a:endParaRPr lang="en-IE" sz="1600" dirty="0"/>
          </a:p>
          <a:p>
            <a:r>
              <a:rPr lang="en-IE" dirty="0"/>
              <a:t>In Ireland women effectively spend seven weeks working for no pay every year.  So, women actually just start earning on 16th February.</a:t>
            </a:r>
          </a:p>
          <a:p>
            <a:pPr marL="0" indent="0">
              <a:buNone/>
            </a:pPr>
            <a:endParaRPr lang="en-IE" sz="1600" dirty="0"/>
          </a:p>
          <a:p>
            <a:r>
              <a:rPr lang="en-IE" dirty="0"/>
              <a:t>In Ireland the gender pay gap is around 4% for the bottom 10% of earners, but this figure jumps to 24.6% when it comes to the top 10% of earners.</a:t>
            </a:r>
          </a:p>
          <a:p>
            <a:endParaRPr lang="en-IE" sz="1600" dirty="0"/>
          </a:p>
          <a:p>
            <a:r>
              <a:rPr lang="en-IE" dirty="0"/>
              <a:t>Women are most discriminated against in Estonia, Austria and Germany where the pay gap is between 22% to 30%.  Women are least discriminated against in Slovenia where the gap is 2.5%.</a:t>
            </a:r>
          </a:p>
          <a:p>
            <a:pPr marL="0" indent="0">
              <a:buNone/>
            </a:pPr>
            <a:endParaRPr lang="en-IE" sz="1600" dirty="0"/>
          </a:p>
          <a:p>
            <a:r>
              <a:rPr lang="en-IE" dirty="0"/>
              <a:t>Women are more likely to have a third-level qualification, with over half (55.3%) of women aged 25-34 having a third-level qualification in 2013 compared to just 42.7% of men in this age group.</a:t>
            </a:r>
          </a:p>
          <a:p>
            <a:pPr marL="0" indent="0">
              <a:buNone/>
            </a:pPr>
            <a:endParaRPr lang="en-IE" sz="1600" dirty="0"/>
          </a:p>
          <a:p>
            <a:r>
              <a:rPr lang="en-IE" dirty="0" smtClean="0"/>
              <a:t>Based </a:t>
            </a:r>
            <a:r>
              <a:rPr lang="en-IE" dirty="0"/>
              <a:t>on current projections it will take 81 years for the world to close the gender pay gap completely. </a:t>
            </a:r>
            <a:endParaRPr lang="en-IE" dirty="0" smtClean="0"/>
          </a:p>
          <a:p>
            <a:endParaRPr lang="en-IE" sz="1100" dirty="0"/>
          </a:p>
          <a:p>
            <a:r>
              <a:rPr lang="en-IE" sz="3400" dirty="0" smtClean="0"/>
              <a:t>So how is it to be addressed – the carrot (i.e. the business case) or the stick (more regulation)</a:t>
            </a:r>
          </a:p>
          <a:p>
            <a:endParaRPr lang="en-IE" dirty="0"/>
          </a:p>
          <a:p>
            <a:pPr marL="0" indent="0">
              <a:buNone/>
            </a:pPr>
            <a:endParaRPr lang="en-IE" dirty="0"/>
          </a:p>
        </p:txBody>
      </p:sp>
    </p:spTree>
    <p:extLst>
      <p:ext uri="{BB962C8B-B14F-4D97-AF65-F5344CB8AC3E}">
        <p14:creationId xmlns:p14="http://schemas.microsoft.com/office/powerpoint/2010/main" val="229077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endParaRPr lang="en-IE" smtClean="0"/>
          </a:p>
        </p:txBody>
      </p:sp>
      <p:pic>
        <p:nvPicPr>
          <p:cNvPr id="17411" name="Content Placeholder 4" descr="forn692l.jpg"/>
          <p:cNvPicPr>
            <a:picLocks noGrp="1" noChangeAspect="1"/>
          </p:cNvPicPr>
          <p:nvPr>
            <p:ph sz="quarter" idx="1"/>
          </p:nvPr>
        </p:nvPicPr>
        <p:blipFill>
          <a:blip r:embed="rId3" cstate="print"/>
          <a:srcRect/>
          <a:stretch>
            <a:fillRect/>
          </a:stretch>
        </p:blipFill>
        <p:spPr>
          <a:xfrm>
            <a:off x="0" y="-214313"/>
            <a:ext cx="9858375" cy="7072313"/>
          </a:xfrm>
        </p:spPr>
      </p:pic>
    </p:spTree>
    <p:extLst>
      <p:ext uri="{BB962C8B-B14F-4D97-AF65-F5344CB8AC3E}">
        <p14:creationId xmlns:p14="http://schemas.microsoft.com/office/powerpoint/2010/main" val="4263876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188912"/>
            <a:ext cx="8382000" cy="877887"/>
          </a:xfrm>
        </p:spPr>
        <p:txBody>
          <a:bodyPr>
            <a:normAutofit/>
          </a:bodyPr>
          <a:lstStyle/>
          <a:p>
            <a:pPr eaLnBrk="1" fontAlgn="auto" hangingPunct="1">
              <a:spcAft>
                <a:spcPts val="0"/>
              </a:spcAft>
              <a:defRPr/>
            </a:pPr>
            <a:r>
              <a:rPr lang="en-IE" sz="3200" b="1" i="0" dirty="0" smtClean="0">
                <a:solidFill>
                  <a:srgbClr val="7030A0"/>
                </a:solidFill>
                <a:cs typeface="Arial" pitchFamily="34" charset="0"/>
              </a:rPr>
              <a:t>Gender Equalities Law (The ‘Stick’)</a:t>
            </a:r>
          </a:p>
        </p:txBody>
      </p:sp>
      <p:sp>
        <p:nvSpPr>
          <p:cNvPr id="16387" name="Content Placeholder 2"/>
          <p:cNvSpPr>
            <a:spLocks noGrp="1"/>
          </p:cNvSpPr>
          <p:nvPr>
            <p:ph sz="quarter" idx="1"/>
          </p:nvPr>
        </p:nvSpPr>
        <p:spPr>
          <a:xfrm>
            <a:off x="250825" y="1371600"/>
            <a:ext cx="8569325" cy="5153743"/>
          </a:xfrm>
        </p:spPr>
        <p:txBody>
          <a:bodyPr>
            <a:normAutofit lnSpcReduction="10000"/>
          </a:bodyPr>
          <a:lstStyle/>
          <a:p>
            <a:r>
              <a:rPr lang="en-IE" sz="2800" dirty="0" smtClean="0"/>
              <a:t>Article 119 of the Treaty of Rome (1957) (Renumbered 141)</a:t>
            </a:r>
          </a:p>
          <a:p>
            <a:pPr lvl="1" eaLnBrk="1" hangingPunct="1"/>
            <a:r>
              <a:rPr lang="en-IE" sz="2500" dirty="0" smtClean="0"/>
              <a:t>established the principle of equal pay for men and women for equal work or work of equal value</a:t>
            </a:r>
          </a:p>
          <a:p>
            <a:pPr eaLnBrk="1" hangingPunct="1">
              <a:spcBef>
                <a:spcPts val="1800"/>
              </a:spcBef>
            </a:pPr>
            <a:r>
              <a:rPr lang="en-IE" sz="2800" dirty="0" err="1" smtClean="0"/>
              <a:t>Defrenne</a:t>
            </a:r>
            <a:r>
              <a:rPr lang="en-IE" sz="2800" dirty="0" smtClean="0"/>
              <a:t> v Sabena (1976)</a:t>
            </a:r>
          </a:p>
          <a:p>
            <a:pPr lvl="1" eaLnBrk="1" hangingPunct="1"/>
            <a:r>
              <a:rPr lang="en-IE" sz="2400" dirty="0" smtClean="0">
                <a:cs typeface="Arial" charset="0"/>
              </a:rPr>
              <a:t>The European Court of Justice (ECJ) ruled that article 119 EC "forms part for the social objectives of the Community, which is not merely an economic union, but at the same time intended, by common action, to ensure social progress and seek constant improvement of the living and working conditions".</a:t>
            </a:r>
          </a:p>
          <a:p>
            <a:pPr lvl="1" eaLnBrk="1" hangingPunct="1"/>
            <a:r>
              <a:rPr lang="en-IE" sz="2400" dirty="0" smtClean="0">
                <a:cs typeface="Arial" charset="0"/>
              </a:rPr>
              <a:t>Article not only binding on member states (state employers) but also private employers</a:t>
            </a:r>
            <a:endParaRPr lang="en-IE" sz="2400" dirty="0" smtClean="0"/>
          </a:p>
          <a:p>
            <a:pPr eaLnBrk="1" hangingPunct="1">
              <a:buFont typeface="Wingdings" pitchFamily="2" charset="2"/>
              <a:buNone/>
            </a:pPr>
            <a:endParaRPr lang="en-IE" sz="2800" dirty="0" smtClean="0"/>
          </a:p>
        </p:txBody>
      </p:sp>
    </p:spTree>
    <p:extLst>
      <p:ext uri="{BB962C8B-B14F-4D97-AF65-F5344CB8AC3E}">
        <p14:creationId xmlns:p14="http://schemas.microsoft.com/office/powerpoint/2010/main" val="2547411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51520" y="274638"/>
            <a:ext cx="8568952" cy="792162"/>
          </a:xfrm>
        </p:spPr>
        <p:txBody>
          <a:bodyPr/>
          <a:lstStyle/>
          <a:p>
            <a:pPr eaLnBrk="1" fontAlgn="auto" hangingPunct="1">
              <a:spcAft>
                <a:spcPts val="0"/>
              </a:spcAft>
              <a:defRPr/>
            </a:pPr>
            <a:r>
              <a:rPr lang="en-IE" sz="3200" b="1" i="0" dirty="0" smtClean="0">
                <a:solidFill>
                  <a:srgbClr val="7030A0"/>
                </a:solidFill>
                <a:cs typeface="Arial" pitchFamily="34" charset="0"/>
              </a:rPr>
              <a:t>Gender Equalities Law</a:t>
            </a:r>
            <a:endParaRPr lang="en-GB" sz="3200" b="1" i="0" dirty="0" smtClean="0">
              <a:solidFill>
                <a:srgbClr val="7030A0"/>
              </a:solidFill>
              <a:cs typeface="Arial" pitchFamily="34" charset="0"/>
            </a:endParaRPr>
          </a:p>
        </p:txBody>
      </p:sp>
      <p:sp>
        <p:nvSpPr>
          <p:cNvPr id="17411" name="Rectangle 3"/>
          <p:cNvSpPr>
            <a:spLocks noGrp="1" noChangeArrowheads="1"/>
          </p:cNvSpPr>
          <p:nvPr>
            <p:ph sz="quarter" idx="1"/>
          </p:nvPr>
        </p:nvSpPr>
        <p:spPr>
          <a:xfrm>
            <a:off x="179388" y="1371600"/>
            <a:ext cx="8736012" cy="5010150"/>
          </a:xfrm>
        </p:spPr>
        <p:txBody>
          <a:bodyPr/>
          <a:lstStyle/>
          <a:p>
            <a:pPr eaLnBrk="1" hangingPunct="1">
              <a:spcBef>
                <a:spcPts val="1800"/>
              </a:spcBef>
            </a:pPr>
            <a:r>
              <a:rPr lang="en-IE" sz="2800" dirty="0" smtClean="0"/>
              <a:t>Ireland: Anti-Discrimination (Pay) Act 1974; Employment Equality Acts 1998 and 2004 </a:t>
            </a:r>
            <a:r>
              <a:rPr lang="en-IE" sz="2400" dirty="0" smtClean="0"/>
              <a:t>(</a:t>
            </a:r>
            <a:r>
              <a:rPr lang="en-IE" sz="2400" dirty="0" smtClean="0">
                <a:hlinkClick r:id="rId3"/>
              </a:rPr>
              <a:t>http://www.equality.ie/index.asp?locID=106&amp;docID=52</a:t>
            </a:r>
            <a:r>
              <a:rPr lang="en-IE" sz="2400" dirty="0" smtClean="0"/>
              <a:t>)</a:t>
            </a:r>
          </a:p>
          <a:p>
            <a:pPr lvl="1" eaLnBrk="1" hangingPunct="1"/>
            <a:r>
              <a:rPr lang="en-IE" sz="2400" dirty="0" smtClean="0"/>
              <a:t>Pay ratio static since early 1990s ~ 82% (EU 15 ~ 85%)</a:t>
            </a:r>
          </a:p>
          <a:p>
            <a:pPr lvl="1" eaLnBrk="1" hangingPunct="1"/>
            <a:r>
              <a:rPr lang="en-IE" sz="2400" dirty="0" smtClean="0"/>
              <a:t>1974 Act included ‘work of equal value’</a:t>
            </a:r>
            <a:endParaRPr lang="en-GB" sz="2400" dirty="0" smtClean="0"/>
          </a:p>
          <a:p>
            <a:pPr eaLnBrk="1" hangingPunct="1">
              <a:spcBef>
                <a:spcPts val="1800"/>
              </a:spcBef>
            </a:pPr>
            <a:r>
              <a:rPr lang="en-IE" sz="2800" dirty="0" smtClean="0"/>
              <a:t>UK: Equal Pay Act 1970 (1975)</a:t>
            </a:r>
          </a:p>
          <a:p>
            <a:pPr lvl="1" eaLnBrk="1" hangingPunct="1"/>
            <a:r>
              <a:rPr lang="en-IE" sz="2400" dirty="0" smtClean="0"/>
              <a:t>Pay ratio: 60% - 1970; 70% - 1980; 75% -1988; 79%-1992</a:t>
            </a:r>
          </a:p>
          <a:p>
            <a:pPr lvl="1" eaLnBrk="1" hangingPunct="1"/>
            <a:r>
              <a:rPr lang="en-IE" sz="2400" dirty="0" smtClean="0"/>
              <a:t>Pay gap stalled:; ~82% since 2000</a:t>
            </a:r>
          </a:p>
          <a:p>
            <a:pPr lvl="1" eaLnBrk="1" hangingPunct="1"/>
            <a:r>
              <a:rPr lang="en-IE" sz="2400" dirty="0" smtClean="0"/>
              <a:t>1983 – Law changed  to include ‘work of equal value’  </a:t>
            </a:r>
          </a:p>
        </p:txBody>
      </p:sp>
    </p:spTree>
    <p:extLst>
      <p:ext uri="{BB962C8B-B14F-4D97-AF65-F5344CB8AC3E}">
        <p14:creationId xmlns:p14="http://schemas.microsoft.com/office/powerpoint/2010/main" val="311296221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19256" cy="777875"/>
          </a:xfrm>
        </p:spPr>
        <p:txBody>
          <a:bodyPr/>
          <a:lstStyle/>
          <a:p>
            <a:pPr eaLnBrk="1" fontAlgn="auto" hangingPunct="1">
              <a:spcAft>
                <a:spcPts val="0"/>
              </a:spcAft>
              <a:defRPr/>
            </a:pPr>
            <a:r>
              <a:rPr lang="en-IE" sz="3200" b="1" i="0" dirty="0" smtClean="0">
                <a:solidFill>
                  <a:srgbClr val="7030A0"/>
                </a:solidFill>
                <a:cs typeface="Arial" pitchFamily="34" charset="0"/>
              </a:rPr>
              <a:t>Current Irish Legislation</a:t>
            </a:r>
            <a:endParaRPr lang="en-US" sz="3200" b="1" i="0" dirty="0" smtClean="0">
              <a:solidFill>
                <a:srgbClr val="7030A0"/>
              </a:solidFill>
              <a:cs typeface="Arial" pitchFamily="34" charset="0"/>
            </a:endParaRPr>
          </a:p>
        </p:txBody>
      </p:sp>
      <p:sp>
        <p:nvSpPr>
          <p:cNvPr id="18435" name="Content Placeholder 2"/>
          <p:cNvSpPr>
            <a:spLocks noGrp="1"/>
          </p:cNvSpPr>
          <p:nvPr>
            <p:ph sz="quarter" idx="1"/>
          </p:nvPr>
        </p:nvSpPr>
        <p:spPr>
          <a:xfrm>
            <a:off x="457200" y="1341438"/>
            <a:ext cx="8291513" cy="5111898"/>
          </a:xfrm>
        </p:spPr>
        <p:txBody>
          <a:bodyPr/>
          <a:lstStyle/>
          <a:p>
            <a:pPr eaLnBrk="1" hangingPunct="1"/>
            <a:r>
              <a:rPr lang="en-US" sz="2800" dirty="0" smtClean="0"/>
              <a:t>Equality Tribunal covers:</a:t>
            </a:r>
          </a:p>
          <a:p>
            <a:pPr lvl="1" eaLnBrk="1" hangingPunct="1"/>
            <a:r>
              <a:rPr lang="en-US" sz="2400" dirty="0" smtClean="0"/>
              <a:t>Employment Equality Act 1998 – 2004</a:t>
            </a:r>
          </a:p>
          <a:p>
            <a:pPr lvl="1" eaLnBrk="1" hangingPunct="1"/>
            <a:r>
              <a:rPr lang="en-US" sz="2400" dirty="0" smtClean="0"/>
              <a:t>Pensions Act 1990, 2008</a:t>
            </a:r>
          </a:p>
          <a:p>
            <a:pPr lvl="1" eaLnBrk="1" hangingPunct="1"/>
            <a:r>
              <a:rPr lang="en-US" sz="2400" dirty="0" smtClean="0"/>
              <a:t>Equal Status Act 2000, 2008</a:t>
            </a:r>
          </a:p>
          <a:p>
            <a:pPr lvl="1" eaLnBrk="1" hangingPunct="1"/>
            <a:r>
              <a:rPr lang="en-US" sz="2400" dirty="0" smtClean="0"/>
              <a:t>Nine grounds of discrimination</a:t>
            </a:r>
          </a:p>
          <a:p>
            <a:pPr eaLnBrk="1" hangingPunct="1">
              <a:spcBef>
                <a:spcPts val="1200"/>
              </a:spcBef>
            </a:pPr>
            <a:r>
              <a:rPr lang="en-US" sz="2800" dirty="0" smtClean="0"/>
              <a:t>Cases brought to the Equality Tribunal have grown from 102 in 1999 to 671 </a:t>
            </a:r>
            <a:r>
              <a:rPr lang="en-US" sz="2400" dirty="0" smtClean="0"/>
              <a:t>(1,000 individuals made complaints, some cases consolidated) in 2011 (mostly relating to employment equality)</a:t>
            </a:r>
          </a:p>
          <a:p>
            <a:pPr eaLnBrk="1" hangingPunct="1">
              <a:spcBef>
                <a:spcPts val="1200"/>
              </a:spcBef>
            </a:pPr>
            <a:r>
              <a:rPr lang="en-US" sz="2800" dirty="0" smtClean="0"/>
              <a:t>Cases brought on grounds of race, disability and age are steadily increasing each year.</a:t>
            </a:r>
          </a:p>
          <a:p>
            <a:pPr eaLnBrk="1" hangingPunct="1"/>
            <a:endParaRPr lang="en-US" dirty="0" smtClean="0"/>
          </a:p>
        </p:txBody>
      </p:sp>
    </p:spTree>
    <p:extLst>
      <p:ext uri="{BB962C8B-B14F-4D97-AF65-F5344CB8AC3E}">
        <p14:creationId xmlns:p14="http://schemas.microsoft.com/office/powerpoint/2010/main" val="2154635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496944" cy="908720"/>
          </a:xfrm>
        </p:spPr>
        <p:txBody>
          <a:bodyPr>
            <a:normAutofit/>
          </a:bodyPr>
          <a:lstStyle/>
          <a:p>
            <a:pPr eaLnBrk="1" fontAlgn="auto" hangingPunct="1">
              <a:spcAft>
                <a:spcPts val="0"/>
              </a:spcAft>
              <a:defRPr/>
            </a:pPr>
            <a:r>
              <a:rPr lang="en-IE" sz="2800" b="1" i="0" dirty="0" smtClean="0">
                <a:solidFill>
                  <a:srgbClr val="7030A0"/>
                </a:solidFill>
                <a:latin typeface="Arial" pitchFamily="34" charset="0"/>
                <a:cs typeface="Arial" pitchFamily="34" charset="0"/>
              </a:rPr>
              <a:t>Advantages of Legislation</a:t>
            </a:r>
            <a:endParaRPr lang="en-IE" sz="2800" b="1" i="0" dirty="0">
              <a:solidFill>
                <a:srgbClr val="7030A0"/>
              </a:solidFill>
              <a:latin typeface="Arial" pitchFamily="34" charset="0"/>
              <a:cs typeface="Arial" pitchFamily="34" charset="0"/>
            </a:endParaRPr>
          </a:p>
        </p:txBody>
      </p:sp>
      <p:sp>
        <p:nvSpPr>
          <p:cNvPr id="3" name="Content Placeholder 2"/>
          <p:cNvSpPr>
            <a:spLocks noGrp="1"/>
          </p:cNvSpPr>
          <p:nvPr>
            <p:ph sz="quarter" idx="1"/>
          </p:nvPr>
        </p:nvSpPr>
        <p:spPr>
          <a:xfrm>
            <a:off x="250825" y="980728"/>
            <a:ext cx="8642350" cy="5688360"/>
          </a:xfrm>
        </p:spPr>
        <p:txBody>
          <a:bodyPr>
            <a:normAutofit fontScale="70000" lnSpcReduction="20000"/>
          </a:bodyPr>
          <a:lstStyle/>
          <a:p>
            <a:pPr marL="274320" indent="-274320" eaLnBrk="1" fontAlgn="auto" hangingPunct="1">
              <a:spcAft>
                <a:spcPts val="0"/>
              </a:spcAft>
              <a:defRPr/>
            </a:pPr>
            <a:r>
              <a:rPr lang="en-IE" sz="3400" dirty="0" smtClean="0"/>
              <a:t>The ‘stick’ aspect of legislation is effective in that it can be costly for an organisation if they are found by the ET to have discriminated on any of the nine grounds</a:t>
            </a:r>
          </a:p>
          <a:p>
            <a:pPr marL="274320" indent="-274320" eaLnBrk="1" fontAlgn="auto" hangingPunct="1">
              <a:spcBef>
                <a:spcPts val="1200"/>
              </a:spcBef>
              <a:spcAft>
                <a:spcPts val="0"/>
              </a:spcAft>
              <a:defRPr/>
            </a:pPr>
            <a:r>
              <a:rPr lang="en-IE" sz="3400" dirty="0" smtClean="0"/>
              <a:t>Equality Tribunal places great emphasis on organisations having </a:t>
            </a:r>
            <a:r>
              <a:rPr lang="en-IE" sz="3400" u="sng" dirty="0" smtClean="0"/>
              <a:t>proper policies &amp; procedures </a:t>
            </a:r>
            <a:r>
              <a:rPr lang="en-IE" sz="3400" dirty="0" smtClean="0"/>
              <a:t>in place – a lack thereof can result in higher rewards</a:t>
            </a:r>
          </a:p>
          <a:p>
            <a:pPr marL="640080" lvl="1" indent="-274320" eaLnBrk="1" fontAlgn="auto" hangingPunct="1">
              <a:spcAft>
                <a:spcPts val="0"/>
              </a:spcAft>
              <a:buFont typeface="Arial" pitchFamily="34" charset="0"/>
              <a:buChar char="•"/>
              <a:defRPr/>
            </a:pPr>
            <a:r>
              <a:rPr lang="en-IE" sz="2900" dirty="0" smtClean="0"/>
              <a:t>Procedures and policies </a:t>
            </a:r>
            <a:r>
              <a:rPr lang="en-IE" sz="2900" i="1" dirty="0" smtClean="0"/>
              <a:t>can</a:t>
            </a:r>
            <a:r>
              <a:rPr lang="en-IE" sz="2900" dirty="0" smtClean="0"/>
              <a:t> lead to wider changes in behaviour</a:t>
            </a:r>
          </a:p>
          <a:p>
            <a:pPr marL="274320" indent="-274320" eaLnBrk="1" fontAlgn="auto" hangingPunct="1">
              <a:spcBef>
                <a:spcPts val="1200"/>
              </a:spcBef>
              <a:spcAft>
                <a:spcPts val="0"/>
              </a:spcAft>
              <a:defRPr/>
            </a:pPr>
            <a:r>
              <a:rPr lang="en-IE" sz="3400" dirty="0" smtClean="0"/>
              <a:t>The issue of ‘reputational risk’ – being seen as a ‘bad’ employer’ as a result of publicity from an ET ruling.</a:t>
            </a:r>
          </a:p>
          <a:p>
            <a:pPr marL="274320" indent="-274320" eaLnBrk="1" fontAlgn="auto" hangingPunct="1">
              <a:spcBef>
                <a:spcPts val="1200"/>
              </a:spcBef>
              <a:spcAft>
                <a:spcPts val="0"/>
              </a:spcAft>
              <a:defRPr/>
            </a:pPr>
            <a:r>
              <a:rPr lang="en-IE" sz="3400" dirty="0" smtClean="0"/>
              <a:t>Law provides individuals with legally enforceable rights</a:t>
            </a:r>
          </a:p>
          <a:p>
            <a:pPr marL="274320" indent="-274320" eaLnBrk="1" fontAlgn="auto" hangingPunct="1">
              <a:spcBef>
                <a:spcPts val="1200"/>
              </a:spcBef>
              <a:spcAft>
                <a:spcPts val="0"/>
              </a:spcAft>
              <a:defRPr/>
            </a:pPr>
            <a:r>
              <a:rPr lang="en-IE" sz="3400" dirty="0" smtClean="0"/>
              <a:t>Law can be a useful tool for HR and Gender Managers to educate and change attitudes/behaviours  within organisations; </a:t>
            </a:r>
          </a:p>
          <a:p>
            <a:pPr marL="640080" lvl="1" indent="-274320" eaLnBrk="1" fontAlgn="auto" hangingPunct="1">
              <a:spcBef>
                <a:spcPts val="600"/>
              </a:spcBef>
              <a:spcAft>
                <a:spcPts val="0"/>
              </a:spcAft>
              <a:buFont typeface="Arial" pitchFamily="34" charset="0"/>
              <a:buChar char="•"/>
              <a:defRPr/>
            </a:pPr>
            <a:r>
              <a:rPr lang="en-IE" sz="2900" dirty="0" smtClean="0"/>
              <a:t>Law not only reflects social values it can change them also</a:t>
            </a:r>
          </a:p>
          <a:p>
            <a:pPr marL="274320" indent="-274320" eaLnBrk="1" fontAlgn="auto" hangingPunct="1">
              <a:spcBef>
                <a:spcPts val="1200"/>
              </a:spcBef>
              <a:spcAft>
                <a:spcPts val="0"/>
              </a:spcAft>
              <a:defRPr/>
            </a:pPr>
            <a:r>
              <a:rPr lang="en-IE" sz="3400" dirty="0" smtClean="0"/>
              <a:t>Parliament decides the values that govern equality in the employment relationship and enshrines these in law</a:t>
            </a:r>
          </a:p>
          <a:p>
            <a:pPr marL="274320" indent="-274320" eaLnBrk="1" fontAlgn="auto" hangingPunct="1">
              <a:spcAft>
                <a:spcPts val="0"/>
              </a:spcAft>
              <a:buFont typeface="Wingdings"/>
              <a:buChar char=""/>
              <a:defRPr/>
            </a:pPr>
            <a:endParaRPr lang="en-IE" dirty="0"/>
          </a:p>
        </p:txBody>
      </p:sp>
    </p:spTree>
    <p:extLst>
      <p:ext uri="{BB962C8B-B14F-4D97-AF65-F5344CB8AC3E}">
        <p14:creationId xmlns:p14="http://schemas.microsoft.com/office/powerpoint/2010/main" val="383425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260350"/>
            <a:ext cx="8229600" cy="806450"/>
          </a:xfrm>
        </p:spPr>
        <p:txBody>
          <a:bodyPr>
            <a:normAutofit/>
          </a:bodyPr>
          <a:lstStyle/>
          <a:p>
            <a:pPr eaLnBrk="1" fontAlgn="auto" hangingPunct="1">
              <a:spcAft>
                <a:spcPts val="0"/>
              </a:spcAft>
              <a:defRPr/>
            </a:pPr>
            <a:r>
              <a:rPr lang="en-IE" sz="3200" b="1" i="0" dirty="0" smtClean="0">
                <a:solidFill>
                  <a:srgbClr val="7030A0"/>
                </a:solidFill>
                <a:cs typeface="Arial" pitchFamily="34" charset="0"/>
              </a:rPr>
              <a:t>The Limitations of Legislation</a:t>
            </a:r>
          </a:p>
        </p:txBody>
      </p:sp>
      <p:sp>
        <p:nvSpPr>
          <p:cNvPr id="20483" name="Content Placeholder 2"/>
          <p:cNvSpPr>
            <a:spLocks noGrp="1"/>
          </p:cNvSpPr>
          <p:nvPr>
            <p:ph sz="quarter" idx="1"/>
          </p:nvPr>
        </p:nvSpPr>
        <p:spPr>
          <a:xfrm>
            <a:off x="228600" y="1340768"/>
            <a:ext cx="8686800" cy="5517232"/>
          </a:xfrm>
        </p:spPr>
        <p:txBody>
          <a:bodyPr>
            <a:normAutofit fontScale="92500"/>
          </a:bodyPr>
          <a:lstStyle/>
          <a:p>
            <a:pPr eaLnBrk="1" hangingPunct="1">
              <a:spcBef>
                <a:spcPts val="1200"/>
              </a:spcBef>
            </a:pPr>
            <a:r>
              <a:rPr lang="en-IE" sz="3000" b="1" dirty="0" smtClean="0"/>
              <a:t>Limitations 1: Dominant business perspective on hard law</a:t>
            </a:r>
          </a:p>
          <a:p>
            <a:pPr lvl="1" eaLnBrk="1" hangingPunct="1"/>
            <a:r>
              <a:rPr lang="en-IE" sz="2600" dirty="0" smtClean="0"/>
              <a:t>Encourages compliance (‘Tick-box’ approach) rather than real engagement and change of behaviour (though as Dickens asks, isn’t compliance better than non-compliance)</a:t>
            </a:r>
          </a:p>
          <a:p>
            <a:pPr lvl="1" eaLnBrk="1" hangingPunct="1"/>
            <a:r>
              <a:rPr lang="en-IE" sz="2600" dirty="0" smtClean="0"/>
              <a:t>Creates ‘red tape’, bureaucracy and compliance costs</a:t>
            </a:r>
          </a:p>
          <a:p>
            <a:pPr lvl="1" eaLnBrk="1" hangingPunct="1"/>
            <a:r>
              <a:rPr lang="en-IE" sz="2600" dirty="0" smtClean="0"/>
              <a:t>One size fits all → inappropriate way of governing business </a:t>
            </a:r>
          </a:p>
          <a:p>
            <a:pPr lvl="1" eaLnBrk="1" hangingPunct="1"/>
            <a:r>
              <a:rPr lang="en-IE" sz="2600" dirty="0" smtClean="0"/>
              <a:t>→ “Contravenes better regulation principles” (UK Discrimination Law Review)  </a:t>
            </a:r>
          </a:p>
          <a:p>
            <a:pPr lvl="2" eaLnBrk="1" hangingPunct="1"/>
            <a:r>
              <a:rPr lang="en-IE" sz="2600" dirty="0" smtClean="0"/>
              <a:t>i.e. doesn’t fit with the current deregulatory climate (self-regulation, ‘comply or explain’, codes of conduct, reporting requirements, CSR)</a:t>
            </a:r>
          </a:p>
          <a:p>
            <a:pPr lvl="2" eaLnBrk="1" hangingPunct="1"/>
            <a:endParaRPr lang="en-IE" dirty="0" smtClean="0"/>
          </a:p>
          <a:p>
            <a:pPr lvl="1" eaLnBrk="1" hangingPunct="1">
              <a:buFont typeface="Wingdings 2" pitchFamily="18" charset="2"/>
              <a:buNone/>
            </a:pPr>
            <a:endParaRPr lang="en-IE" sz="2400" dirty="0" smtClean="0"/>
          </a:p>
        </p:txBody>
      </p:sp>
    </p:spTree>
    <p:extLst>
      <p:ext uri="{BB962C8B-B14F-4D97-AF65-F5344CB8AC3E}">
        <p14:creationId xmlns:p14="http://schemas.microsoft.com/office/powerpoint/2010/main" val="225172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568952" cy="777875"/>
          </a:xfrm>
        </p:spPr>
        <p:txBody>
          <a:bodyPr/>
          <a:lstStyle/>
          <a:p>
            <a:pPr eaLnBrk="1" fontAlgn="auto" hangingPunct="1">
              <a:spcAft>
                <a:spcPts val="0"/>
              </a:spcAft>
              <a:defRPr/>
            </a:pPr>
            <a:r>
              <a:rPr lang="en-IE" sz="3200" b="1" i="0" dirty="0" smtClean="0">
                <a:solidFill>
                  <a:srgbClr val="7030A0"/>
                </a:solidFill>
                <a:cs typeface="Arial" pitchFamily="34" charset="0"/>
              </a:rPr>
              <a:t>The Limitations of Legislation</a:t>
            </a:r>
            <a:endParaRPr lang="en-IE" sz="3200" b="1" i="0" dirty="0">
              <a:solidFill>
                <a:srgbClr val="7030A0"/>
              </a:solidFill>
              <a:cs typeface="Arial" pitchFamily="34" charset="0"/>
            </a:endParaRPr>
          </a:p>
        </p:txBody>
      </p:sp>
      <p:sp>
        <p:nvSpPr>
          <p:cNvPr id="21507" name="Content Placeholder 2"/>
          <p:cNvSpPr>
            <a:spLocks noGrp="1"/>
          </p:cNvSpPr>
          <p:nvPr>
            <p:ph sz="quarter" idx="1"/>
          </p:nvPr>
        </p:nvSpPr>
        <p:spPr>
          <a:xfrm>
            <a:off x="457200" y="1524000"/>
            <a:ext cx="8362950" cy="4949824"/>
          </a:xfrm>
        </p:spPr>
        <p:txBody>
          <a:bodyPr/>
          <a:lstStyle/>
          <a:p>
            <a:pPr eaLnBrk="1" hangingPunct="1">
              <a:spcBef>
                <a:spcPts val="1200"/>
              </a:spcBef>
            </a:pPr>
            <a:r>
              <a:rPr lang="en-IE" sz="2800" b="1" dirty="0" smtClean="0"/>
              <a:t>Limitations 2: Current approach ineffective</a:t>
            </a:r>
          </a:p>
          <a:p>
            <a:pPr lvl="1" eaLnBrk="1" hangingPunct="1">
              <a:spcBef>
                <a:spcPts val="600"/>
              </a:spcBef>
            </a:pPr>
            <a:r>
              <a:rPr lang="en-IE" sz="2400" dirty="0" smtClean="0"/>
              <a:t>Does not address underlying problems of discrimination – simply deals with individual cases → reactive rather than proactive</a:t>
            </a:r>
          </a:p>
          <a:p>
            <a:pPr lvl="1" eaLnBrk="1" hangingPunct="1">
              <a:spcBef>
                <a:spcPts val="600"/>
              </a:spcBef>
            </a:pPr>
            <a:r>
              <a:rPr lang="en-IE" sz="2400" dirty="0" smtClean="0"/>
              <a:t>Does anything actually change in an organisation after a case has been brought against them?</a:t>
            </a:r>
          </a:p>
          <a:p>
            <a:pPr lvl="1" eaLnBrk="1" hangingPunct="1">
              <a:spcBef>
                <a:spcPts val="600"/>
              </a:spcBef>
            </a:pPr>
            <a:r>
              <a:rPr lang="en-IE" sz="2400" dirty="0" smtClean="0"/>
              <a:t>Encourages compliance (or avoidance) rather than positive action</a:t>
            </a:r>
          </a:p>
          <a:p>
            <a:pPr eaLnBrk="1" hangingPunct="1">
              <a:spcBef>
                <a:spcPts val="1200"/>
              </a:spcBef>
            </a:pPr>
            <a:r>
              <a:rPr lang="en-IE" sz="2800" dirty="0" smtClean="0"/>
              <a:t>Advocates of 1</a:t>
            </a:r>
            <a:r>
              <a:rPr lang="en-IE" sz="2800" baseline="30000" dirty="0" smtClean="0"/>
              <a:t>st</a:t>
            </a:r>
            <a:r>
              <a:rPr lang="en-IE" sz="2800" dirty="0" smtClean="0"/>
              <a:t> set of limitations prefer the business case, advocates of 2</a:t>
            </a:r>
            <a:r>
              <a:rPr lang="en-IE" sz="2800" baseline="30000" dirty="0" smtClean="0"/>
              <a:t>nd</a:t>
            </a:r>
            <a:r>
              <a:rPr lang="en-IE" sz="2800" dirty="0" smtClean="0"/>
              <a:t> set of limitations advocate </a:t>
            </a:r>
            <a:r>
              <a:rPr lang="en-IE" sz="2800" smtClean="0"/>
              <a:t>pro-active law.</a:t>
            </a:r>
            <a:endParaRPr lang="en-IE" sz="2800" dirty="0" smtClean="0"/>
          </a:p>
          <a:p>
            <a:pPr lvl="1" eaLnBrk="1" hangingPunct="1">
              <a:spcBef>
                <a:spcPts val="1200"/>
              </a:spcBef>
            </a:pPr>
            <a:endParaRPr lang="en-IE" sz="2400" dirty="0" smtClean="0"/>
          </a:p>
          <a:p>
            <a:pPr eaLnBrk="1" hangingPunct="1">
              <a:spcBef>
                <a:spcPts val="1200"/>
              </a:spcBef>
            </a:pPr>
            <a:endParaRPr lang="en-IE" dirty="0" smtClean="0"/>
          </a:p>
        </p:txBody>
      </p:sp>
    </p:spTree>
    <p:extLst>
      <p:ext uri="{BB962C8B-B14F-4D97-AF65-F5344CB8AC3E}">
        <p14:creationId xmlns:p14="http://schemas.microsoft.com/office/powerpoint/2010/main" val="30749025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2128</Words>
  <Application>Microsoft Office PowerPoint</Application>
  <PresentationFormat>On-screen Show (4:3)</PresentationFormat>
  <Paragraphs>180</Paragraphs>
  <Slides>18</Slides>
  <Notes>9</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Managing Diversity L. 6</vt:lpstr>
      <vt:lpstr>The Gender Pay Gap</vt:lpstr>
      <vt:lpstr>PowerPoint Presentation</vt:lpstr>
      <vt:lpstr>Gender Equalities Law (The ‘Stick’)</vt:lpstr>
      <vt:lpstr>Gender Equalities Law</vt:lpstr>
      <vt:lpstr>Current Irish Legislation</vt:lpstr>
      <vt:lpstr>Advantages of Legislation</vt:lpstr>
      <vt:lpstr>The Limitations of Legislation</vt:lpstr>
      <vt:lpstr>The Limitations of Legislation</vt:lpstr>
      <vt:lpstr>The Business Case – The Carrot</vt:lpstr>
      <vt:lpstr>Limitations of the Business case</vt:lpstr>
      <vt:lpstr>Limitations of the Business case</vt:lpstr>
      <vt:lpstr>Limitations of the Business case</vt:lpstr>
      <vt:lpstr>Mandatory V Voluntary Pay Audits</vt:lpstr>
      <vt:lpstr>Impact of Voluntary Campaign</vt:lpstr>
      <vt:lpstr>How to resolve:  The Carrot or the stick? </vt:lpstr>
      <vt:lpstr>Three-Pronged Approach </vt:lpstr>
      <vt:lpstr>Portfolio Entry No. 3   A journal article review on Noon (2010): The Shackled Runner. WES. 24 (4), pp. 728-739.</vt:lpstr>
    </vt:vector>
  </TitlesOfParts>
  <Company>UCD Staff ONLY!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Maeve Caraher</dc:creator>
  <cp:lastModifiedBy>Maeve Caraher</cp:lastModifiedBy>
  <cp:revision>6</cp:revision>
  <dcterms:created xsi:type="dcterms:W3CDTF">2018-02-17T15:14:36Z</dcterms:created>
  <dcterms:modified xsi:type="dcterms:W3CDTF">2018-02-27T17:13:57Z</dcterms:modified>
</cp:coreProperties>
</file>