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61" r:id="rId2"/>
    <p:sldId id="257" r:id="rId3"/>
    <p:sldId id="258" r:id="rId4"/>
    <p:sldId id="259" r:id="rId5"/>
    <p:sldId id="260" r:id="rId6"/>
    <p:sldId id="265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5107" autoAdjust="0"/>
  </p:normalViewPr>
  <p:slideViewPr>
    <p:cSldViewPr snapToGrid="0">
      <p:cViewPr varScale="1">
        <p:scale>
          <a:sx n="60" d="100"/>
          <a:sy n="60" d="100"/>
        </p:scale>
        <p:origin x="17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4D8ABA-6440-4758-B6A4-5946D018A646}" type="doc">
      <dgm:prSet loTypeId="urn:microsoft.com/office/officeart/2005/8/layout/cycle4" loCatId="relationship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90289B7-5EA9-4AB8-9005-07DC6DB7588B}">
      <dgm:prSet phldrT="[Text]" custT="1"/>
      <dgm:spPr/>
      <dgm:t>
        <a:bodyPr/>
        <a:lstStyle/>
        <a:p>
          <a:r>
            <a:rPr lang="en-US" sz="2400" b="1" dirty="0"/>
            <a:t>Strengths:</a:t>
          </a:r>
        </a:p>
      </dgm:t>
    </dgm:pt>
    <dgm:pt modelId="{C2773AC7-CCAD-410F-A9C9-C0D151B91A6A}" type="parTrans" cxnId="{2B94097E-2430-4B72-A1A3-CC1EC536D67C}">
      <dgm:prSet/>
      <dgm:spPr/>
      <dgm:t>
        <a:bodyPr/>
        <a:lstStyle/>
        <a:p>
          <a:endParaRPr lang="en-US"/>
        </a:p>
      </dgm:t>
    </dgm:pt>
    <dgm:pt modelId="{107AC449-DE4C-4074-A2F5-F4425A873BAD}" type="sibTrans" cxnId="{2B94097E-2430-4B72-A1A3-CC1EC536D67C}">
      <dgm:prSet/>
      <dgm:spPr/>
      <dgm:t>
        <a:bodyPr/>
        <a:lstStyle/>
        <a:p>
          <a:endParaRPr lang="en-US"/>
        </a:p>
      </dgm:t>
    </dgm:pt>
    <dgm:pt modelId="{C20A5CAB-296F-44B8-8E32-AA72607DE40E}">
      <dgm:prSet phldrT="[Text]"/>
      <dgm:spPr/>
      <dgm:t>
        <a:bodyPr/>
        <a:lstStyle/>
        <a:p>
          <a:endParaRPr lang="en-US" dirty="0"/>
        </a:p>
      </dgm:t>
    </dgm:pt>
    <dgm:pt modelId="{15988D79-4F52-487A-AEA7-B9EB399AC200}" type="parTrans" cxnId="{AF2F5F74-5E7E-49C6-839B-DAFC5C6E0CAD}">
      <dgm:prSet/>
      <dgm:spPr/>
      <dgm:t>
        <a:bodyPr/>
        <a:lstStyle/>
        <a:p>
          <a:endParaRPr lang="en-US"/>
        </a:p>
      </dgm:t>
    </dgm:pt>
    <dgm:pt modelId="{DB570461-FB9B-4237-9C58-3B49CBC8D873}" type="sibTrans" cxnId="{AF2F5F74-5E7E-49C6-839B-DAFC5C6E0CAD}">
      <dgm:prSet/>
      <dgm:spPr/>
      <dgm:t>
        <a:bodyPr/>
        <a:lstStyle/>
        <a:p>
          <a:endParaRPr lang="en-US"/>
        </a:p>
      </dgm:t>
    </dgm:pt>
    <dgm:pt modelId="{A2A95A11-1BEC-4B5B-99CE-C8C31F8B285B}">
      <dgm:prSet phldrT="[Text]" custT="1"/>
      <dgm:spPr/>
      <dgm:t>
        <a:bodyPr/>
        <a:lstStyle/>
        <a:p>
          <a:r>
            <a:rPr lang="en-US" sz="2400" b="1" dirty="0"/>
            <a:t>Weakness</a:t>
          </a:r>
        </a:p>
      </dgm:t>
    </dgm:pt>
    <dgm:pt modelId="{F38B4360-E4B8-45CA-A531-EE8632E51058}" type="parTrans" cxnId="{40DC2D3B-97AD-4C76-9A1D-932606C372E0}">
      <dgm:prSet/>
      <dgm:spPr/>
      <dgm:t>
        <a:bodyPr/>
        <a:lstStyle/>
        <a:p>
          <a:endParaRPr lang="en-US"/>
        </a:p>
      </dgm:t>
    </dgm:pt>
    <dgm:pt modelId="{F7F36DB2-81BC-4BE8-BA77-F7AE0FE0ECF3}" type="sibTrans" cxnId="{40DC2D3B-97AD-4C76-9A1D-932606C372E0}">
      <dgm:prSet/>
      <dgm:spPr/>
      <dgm:t>
        <a:bodyPr/>
        <a:lstStyle/>
        <a:p>
          <a:endParaRPr lang="en-US"/>
        </a:p>
      </dgm:t>
    </dgm:pt>
    <dgm:pt modelId="{F5E68EC1-350D-4D32-8E56-5D5C7C366D82}">
      <dgm:prSet phldrT="[Text]"/>
      <dgm:spPr/>
      <dgm:t>
        <a:bodyPr/>
        <a:lstStyle/>
        <a:p>
          <a:endParaRPr lang="en-US" dirty="0"/>
        </a:p>
      </dgm:t>
    </dgm:pt>
    <dgm:pt modelId="{22B56EE0-6E4A-45D3-A3B3-4E0FE7E511F9}" type="parTrans" cxnId="{26C909DF-38AC-4762-BF0F-EBC5C4A05140}">
      <dgm:prSet/>
      <dgm:spPr/>
      <dgm:t>
        <a:bodyPr/>
        <a:lstStyle/>
        <a:p>
          <a:endParaRPr lang="en-US"/>
        </a:p>
      </dgm:t>
    </dgm:pt>
    <dgm:pt modelId="{F545B52C-7617-4B28-88B3-A2859F2BD682}" type="sibTrans" cxnId="{26C909DF-38AC-4762-BF0F-EBC5C4A05140}">
      <dgm:prSet/>
      <dgm:spPr/>
      <dgm:t>
        <a:bodyPr/>
        <a:lstStyle/>
        <a:p>
          <a:endParaRPr lang="en-US"/>
        </a:p>
      </dgm:t>
    </dgm:pt>
    <dgm:pt modelId="{ACBE671C-979A-4DD2-B2E6-32EFD9B3C8F6}">
      <dgm:prSet phldrT="[Text]" custT="1"/>
      <dgm:spPr/>
      <dgm:t>
        <a:bodyPr/>
        <a:lstStyle/>
        <a:p>
          <a:r>
            <a:rPr lang="en-US" sz="2400" b="1" dirty="0"/>
            <a:t>Threats</a:t>
          </a:r>
        </a:p>
      </dgm:t>
    </dgm:pt>
    <dgm:pt modelId="{7F7B6EC9-FF92-49FF-B50D-63DC5E42B3EA}" type="parTrans" cxnId="{74A48A5D-4172-49D7-ADAC-A86F29B8988B}">
      <dgm:prSet/>
      <dgm:spPr/>
      <dgm:t>
        <a:bodyPr/>
        <a:lstStyle/>
        <a:p>
          <a:endParaRPr lang="en-US"/>
        </a:p>
      </dgm:t>
    </dgm:pt>
    <dgm:pt modelId="{019CC665-F4C7-42B3-80E9-EC16D1EEC1B5}" type="sibTrans" cxnId="{74A48A5D-4172-49D7-ADAC-A86F29B8988B}">
      <dgm:prSet/>
      <dgm:spPr/>
      <dgm:t>
        <a:bodyPr/>
        <a:lstStyle/>
        <a:p>
          <a:endParaRPr lang="en-US"/>
        </a:p>
      </dgm:t>
    </dgm:pt>
    <dgm:pt modelId="{48E02B60-770A-4B8D-A606-DA4953A12F02}">
      <dgm:prSet phldrT="[Text]" custT="1"/>
      <dgm:spPr/>
      <dgm:t>
        <a:bodyPr/>
        <a:lstStyle/>
        <a:p>
          <a:r>
            <a:rPr lang="en-US" sz="1400" dirty="0"/>
            <a:t>Changes in products, services or technology which could threaten Samsung</a:t>
          </a:r>
          <a:br>
            <a:rPr lang="en-US" sz="1400" dirty="0"/>
          </a:br>
          <a:r>
            <a:rPr lang="en-US" sz="1400" dirty="0"/>
            <a:t>-Financial problems that Samsung company</a:t>
          </a:r>
          <a:endParaRPr lang="en-US" sz="1200" dirty="0"/>
        </a:p>
      </dgm:t>
    </dgm:pt>
    <dgm:pt modelId="{596833A8-E31A-4170-B32C-98DBEF0FE9D0}" type="parTrans" cxnId="{EE994912-1490-4FA9-A92F-CC8982A6C1B3}">
      <dgm:prSet/>
      <dgm:spPr/>
      <dgm:t>
        <a:bodyPr/>
        <a:lstStyle/>
        <a:p>
          <a:endParaRPr lang="en-US"/>
        </a:p>
      </dgm:t>
    </dgm:pt>
    <dgm:pt modelId="{2647F0AD-0F69-41A6-A8DE-A2F85F983B72}" type="sibTrans" cxnId="{EE994912-1490-4FA9-A92F-CC8982A6C1B3}">
      <dgm:prSet/>
      <dgm:spPr/>
      <dgm:t>
        <a:bodyPr/>
        <a:lstStyle/>
        <a:p>
          <a:endParaRPr lang="en-US"/>
        </a:p>
      </dgm:t>
    </dgm:pt>
    <dgm:pt modelId="{E62C4936-A743-446C-8CB5-37D6939C2929}">
      <dgm:prSet phldrT="[Text]" custT="1"/>
      <dgm:spPr/>
      <dgm:t>
        <a:bodyPr/>
        <a:lstStyle/>
        <a:p>
          <a:r>
            <a:rPr lang="en-US" sz="1800" b="1" dirty="0"/>
            <a:t>Opportunities:</a:t>
          </a:r>
        </a:p>
      </dgm:t>
    </dgm:pt>
    <dgm:pt modelId="{C27A1323-54F2-4987-B3C0-D8A4499365CC}" type="parTrans" cxnId="{2A8BF75E-7040-4B20-9F39-7FB669268A15}">
      <dgm:prSet/>
      <dgm:spPr/>
      <dgm:t>
        <a:bodyPr/>
        <a:lstStyle/>
        <a:p>
          <a:endParaRPr lang="en-US"/>
        </a:p>
      </dgm:t>
    </dgm:pt>
    <dgm:pt modelId="{226E823B-F3A8-4E45-9F29-F3F78D764BD5}" type="sibTrans" cxnId="{2A8BF75E-7040-4B20-9F39-7FB669268A15}">
      <dgm:prSet/>
      <dgm:spPr/>
      <dgm:t>
        <a:bodyPr/>
        <a:lstStyle/>
        <a:p>
          <a:endParaRPr lang="en-US"/>
        </a:p>
      </dgm:t>
    </dgm:pt>
    <dgm:pt modelId="{268DE090-71FB-4325-B1AF-4CA42B2DAE2A}">
      <dgm:prSet phldrT="[Text]"/>
      <dgm:spPr/>
      <dgm:t>
        <a:bodyPr/>
        <a:lstStyle/>
        <a:p>
          <a:r>
            <a:rPr lang="en-US" dirty="0"/>
            <a:t>Target market of individual companies. </a:t>
          </a:r>
          <a:br>
            <a:rPr lang="en-US" dirty="0"/>
          </a:br>
          <a:r>
            <a:rPr lang="en-US" dirty="0"/>
            <a:t>	Emerging markets</a:t>
          </a:r>
          <a:br>
            <a:rPr lang="en-US" dirty="0"/>
          </a:br>
          <a:r>
            <a:rPr lang="en-US" dirty="0"/>
            <a:t>	local or international events</a:t>
          </a:r>
          <a:br>
            <a:rPr lang="en-US" dirty="0"/>
          </a:br>
          <a:endParaRPr lang="en-US" dirty="0"/>
        </a:p>
      </dgm:t>
    </dgm:pt>
    <dgm:pt modelId="{4B7D2507-A81D-4BF8-A996-6089B88AA1D0}" type="parTrans" cxnId="{D3D59EAF-5723-40B6-8348-5EAC6EA9988F}">
      <dgm:prSet/>
      <dgm:spPr/>
      <dgm:t>
        <a:bodyPr/>
        <a:lstStyle/>
        <a:p>
          <a:endParaRPr lang="en-US"/>
        </a:p>
      </dgm:t>
    </dgm:pt>
    <dgm:pt modelId="{1F48F402-F8D4-4A5F-BE52-11F6CF98A305}" type="sibTrans" cxnId="{D3D59EAF-5723-40B6-8348-5EAC6EA9988F}">
      <dgm:prSet/>
      <dgm:spPr/>
      <dgm:t>
        <a:bodyPr/>
        <a:lstStyle/>
        <a:p>
          <a:endParaRPr lang="en-US"/>
        </a:p>
      </dgm:t>
    </dgm:pt>
    <dgm:pt modelId="{EFB9A37F-6E91-42EA-BD61-734E101C32BC}">
      <dgm:prSet/>
      <dgm:spPr/>
      <dgm:t>
        <a:bodyPr/>
        <a:lstStyle/>
        <a:p>
          <a:r>
            <a:rPr lang="en-US" dirty="0"/>
            <a:t>Energy efferent/ green technolog</a:t>
          </a:r>
        </a:p>
      </dgm:t>
    </dgm:pt>
    <dgm:pt modelId="{63F53C90-BCE2-42F8-BF91-A020BCD71BE4}" type="parTrans" cxnId="{3680CCDF-25C0-44C4-9B81-73D7B30368D2}">
      <dgm:prSet/>
      <dgm:spPr/>
      <dgm:t>
        <a:bodyPr/>
        <a:lstStyle/>
        <a:p>
          <a:endParaRPr lang="en-US"/>
        </a:p>
      </dgm:t>
    </dgm:pt>
    <dgm:pt modelId="{15F1AEF5-773A-4D3D-BA31-17D09F67E24C}" type="sibTrans" cxnId="{3680CCDF-25C0-44C4-9B81-73D7B30368D2}">
      <dgm:prSet/>
      <dgm:spPr/>
      <dgm:t>
        <a:bodyPr/>
        <a:lstStyle/>
        <a:p>
          <a:endParaRPr lang="en-US"/>
        </a:p>
      </dgm:t>
    </dgm:pt>
    <dgm:pt modelId="{D081C2A8-EAA0-4E57-AFF5-85278A893B36}">
      <dgm:prSet/>
      <dgm:spPr/>
      <dgm:t>
        <a:bodyPr/>
        <a:lstStyle/>
        <a:p>
          <a:r>
            <a:rPr lang="en-US" dirty="0"/>
            <a:t>Extended battery life</a:t>
          </a:r>
        </a:p>
      </dgm:t>
    </dgm:pt>
    <dgm:pt modelId="{3A5A302E-465A-4998-8461-28C5FBF21113}" type="parTrans" cxnId="{08432E10-48D3-41FC-A0BA-2676BACFC8A1}">
      <dgm:prSet/>
      <dgm:spPr/>
      <dgm:t>
        <a:bodyPr/>
        <a:lstStyle/>
        <a:p>
          <a:endParaRPr lang="en-US"/>
        </a:p>
      </dgm:t>
    </dgm:pt>
    <dgm:pt modelId="{391B316B-B4B9-4F70-9C1C-9DB242065DAA}" type="sibTrans" cxnId="{08432E10-48D3-41FC-A0BA-2676BACFC8A1}">
      <dgm:prSet/>
      <dgm:spPr/>
      <dgm:t>
        <a:bodyPr/>
        <a:lstStyle/>
        <a:p>
          <a:endParaRPr lang="en-US"/>
        </a:p>
      </dgm:t>
    </dgm:pt>
    <dgm:pt modelId="{532963BE-7EDC-433F-8B4D-09C92A08FA77}">
      <dgm:prSet/>
      <dgm:spPr/>
      <dgm:t>
        <a:bodyPr/>
        <a:lstStyle/>
        <a:p>
          <a:r>
            <a:rPr lang="en-US" dirty="0"/>
            <a:t>Power generated is also reduced during times of cloud 	cover.</a:t>
          </a:r>
          <a:br>
            <a:rPr lang="en-US" dirty="0"/>
          </a:br>
          <a:r>
            <a:rPr lang="en-US" dirty="0"/>
            <a:t>	No solar power at night</a:t>
          </a:r>
        </a:p>
      </dgm:t>
    </dgm:pt>
    <dgm:pt modelId="{41346329-C4C4-4F57-86EA-B0581E9B67A7}" type="parTrans" cxnId="{A3F187B9-54AA-4076-9197-71A4F75FADDF}">
      <dgm:prSet/>
      <dgm:spPr/>
      <dgm:t>
        <a:bodyPr/>
        <a:lstStyle/>
        <a:p>
          <a:endParaRPr lang="en-US"/>
        </a:p>
      </dgm:t>
    </dgm:pt>
    <dgm:pt modelId="{384DB2EF-898E-41DE-ABB4-8380B4500E1B}" type="sibTrans" cxnId="{A3F187B9-54AA-4076-9197-71A4F75FADDF}">
      <dgm:prSet/>
      <dgm:spPr/>
      <dgm:t>
        <a:bodyPr/>
        <a:lstStyle/>
        <a:p>
          <a:endParaRPr lang="en-US"/>
        </a:p>
      </dgm:t>
    </dgm:pt>
    <dgm:pt modelId="{5E9C3835-EB2C-47C8-847A-80E1942DE749}" type="pres">
      <dgm:prSet presAssocID="{734D8ABA-6440-4758-B6A4-5946D018A64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62B2F5-E054-4FD6-A1EF-DD084F9382CA}" type="pres">
      <dgm:prSet presAssocID="{734D8ABA-6440-4758-B6A4-5946D018A646}" presName="children" presStyleCnt="0"/>
      <dgm:spPr/>
    </dgm:pt>
    <dgm:pt modelId="{1A11FB6C-EB02-4C99-B45B-7F890261C821}" type="pres">
      <dgm:prSet presAssocID="{734D8ABA-6440-4758-B6A4-5946D018A646}" presName="child1group" presStyleCnt="0"/>
      <dgm:spPr/>
    </dgm:pt>
    <dgm:pt modelId="{1317779D-F0C7-44FD-95AB-797132BAFB0D}" type="pres">
      <dgm:prSet presAssocID="{734D8ABA-6440-4758-B6A4-5946D018A646}" presName="child1" presStyleLbl="bgAcc1" presStyleIdx="0" presStyleCnt="4"/>
      <dgm:spPr/>
      <dgm:t>
        <a:bodyPr/>
        <a:lstStyle/>
        <a:p>
          <a:endParaRPr lang="en-US"/>
        </a:p>
      </dgm:t>
    </dgm:pt>
    <dgm:pt modelId="{B6649780-976B-4606-99C8-2C3F07FCE5AB}" type="pres">
      <dgm:prSet presAssocID="{734D8ABA-6440-4758-B6A4-5946D018A64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E5E3F-A6D9-4DC6-82B7-66DB48CAA591}" type="pres">
      <dgm:prSet presAssocID="{734D8ABA-6440-4758-B6A4-5946D018A646}" presName="child2group" presStyleCnt="0"/>
      <dgm:spPr/>
    </dgm:pt>
    <dgm:pt modelId="{8BBF9432-1CBD-48C1-A29F-704D96C76DEA}" type="pres">
      <dgm:prSet presAssocID="{734D8ABA-6440-4758-B6A4-5946D018A646}" presName="child2" presStyleLbl="bgAcc1" presStyleIdx="1" presStyleCnt="4"/>
      <dgm:spPr/>
      <dgm:t>
        <a:bodyPr/>
        <a:lstStyle/>
        <a:p>
          <a:endParaRPr lang="en-US"/>
        </a:p>
      </dgm:t>
    </dgm:pt>
    <dgm:pt modelId="{41C67C55-2F83-4C6A-8AE4-240AEF1FA1F7}" type="pres">
      <dgm:prSet presAssocID="{734D8ABA-6440-4758-B6A4-5946D018A64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FDC1E7-D828-47AB-90B2-3424677C5747}" type="pres">
      <dgm:prSet presAssocID="{734D8ABA-6440-4758-B6A4-5946D018A646}" presName="child3group" presStyleCnt="0"/>
      <dgm:spPr/>
    </dgm:pt>
    <dgm:pt modelId="{BD508971-BE44-46C2-946E-CD9AFF0CC02A}" type="pres">
      <dgm:prSet presAssocID="{734D8ABA-6440-4758-B6A4-5946D018A646}" presName="child3" presStyleLbl="bgAcc1" presStyleIdx="2" presStyleCnt="4" custLinFactNeighborX="5854" custLinFactNeighborY="5022"/>
      <dgm:spPr/>
      <dgm:t>
        <a:bodyPr/>
        <a:lstStyle/>
        <a:p>
          <a:endParaRPr lang="en-US"/>
        </a:p>
      </dgm:t>
    </dgm:pt>
    <dgm:pt modelId="{DD83689D-E99F-4AE0-92E6-0A6C03063A50}" type="pres">
      <dgm:prSet presAssocID="{734D8ABA-6440-4758-B6A4-5946D018A64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8E61C-5159-4048-80BE-EBBD02ED8AF0}" type="pres">
      <dgm:prSet presAssocID="{734D8ABA-6440-4758-B6A4-5946D018A646}" presName="child4group" presStyleCnt="0"/>
      <dgm:spPr/>
    </dgm:pt>
    <dgm:pt modelId="{0261EF2E-8A50-485A-8727-6FDC15D0DB0D}" type="pres">
      <dgm:prSet presAssocID="{734D8ABA-6440-4758-B6A4-5946D018A646}" presName="child4" presStyleLbl="bgAcc1" presStyleIdx="3" presStyleCnt="4"/>
      <dgm:spPr/>
      <dgm:t>
        <a:bodyPr/>
        <a:lstStyle/>
        <a:p>
          <a:endParaRPr lang="en-US"/>
        </a:p>
      </dgm:t>
    </dgm:pt>
    <dgm:pt modelId="{709392CC-E496-4B65-8CB7-F7C8810B32FB}" type="pres">
      <dgm:prSet presAssocID="{734D8ABA-6440-4758-B6A4-5946D018A64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8A93E-6411-444B-9F0F-81062BE736AD}" type="pres">
      <dgm:prSet presAssocID="{734D8ABA-6440-4758-B6A4-5946D018A646}" presName="childPlaceholder" presStyleCnt="0"/>
      <dgm:spPr/>
    </dgm:pt>
    <dgm:pt modelId="{B92795FB-2C43-434A-BD5F-F9E1FD7E735D}" type="pres">
      <dgm:prSet presAssocID="{734D8ABA-6440-4758-B6A4-5946D018A646}" presName="circle" presStyleCnt="0"/>
      <dgm:spPr/>
    </dgm:pt>
    <dgm:pt modelId="{3A833280-AC57-48CD-9C24-F26DCE40E285}" type="pres">
      <dgm:prSet presAssocID="{734D8ABA-6440-4758-B6A4-5946D018A64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52C3E-7B33-44F5-8BBC-4BDB3FFEB157}" type="pres">
      <dgm:prSet presAssocID="{734D8ABA-6440-4758-B6A4-5946D018A64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B3BC0-07ED-4DC0-B332-CD17553B791D}" type="pres">
      <dgm:prSet presAssocID="{734D8ABA-6440-4758-B6A4-5946D018A64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A535D-D039-42B2-8BC0-46E2182DEA8A}" type="pres">
      <dgm:prSet presAssocID="{734D8ABA-6440-4758-B6A4-5946D018A64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85B96-000E-4AE7-AF84-1C81B34F0571}" type="pres">
      <dgm:prSet presAssocID="{734D8ABA-6440-4758-B6A4-5946D018A646}" presName="quadrantPlaceholder" presStyleCnt="0"/>
      <dgm:spPr/>
    </dgm:pt>
    <dgm:pt modelId="{A0FCC225-CBDE-4006-AAD1-95428820A3AA}" type="pres">
      <dgm:prSet presAssocID="{734D8ABA-6440-4758-B6A4-5946D018A646}" presName="center1" presStyleLbl="fgShp" presStyleIdx="0" presStyleCnt="2"/>
      <dgm:spPr/>
    </dgm:pt>
    <dgm:pt modelId="{D865B6F0-2DC0-49A7-B561-D548880684D4}" type="pres">
      <dgm:prSet presAssocID="{734D8ABA-6440-4758-B6A4-5946D018A646}" presName="center2" presStyleLbl="fgShp" presStyleIdx="1" presStyleCnt="2"/>
      <dgm:spPr/>
    </dgm:pt>
  </dgm:ptLst>
  <dgm:cxnLst>
    <dgm:cxn modelId="{2A8BF75E-7040-4B20-9F39-7FB669268A15}" srcId="{734D8ABA-6440-4758-B6A4-5946D018A646}" destId="{E62C4936-A743-446C-8CB5-37D6939C2929}" srcOrd="3" destOrd="0" parTransId="{C27A1323-54F2-4987-B3C0-D8A4499365CC}" sibTransId="{226E823B-F3A8-4E45-9F29-F3F78D764BD5}"/>
    <dgm:cxn modelId="{14444317-3CFC-44F1-B4F8-C16A058DDFB9}" type="presOf" srcId="{A2A95A11-1BEC-4B5B-99CE-C8C31F8B285B}" destId="{08F52C3E-7B33-44F5-8BBC-4BDB3FFEB157}" srcOrd="0" destOrd="0" presId="urn:microsoft.com/office/officeart/2005/8/layout/cycle4"/>
    <dgm:cxn modelId="{AF2F5F74-5E7E-49C6-839B-DAFC5C6E0CAD}" srcId="{190289B7-5EA9-4AB8-9005-07DC6DB7588B}" destId="{C20A5CAB-296F-44B8-8E32-AA72607DE40E}" srcOrd="0" destOrd="0" parTransId="{15988D79-4F52-487A-AEA7-B9EB399AC200}" sibTransId="{DB570461-FB9B-4237-9C58-3B49CBC8D873}"/>
    <dgm:cxn modelId="{26C909DF-38AC-4762-BF0F-EBC5C4A05140}" srcId="{A2A95A11-1BEC-4B5B-99CE-C8C31F8B285B}" destId="{F5E68EC1-350D-4D32-8E56-5D5C7C366D82}" srcOrd="0" destOrd="0" parTransId="{22B56EE0-6E4A-45D3-A3B3-4E0FE7E511F9}" sibTransId="{F545B52C-7617-4B28-88B3-A2859F2BD682}"/>
    <dgm:cxn modelId="{CA0C2173-CDF7-401A-A083-F363053FFF2F}" type="presOf" srcId="{D081C2A8-EAA0-4E57-AFF5-85278A893B36}" destId="{1317779D-F0C7-44FD-95AB-797132BAFB0D}" srcOrd="0" destOrd="2" presId="urn:microsoft.com/office/officeart/2005/8/layout/cycle4"/>
    <dgm:cxn modelId="{FA947113-51DC-49CD-AB00-BC8DA3899AC5}" type="presOf" srcId="{268DE090-71FB-4325-B1AF-4CA42B2DAE2A}" destId="{0261EF2E-8A50-485A-8727-6FDC15D0DB0D}" srcOrd="0" destOrd="0" presId="urn:microsoft.com/office/officeart/2005/8/layout/cycle4"/>
    <dgm:cxn modelId="{3680CCDF-25C0-44C4-9B81-73D7B30368D2}" srcId="{190289B7-5EA9-4AB8-9005-07DC6DB7588B}" destId="{EFB9A37F-6E91-42EA-BD61-734E101C32BC}" srcOrd="1" destOrd="0" parTransId="{63F53C90-BCE2-42F8-BF91-A020BCD71BE4}" sibTransId="{15F1AEF5-773A-4D3D-BA31-17D09F67E24C}"/>
    <dgm:cxn modelId="{C8B8092D-8BF8-4AA2-B406-6A4E3C505693}" type="presOf" srcId="{F5E68EC1-350D-4D32-8E56-5D5C7C366D82}" destId="{41C67C55-2F83-4C6A-8AE4-240AEF1FA1F7}" srcOrd="1" destOrd="0" presId="urn:microsoft.com/office/officeart/2005/8/layout/cycle4"/>
    <dgm:cxn modelId="{0DC63DEB-9B27-47CD-96D7-0920128CA7CE}" type="presOf" srcId="{532963BE-7EDC-433F-8B4D-09C92A08FA77}" destId="{8BBF9432-1CBD-48C1-A29F-704D96C76DEA}" srcOrd="0" destOrd="1" presId="urn:microsoft.com/office/officeart/2005/8/layout/cycle4"/>
    <dgm:cxn modelId="{EE994912-1490-4FA9-A92F-CC8982A6C1B3}" srcId="{ACBE671C-979A-4DD2-B2E6-32EFD9B3C8F6}" destId="{48E02B60-770A-4B8D-A606-DA4953A12F02}" srcOrd="0" destOrd="0" parTransId="{596833A8-E31A-4170-B32C-98DBEF0FE9D0}" sibTransId="{2647F0AD-0F69-41A6-A8DE-A2F85F983B72}"/>
    <dgm:cxn modelId="{816B3637-35AE-4874-A662-2454921077A7}" type="presOf" srcId="{C20A5CAB-296F-44B8-8E32-AA72607DE40E}" destId="{B6649780-976B-4606-99C8-2C3F07FCE5AB}" srcOrd="1" destOrd="0" presId="urn:microsoft.com/office/officeart/2005/8/layout/cycle4"/>
    <dgm:cxn modelId="{E6B9FBC0-26C5-4A66-BB9C-F1D28B884FD3}" type="presOf" srcId="{D081C2A8-EAA0-4E57-AFF5-85278A893B36}" destId="{B6649780-976B-4606-99C8-2C3F07FCE5AB}" srcOrd="1" destOrd="2" presId="urn:microsoft.com/office/officeart/2005/8/layout/cycle4"/>
    <dgm:cxn modelId="{08432E10-48D3-41FC-A0BA-2676BACFC8A1}" srcId="{190289B7-5EA9-4AB8-9005-07DC6DB7588B}" destId="{D081C2A8-EAA0-4E57-AFF5-85278A893B36}" srcOrd="2" destOrd="0" parTransId="{3A5A302E-465A-4998-8461-28C5FBF21113}" sibTransId="{391B316B-B4B9-4F70-9C1C-9DB242065DAA}"/>
    <dgm:cxn modelId="{D3D59EAF-5723-40B6-8348-5EAC6EA9988F}" srcId="{E62C4936-A743-446C-8CB5-37D6939C2929}" destId="{268DE090-71FB-4325-B1AF-4CA42B2DAE2A}" srcOrd="0" destOrd="0" parTransId="{4B7D2507-A81D-4BF8-A996-6089B88AA1D0}" sibTransId="{1F48F402-F8D4-4A5F-BE52-11F6CF98A305}"/>
    <dgm:cxn modelId="{ED638010-58F1-4428-8E19-844A1C57959C}" type="presOf" srcId="{532963BE-7EDC-433F-8B4D-09C92A08FA77}" destId="{41C67C55-2F83-4C6A-8AE4-240AEF1FA1F7}" srcOrd="1" destOrd="1" presId="urn:microsoft.com/office/officeart/2005/8/layout/cycle4"/>
    <dgm:cxn modelId="{74A48A5D-4172-49D7-ADAC-A86F29B8988B}" srcId="{734D8ABA-6440-4758-B6A4-5946D018A646}" destId="{ACBE671C-979A-4DD2-B2E6-32EFD9B3C8F6}" srcOrd="2" destOrd="0" parTransId="{7F7B6EC9-FF92-49FF-B50D-63DC5E42B3EA}" sibTransId="{019CC665-F4C7-42B3-80E9-EC16D1EEC1B5}"/>
    <dgm:cxn modelId="{2B94097E-2430-4B72-A1A3-CC1EC536D67C}" srcId="{734D8ABA-6440-4758-B6A4-5946D018A646}" destId="{190289B7-5EA9-4AB8-9005-07DC6DB7588B}" srcOrd="0" destOrd="0" parTransId="{C2773AC7-CCAD-410F-A9C9-C0D151B91A6A}" sibTransId="{107AC449-DE4C-4074-A2F5-F4425A873BAD}"/>
    <dgm:cxn modelId="{C9D7A066-E88C-4420-B34E-F9A8437374BF}" type="presOf" srcId="{48E02B60-770A-4B8D-A606-DA4953A12F02}" destId="{BD508971-BE44-46C2-946E-CD9AFF0CC02A}" srcOrd="0" destOrd="0" presId="urn:microsoft.com/office/officeart/2005/8/layout/cycle4"/>
    <dgm:cxn modelId="{40DC2D3B-97AD-4C76-9A1D-932606C372E0}" srcId="{734D8ABA-6440-4758-B6A4-5946D018A646}" destId="{A2A95A11-1BEC-4B5B-99CE-C8C31F8B285B}" srcOrd="1" destOrd="0" parTransId="{F38B4360-E4B8-45CA-A531-EE8632E51058}" sibTransId="{F7F36DB2-81BC-4BE8-BA77-F7AE0FE0ECF3}"/>
    <dgm:cxn modelId="{A3F187B9-54AA-4076-9197-71A4F75FADDF}" srcId="{A2A95A11-1BEC-4B5B-99CE-C8C31F8B285B}" destId="{532963BE-7EDC-433F-8B4D-09C92A08FA77}" srcOrd="1" destOrd="0" parTransId="{41346329-C4C4-4F57-86EA-B0581E9B67A7}" sibTransId="{384DB2EF-898E-41DE-ABB4-8380B4500E1B}"/>
    <dgm:cxn modelId="{66A5D567-3D98-491E-AB9E-A6D0032F87F1}" type="presOf" srcId="{734D8ABA-6440-4758-B6A4-5946D018A646}" destId="{5E9C3835-EB2C-47C8-847A-80E1942DE749}" srcOrd="0" destOrd="0" presId="urn:microsoft.com/office/officeart/2005/8/layout/cycle4"/>
    <dgm:cxn modelId="{3E7540F2-1EBF-4039-9530-A867C7F13506}" type="presOf" srcId="{48E02B60-770A-4B8D-A606-DA4953A12F02}" destId="{DD83689D-E99F-4AE0-92E6-0A6C03063A50}" srcOrd="1" destOrd="0" presId="urn:microsoft.com/office/officeart/2005/8/layout/cycle4"/>
    <dgm:cxn modelId="{8EB7299C-9681-4F13-BFE0-503DD3985FD3}" type="presOf" srcId="{C20A5CAB-296F-44B8-8E32-AA72607DE40E}" destId="{1317779D-F0C7-44FD-95AB-797132BAFB0D}" srcOrd="0" destOrd="0" presId="urn:microsoft.com/office/officeart/2005/8/layout/cycle4"/>
    <dgm:cxn modelId="{51492509-D225-4474-A21B-BCF1E2AC6E46}" type="presOf" srcId="{E62C4936-A743-446C-8CB5-37D6939C2929}" destId="{FD8A535D-D039-42B2-8BC0-46E2182DEA8A}" srcOrd="0" destOrd="0" presId="urn:microsoft.com/office/officeart/2005/8/layout/cycle4"/>
    <dgm:cxn modelId="{C337C0D3-461E-46F6-BC79-1993BD7CAAD6}" type="presOf" srcId="{EFB9A37F-6E91-42EA-BD61-734E101C32BC}" destId="{B6649780-976B-4606-99C8-2C3F07FCE5AB}" srcOrd="1" destOrd="1" presId="urn:microsoft.com/office/officeart/2005/8/layout/cycle4"/>
    <dgm:cxn modelId="{C19CF93B-0F03-4CE2-AED3-07F2ECF9AD79}" type="presOf" srcId="{F5E68EC1-350D-4D32-8E56-5D5C7C366D82}" destId="{8BBF9432-1CBD-48C1-A29F-704D96C76DEA}" srcOrd="0" destOrd="0" presId="urn:microsoft.com/office/officeart/2005/8/layout/cycle4"/>
    <dgm:cxn modelId="{21FEFC73-9A06-4F10-81C0-CC2620F445B5}" type="presOf" srcId="{190289B7-5EA9-4AB8-9005-07DC6DB7588B}" destId="{3A833280-AC57-48CD-9C24-F26DCE40E285}" srcOrd="0" destOrd="0" presId="urn:microsoft.com/office/officeart/2005/8/layout/cycle4"/>
    <dgm:cxn modelId="{D47ADEE0-496D-4D13-9FDA-DAD43433E832}" type="presOf" srcId="{268DE090-71FB-4325-B1AF-4CA42B2DAE2A}" destId="{709392CC-E496-4B65-8CB7-F7C8810B32FB}" srcOrd="1" destOrd="0" presId="urn:microsoft.com/office/officeart/2005/8/layout/cycle4"/>
    <dgm:cxn modelId="{5BD4A036-42B4-4BD7-A865-23A29DAC1378}" type="presOf" srcId="{ACBE671C-979A-4DD2-B2E6-32EFD9B3C8F6}" destId="{881B3BC0-07ED-4DC0-B332-CD17553B791D}" srcOrd="0" destOrd="0" presId="urn:microsoft.com/office/officeart/2005/8/layout/cycle4"/>
    <dgm:cxn modelId="{F55138B2-3398-4863-B791-3A75B5D78587}" type="presOf" srcId="{EFB9A37F-6E91-42EA-BD61-734E101C32BC}" destId="{1317779D-F0C7-44FD-95AB-797132BAFB0D}" srcOrd="0" destOrd="1" presId="urn:microsoft.com/office/officeart/2005/8/layout/cycle4"/>
    <dgm:cxn modelId="{69140072-9A9D-4BC1-B89B-1EBBFD3F965A}" type="presParOf" srcId="{5E9C3835-EB2C-47C8-847A-80E1942DE749}" destId="{8462B2F5-E054-4FD6-A1EF-DD084F9382CA}" srcOrd="0" destOrd="0" presId="urn:microsoft.com/office/officeart/2005/8/layout/cycle4"/>
    <dgm:cxn modelId="{F2EA76EF-7323-449D-BB7A-30692833F33F}" type="presParOf" srcId="{8462B2F5-E054-4FD6-A1EF-DD084F9382CA}" destId="{1A11FB6C-EB02-4C99-B45B-7F890261C821}" srcOrd="0" destOrd="0" presId="urn:microsoft.com/office/officeart/2005/8/layout/cycle4"/>
    <dgm:cxn modelId="{3BB36CF2-7E74-4A0A-A993-F932D61FA3D5}" type="presParOf" srcId="{1A11FB6C-EB02-4C99-B45B-7F890261C821}" destId="{1317779D-F0C7-44FD-95AB-797132BAFB0D}" srcOrd="0" destOrd="0" presId="urn:microsoft.com/office/officeart/2005/8/layout/cycle4"/>
    <dgm:cxn modelId="{408B7B94-5FFD-4841-AD39-5BD7643EF4F9}" type="presParOf" srcId="{1A11FB6C-EB02-4C99-B45B-7F890261C821}" destId="{B6649780-976B-4606-99C8-2C3F07FCE5AB}" srcOrd="1" destOrd="0" presId="urn:microsoft.com/office/officeart/2005/8/layout/cycle4"/>
    <dgm:cxn modelId="{6539B46E-FFE8-46F3-B5DB-5FFD192504A9}" type="presParOf" srcId="{8462B2F5-E054-4FD6-A1EF-DD084F9382CA}" destId="{090E5E3F-A6D9-4DC6-82B7-66DB48CAA591}" srcOrd="1" destOrd="0" presId="urn:microsoft.com/office/officeart/2005/8/layout/cycle4"/>
    <dgm:cxn modelId="{FE3F2067-0766-4E28-9631-7A911EFAFBE7}" type="presParOf" srcId="{090E5E3F-A6D9-4DC6-82B7-66DB48CAA591}" destId="{8BBF9432-1CBD-48C1-A29F-704D96C76DEA}" srcOrd="0" destOrd="0" presId="urn:microsoft.com/office/officeart/2005/8/layout/cycle4"/>
    <dgm:cxn modelId="{14DAFC48-72E0-4F72-A811-AAEF19727B4B}" type="presParOf" srcId="{090E5E3F-A6D9-4DC6-82B7-66DB48CAA591}" destId="{41C67C55-2F83-4C6A-8AE4-240AEF1FA1F7}" srcOrd="1" destOrd="0" presId="urn:microsoft.com/office/officeart/2005/8/layout/cycle4"/>
    <dgm:cxn modelId="{6A1DF8D7-D3E1-410E-8099-23747119D7E8}" type="presParOf" srcId="{8462B2F5-E054-4FD6-A1EF-DD084F9382CA}" destId="{52FDC1E7-D828-47AB-90B2-3424677C5747}" srcOrd="2" destOrd="0" presId="urn:microsoft.com/office/officeart/2005/8/layout/cycle4"/>
    <dgm:cxn modelId="{C9C70DAE-4461-46E5-A371-9C9F6422DF5E}" type="presParOf" srcId="{52FDC1E7-D828-47AB-90B2-3424677C5747}" destId="{BD508971-BE44-46C2-946E-CD9AFF0CC02A}" srcOrd="0" destOrd="0" presId="urn:microsoft.com/office/officeart/2005/8/layout/cycle4"/>
    <dgm:cxn modelId="{3AB5735B-5DF3-4025-B145-0A9534ACC609}" type="presParOf" srcId="{52FDC1E7-D828-47AB-90B2-3424677C5747}" destId="{DD83689D-E99F-4AE0-92E6-0A6C03063A50}" srcOrd="1" destOrd="0" presId="urn:microsoft.com/office/officeart/2005/8/layout/cycle4"/>
    <dgm:cxn modelId="{AB5E8E48-8D54-4A99-ACA2-6BEA4E71887E}" type="presParOf" srcId="{8462B2F5-E054-4FD6-A1EF-DD084F9382CA}" destId="{0D28E61C-5159-4048-80BE-EBBD02ED8AF0}" srcOrd="3" destOrd="0" presId="urn:microsoft.com/office/officeart/2005/8/layout/cycle4"/>
    <dgm:cxn modelId="{1E1092B4-D1D4-4DA6-BCB3-239DE4A7AECE}" type="presParOf" srcId="{0D28E61C-5159-4048-80BE-EBBD02ED8AF0}" destId="{0261EF2E-8A50-485A-8727-6FDC15D0DB0D}" srcOrd="0" destOrd="0" presId="urn:microsoft.com/office/officeart/2005/8/layout/cycle4"/>
    <dgm:cxn modelId="{CD81C16C-E10D-4332-95AF-66527CCBF7DB}" type="presParOf" srcId="{0D28E61C-5159-4048-80BE-EBBD02ED8AF0}" destId="{709392CC-E496-4B65-8CB7-F7C8810B32FB}" srcOrd="1" destOrd="0" presId="urn:microsoft.com/office/officeart/2005/8/layout/cycle4"/>
    <dgm:cxn modelId="{87C7CE49-0B2F-45FA-99B8-E424C29C05E7}" type="presParOf" srcId="{8462B2F5-E054-4FD6-A1EF-DD084F9382CA}" destId="{8E48A93E-6411-444B-9F0F-81062BE736AD}" srcOrd="4" destOrd="0" presId="urn:microsoft.com/office/officeart/2005/8/layout/cycle4"/>
    <dgm:cxn modelId="{AF1B86B9-FAF4-43D6-A6AC-8D8DED298CFD}" type="presParOf" srcId="{5E9C3835-EB2C-47C8-847A-80E1942DE749}" destId="{B92795FB-2C43-434A-BD5F-F9E1FD7E735D}" srcOrd="1" destOrd="0" presId="urn:microsoft.com/office/officeart/2005/8/layout/cycle4"/>
    <dgm:cxn modelId="{01443CE9-3727-49AE-94A0-995CC097896C}" type="presParOf" srcId="{B92795FB-2C43-434A-BD5F-F9E1FD7E735D}" destId="{3A833280-AC57-48CD-9C24-F26DCE40E285}" srcOrd="0" destOrd="0" presId="urn:microsoft.com/office/officeart/2005/8/layout/cycle4"/>
    <dgm:cxn modelId="{0EACC87A-863D-4BDE-9B83-96208586124A}" type="presParOf" srcId="{B92795FB-2C43-434A-BD5F-F9E1FD7E735D}" destId="{08F52C3E-7B33-44F5-8BBC-4BDB3FFEB157}" srcOrd="1" destOrd="0" presId="urn:microsoft.com/office/officeart/2005/8/layout/cycle4"/>
    <dgm:cxn modelId="{DED2C3FD-4A6F-45E4-8F7C-973AC745908A}" type="presParOf" srcId="{B92795FB-2C43-434A-BD5F-F9E1FD7E735D}" destId="{881B3BC0-07ED-4DC0-B332-CD17553B791D}" srcOrd="2" destOrd="0" presId="urn:microsoft.com/office/officeart/2005/8/layout/cycle4"/>
    <dgm:cxn modelId="{2D2FDC0E-6C19-4F97-AB39-ECC1D6129855}" type="presParOf" srcId="{B92795FB-2C43-434A-BD5F-F9E1FD7E735D}" destId="{FD8A535D-D039-42B2-8BC0-46E2182DEA8A}" srcOrd="3" destOrd="0" presId="urn:microsoft.com/office/officeart/2005/8/layout/cycle4"/>
    <dgm:cxn modelId="{B0ED0430-F6F2-4301-9753-7532555B714E}" type="presParOf" srcId="{B92795FB-2C43-434A-BD5F-F9E1FD7E735D}" destId="{44185B96-000E-4AE7-AF84-1C81B34F0571}" srcOrd="4" destOrd="0" presId="urn:microsoft.com/office/officeart/2005/8/layout/cycle4"/>
    <dgm:cxn modelId="{0F4B896F-C315-49CA-A4FD-C3944C2498E5}" type="presParOf" srcId="{5E9C3835-EB2C-47C8-847A-80E1942DE749}" destId="{A0FCC225-CBDE-4006-AAD1-95428820A3AA}" srcOrd="2" destOrd="0" presId="urn:microsoft.com/office/officeart/2005/8/layout/cycle4"/>
    <dgm:cxn modelId="{7B9E9860-ABA1-4080-8A78-7CEA85FC7571}" type="presParOf" srcId="{5E9C3835-EB2C-47C8-847A-80E1942DE749}" destId="{D865B6F0-2DC0-49A7-B561-D548880684D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08971-BE44-46C2-946E-CD9AFF0CC02A}">
      <dsp:nvSpPr>
        <dsp:cNvPr id="0" name=""/>
        <dsp:cNvSpPr/>
      </dsp:nvSpPr>
      <dsp:spPr>
        <a:xfrm>
          <a:off x="5994113" y="4174067"/>
          <a:ext cx="3032336" cy="196426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Changes in products, services or technology which could threaten Samsung</a:t>
          </a:r>
          <a:br>
            <a:rPr lang="en-US" sz="1400" kern="1200" dirty="0"/>
          </a:br>
          <a:r>
            <a:rPr lang="en-US" sz="1400" kern="1200" dirty="0"/>
            <a:t>-Financial problems that Samsung company</a:t>
          </a:r>
          <a:endParaRPr lang="en-US" sz="1200" kern="1200" dirty="0"/>
        </a:p>
      </dsp:txBody>
      <dsp:txXfrm>
        <a:off x="6946963" y="4708282"/>
        <a:ext cx="2036337" cy="1386902"/>
      </dsp:txXfrm>
    </dsp:sp>
    <dsp:sp modelId="{0261EF2E-8A50-485A-8727-6FDC15D0DB0D}">
      <dsp:nvSpPr>
        <dsp:cNvPr id="0" name=""/>
        <dsp:cNvSpPr/>
      </dsp:nvSpPr>
      <dsp:spPr>
        <a:xfrm>
          <a:off x="869102" y="4174067"/>
          <a:ext cx="3032336" cy="196426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Target market of individual companies. </a:t>
          </a:r>
          <a:br>
            <a:rPr lang="en-US" sz="1400" kern="1200" dirty="0"/>
          </a:br>
          <a:r>
            <a:rPr lang="en-US" sz="1400" kern="1200" dirty="0"/>
            <a:t>	Emerging markets</a:t>
          </a:r>
          <a:br>
            <a:rPr lang="en-US" sz="1400" kern="1200" dirty="0"/>
          </a:br>
          <a:r>
            <a:rPr lang="en-US" sz="1400" kern="1200" dirty="0"/>
            <a:t>	local or international events</a:t>
          </a:r>
          <a:br>
            <a:rPr lang="en-US" sz="1400" kern="1200" dirty="0"/>
          </a:br>
          <a:endParaRPr lang="en-US" sz="1400" kern="1200" dirty="0"/>
        </a:p>
      </dsp:txBody>
      <dsp:txXfrm>
        <a:off x="912251" y="4708282"/>
        <a:ext cx="2036337" cy="1386902"/>
      </dsp:txXfrm>
    </dsp:sp>
    <dsp:sp modelId="{8BBF9432-1CBD-48C1-A29F-704D96C76DEA}">
      <dsp:nvSpPr>
        <dsp:cNvPr id="0" name=""/>
        <dsp:cNvSpPr/>
      </dsp:nvSpPr>
      <dsp:spPr>
        <a:xfrm>
          <a:off x="5816600" y="0"/>
          <a:ext cx="3032336" cy="196426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Power generated is also reduced during times of cloud 	cover.</a:t>
          </a:r>
          <a:br>
            <a:rPr lang="en-US" sz="1400" kern="1200" dirty="0"/>
          </a:br>
          <a:r>
            <a:rPr lang="en-US" sz="1400" kern="1200" dirty="0"/>
            <a:t>	No solar power at night</a:t>
          </a:r>
        </a:p>
      </dsp:txBody>
      <dsp:txXfrm>
        <a:off x="6769450" y="43149"/>
        <a:ext cx="2036337" cy="1386902"/>
      </dsp:txXfrm>
    </dsp:sp>
    <dsp:sp modelId="{1317779D-F0C7-44FD-95AB-797132BAFB0D}">
      <dsp:nvSpPr>
        <dsp:cNvPr id="0" name=""/>
        <dsp:cNvSpPr/>
      </dsp:nvSpPr>
      <dsp:spPr>
        <a:xfrm>
          <a:off x="869102" y="0"/>
          <a:ext cx="3032336" cy="196426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Energy efferent/ green technolog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Extended battery life</a:t>
          </a:r>
        </a:p>
      </dsp:txBody>
      <dsp:txXfrm>
        <a:off x="912251" y="43149"/>
        <a:ext cx="2036337" cy="1386902"/>
      </dsp:txXfrm>
    </dsp:sp>
    <dsp:sp modelId="{3A833280-AC57-48CD-9C24-F26DCE40E285}">
      <dsp:nvSpPr>
        <dsp:cNvPr id="0" name=""/>
        <dsp:cNvSpPr/>
      </dsp:nvSpPr>
      <dsp:spPr>
        <a:xfrm>
          <a:off x="2139738" y="349885"/>
          <a:ext cx="2657898" cy="2657898"/>
        </a:xfrm>
        <a:prstGeom prst="pieWedg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Strengths:</a:t>
          </a:r>
        </a:p>
      </dsp:txBody>
      <dsp:txXfrm>
        <a:off x="2918218" y="1128365"/>
        <a:ext cx="1879418" cy="1879418"/>
      </dsp:txXfrm>
    </dsp:sp>
    <dsp:sp modelId="{08F52C3E-7B33-44F5-8BBC-4BDB3FFEB157}">
      <dsp:nvSpPr>
        <dsp:cNvPr id="0" name=""/>
        <dsp:cNvSpPr/>
      </dsp:nvSpPr>
      <dsp:spPr>
        <a:xfrm rot="5400000">
          <a:off x="4920403" y="349885"/>
          <a:ext cx="2657898" cy="2657898"/>
        </a:xfrm>
        <a:prstGeom prst="pieWedg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Weakness</a:t>
          </a:r>
        </a:p>
      </dsp:txBody>
      <dsp:txXfrm rot="-5400000">
        <a:off x="4920403" y="1128365"/>
        <a:ext cx="1879418" cy="1879418"/>
      </dsp:txXfrm>
    </dsp:sp>
    <dsp:sp modelId="{881B3BC0-07ED-4DC0-B332-CD17553B791D}">
      <dsp:nvSpPr>
        <dsp:cNvPr id="0" name=""/>
        <dsp:cNvSpPr/>
      </dsp:nvSpPr>
      <dsp:spPr>
        <a:xfrm rot="10800000">
          <a:off x="4920403" y="3130550"/>
          <a:ext cx="2657898" cy="2657898"/>
        </a:xfrm>
        <a:prstGeom prst="pieWedg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Threats</a:t>
          </a:r>
        </a:p>
      </dsp:txBody>
      <dsp:txXfrm rot="10800000">
        <a:off x="4920403" y="3130550"/>
        <a:ext cx="1879418" cy="1879418"/>
      </dsp:txXfrm>
    </dsp:sp>
    <dsp:sp modelId="{FD8A535D-D039-42B2-8BC0-46E2182DEA8A}">
      <dsp:nvSpPr>
        <dsp:cNvPr id="0" name=""/>
        <dsp:cNvSpPr/>
      </dsp:nvSpPr>
      <dsp:spPr>
        <a:xfrm rot="16200000">
          <a:off x="2139738" y="3130550"/>
          <a:ext cx="2657898" cy="2657898"/>
        </a:xfrm>
        <a:prstGeom prst="pieWedg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Opportunities:</a:t>
          </a:r>
        </a:p>
      </dsp:txBody>
      <dsp:txXfrm rot="5400000">
        <a:off x="2918218" y="3130550"/>
        <a:ext cx="1879418" cy="1879418"/>
      </dsp:txXfrm>
    </dsp:sp>
    <dsp:sp modelId="{A0FCC225-CBDE-4006-AAD1-95428820A3AA}">
      <dsp:nvSpPr>
        <dsp:cNvPr id="0" name=""/>
        <dsp:cNvSpPr/>
      </dsp:nvSpPr>
      <dsp:spPr>
        <a:xfrm>
          <a:off x="4400179" y="2516716"/>
          <a:ext cx="917680" cy="797983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865B6F0-2DC0-49A7-B561-D548880684D4}">
      <dsp:nvSpPr>
        <dsp:cNvPr id="0" name=""/>
        <dsp:cNvSpPr/>
      </dsp:nvSpPr>
      <dsp:spPr>
        <a:xfrm rot="10800000">
          <a:off x="4400179" y="2823633"/>
          <a:ext cx="917680" cy="797983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D1291-5AF5-4385-A3DB-778E0EADD8A4}" type="datetimeFigureOut">
              <a:rPr lang="en-US" smtClean="0"/>
              <a:t>2/10/2017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E5BD5-FD41-448D-B036-F538F0E1F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8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omberg.com/news/articles/2016-09-12/samsung-drops-after-warning-to-stop-using-note-7-smartphone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E5BD5-FD41-448D-B036-F538F0E1FFC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2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Threats:</a:t>
            </a:r>
          </a:p>
          <a:p>
            <a:r>
              <a:rPr lang="en-US" dirty="0"/>
              <a:t>▪	Apple has emerged as the dominant smartphone and tablet brand in some markets, such as the United States. Samsung has not been able to overcome Apple’s reputation for reliability.</a:t>
            </a:r>
          </a:p>
          <a:p>
            <a:r>
              <a:rPr lang="en-US" dirty="0"/>
              <a:t>▪	Apple’s reputation for quality, reliability, and sophistication seems to be growing.</a:t>
            </a:r>
          </a:p>
          <a:p>
            <a:r>
              <a:rPr lang="en-US" dirty="0"/>
              <a:t>▪	The Google Android operating system, which Galaxy devices depend upon, is not as popular with average people as iOS is.</a:t>
            </a:r>
          </a:p>
          <a:p>
            <a:r>
              <a:rPr lang="en-US" dirty="0"/>
              <a:t>▪	Declining or stagnating middle-class incomes in North America and the United States could reduce consumer-buying power in those key markets for Samsung.</a:t>
            </a:r>
          </a:p>
          <a:p>
            <a:r>
              <a:rPr lang="en-US" dirty="0"/>
              <a:t>▪	Chinese manufacturers such as Huawei and Xiaomi could emerge as serious rivals to Samsung. These companies’ share of the critical mobile device market is growing while Samsung’s is falling.</a:t>
            </a:r>
          </a:p>
          <a:p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Threats: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Threats can be external or internal, and are anything, which can adversely affect your business. External threats could be inflation, new legislation, or a new competitor in your market. Internal threats could include a skill or staff shortage within your organization.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 answering the following questions: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obstacles face your Samsung Solar Power Laptop?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hours of sunlight exposure to get 1 hour of working battery life.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battery fully charged will reportedly last about 14 or so hours.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10.1-inch 1024 x 600 pixel display is appropriately designed for use in direct sunlight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Samsung’s competitors doing?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U.S. Companies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Apple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Foreign Companies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Huawei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Xiaomi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there any changes in products, services or technology, which could threaten Samsung?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Security problems with Samsung phones and computers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Cyber security problem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Samsung have any financial problems such as bad debt or cash-flow difficulties?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Currency and stock volatility jumped after Samsung Electronics Co. 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told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users to turn off their Note 7 mobile phones due to fire risk 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October 2016, the Galaxy 7 phone cost Samsung a whopping $18 billion worth of profits and losses in shares. 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Trust of consumers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E5BD5-FD41-448D-B036-F538F0E1FFC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27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E5BD5-FD41-448D-B036-F538F0E1FFC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40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ung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hell.live-wir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32308997"/>
              </p:ext>
            </p:extLst>
          </p:nvPr>
        </p:nvGraphicFramePr>
        <p:xfrm>
          <a:off x="1239520" y="414866"/>
          <a:ext cx="9718040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755571" y="2828834"/>
            <a:ext cx="468085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SWOT</a:t>
            </a:r>
            <a:r>
              <a:rPr lang="en-US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/T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358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2516506"/>
            <a:ext cx="9906000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cap="none" dirty="0"/>
              <a:t>Different: </a:t>
            </a:r>
            <a:br>
              <a:rPr lang="en-US" cap="none" dirty="0"/>
            </a:br>
            <a:r>
              <a:rPr lang="en-US" cap="none" dirty="0"/>
              <a:t>	Energy efferent/ green technology.</a:t>
            </a:r>
            <a:br>
              <a:rPr lang="en-US" cap="none" dirty="0"/>
            </a:br>
            <a:r>
              <a:rPr lang="en-US" cap="none" dirty="0"/>
              <a:t>	Works from anywhere</a:t>
            </a:r>
            <a:br>
              <a:rPr lang="en-US" cap="none" dirty="0"/>
            </a:br>
            <a:r>
              <a:rPr lang="en-US" cap="none" dirty="0"/>
              <a:t>	Extended battery life. More time away from a 	Wall plug, less time trapped in one spot or having to 	return for a recharge.</a:t>
            </a:r>
            <a:br>
              <a:rPr lang="en-US" cap="none" dirty="0"/>
            </a:br>
            <a:r>
              <a:rPr lang="en-US" cap="none" dirty="0"/>
              <a:t>Common:</a:t>
            </a:r>
            <a:br>
              <a:rPr lang="en-US" cap="none" dirty="0"/>
            </a:br>
            <a:r>
              <a:rPr lang="en-US" cap="none" dirty="0"/>
              <a:t>	Battery life may be the same</a:t>
            </a:r>
            <a:br>
              <a:rPr lang="en-US" cap="none" dirty="0"/>
            </a:br>
            <a:r>
              <a:rPr lang="en-US" cap="none" dirty="0"/>
              <a:t>	All the same functionality of a normal Laptop</a:t>
            </a:r>
            <a:br>
              <a:rPr lang="en-US" cap="none" dirty="0"/>
            </a:br>
            <a:r>
              <a:rPr lang="en-US" cap="none" dirty="0"/>
              <a:t>	same weight and demotions.</a:t>
            </a:r>
            <a:br>
              <a:rPr lang="en-US" cap="none" dirty="0"/>
            </a:br>
            <a:r>
              <a:rPr lang="en-US" cap="none" dirty="0"/>
              <a:t>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5216842"/>
            <a:ext cx="9906000" cy="1374776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Algerian" panose="04020705040A02060702" pitchFamily="82" charset="0"/>
              </a:rPr>
              <a:t>Strengths:</a:t>
            </a:r>
          </a:p>
        </p:txBody>
      </p:sp>
    </p:spTree>
    <p:extLst>
      <p:ext uri="{BB962C8B-B14F-4D97-AF65-F5344CB8AC3E}">
        <p14:creationId xmlns:p14="http://schemas.microsoft.com/office/powerpoint/2010/main" val="118040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cap="none" dirty="0"/>
              <a:t>Different:</a:t>
            </a:r>
            <a:br>
              <a:rPr lang="en-US" cap="none" dirty="0"/>
            </a:br>
            <a:r>
              <a:rPr lang="en-US" cap="none" dirty="0"/>
              <a:t>	Power generated is also reduced during times of cloud 	cover.</a:t>
            </a:r>
            <a:br>
              <a:rPr lang="en-US" cap="none" dirty="0"/>
            </a:br>
            <a:r>
              <a:rPr lang="en-US" cap="none" dirty="0"/>
              <a:t>	No solar power at night</a:t>
            </a:r>
            <a:br>
              <a:rPr lang="en-US" cap="none" dirty="0"/>
            </a:br>
            <a:r>
              <a:rPr lang="en-US" cap="none" dirty="0"/>
              <a:t>	</a:t>
            </a:r>
            <a:br>
              <a:rPr lang="en-US" cap="none" dirty="0"/>
            </a:br>
            <a:r>
              <a:rPr lang="en-US" cap="none" dirty="0"/>
              <a:t>Common:</a:t>
            </a:r>
            <a:br>
              <a:rPr lang="en-US" cap="none" dirty="0"/>
            </a:br>
            <a:r>
              <a:rPr lang="en-US" cap="none" dirty="0"/>
              <a:t>	Known for products blowing up</a:t>
            </a:r>
            <a:br>
              <a:rPr lang="en-US" cap="none" dirty="0"/>
            </a:br>
            <a:r>
              <a:rPr lang="en-US" cap="none" dirty="0"/>
              <a:t>	Lack of customer loyalty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5037312"/>
            <a:ext cx="9906000" cy="1374776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Algerian" panose="04020705040A02060702" pitchFamily="82" charset="0"/>
              </a:rPr>
              <a:t>Weakness:</a:t>
            </a:r>
          </a:p>
        </p:txBody>
      </p:sp>
    </p:spTree>
    <p:extLst>
      <p:ext uri="{BB962C8B-B14F-4D97-AF65-F5344CB8AC3E}">
        <p14:creationId xmlns:p14="http://schemas.microsoft.com/office/powerpoint/2010/main" val="377087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291" y="2577465"/>
            <a:ext cx="9906000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cap="none" dirty="0"/>
              <a:t>Different:</a:t>
            </a:r>
            <a:br>
              <a:rPr lang="en-US" cap="none" dirty="0"/>
            </a:br>
            <a:r>
              <a:rPr lang="en-US" cap="none" dirty="0"/>
              <a:t>	Target market of individual companies. </a:t>
            </a:r>
            <a:br>
              <a:rPr lang="en-US" cap="none" dirty="0"/>
            </a:br>
            <a:r>
              <a:rPr lang="en-US" cap="none" dirty="0"/>
              <a:t>	Emerging markets</a:t>
            </a:r>
            <a:br>
              <a:rPr lang="en-US" cap="none" dirty="0"/>
            </a:br>
            <a:r>
              <a:rPr lang="en-US" cap="none" dirty="0"/>
              <a:t>	local or international events</a:t>
            </a:r>
            <a:br>
              <a:rPr lang="en-US" cap="none" dirty="0"/>
            </a:b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/>
              <a:t>Common:</a:t>
            </a:r>
            <a:br>
              <a:rPr lang="en-US" cap="none" dirty="0"/>
            </a:br>
            <a:r>
              <a:rPr lang="en-US" cap="none" dirty="0"/>
              <a:t>	Alterations in technology </a:t>
            </a:r>
            <a:br>
              <a:rPr lang="en-US" cap="none" dirty="0"/>
            </a:br>
            <a:r>
              <a:rPr lang="en-US" cap="none" dirty="0"/>
              <a:t>	social elements like population increase </a:t>
            </a:r>
            <a:br>
              <a:rPr lang="en-US" cap="none" dirty="0"/>
            </a:br>
            <a:r>
              <a:rPr lang="en-US" cap="none" dirty="0"/>
              <a:t>	loyalty of the consumers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5079682"/>
            <a:ext cx="9906000" cy="1374776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Algerian" panose="04020705040A02060702" pitchFamily="82" charset="0"/>
              </a:rPr>
              <a:t>Opportunities:</a:t>
            </a:r>
          </a:p>
        </p:txBody>
      </p:sp>
    </p:spTree>
    <p:extLst>
      <p:ext uri="{BB962C8B-B14F-4D97-AF65-F5344CB8AC3E}">
        <p14:creationId xmlns:p14="http://schemas.microsoft.com/office/powerpoint/2010/main" val="8487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059" y="820051"/>
            <a:ext cx="9750813" cy="3386013"/>
          </a:xfrm>
        </p:spPr>
        <p:txBody>
          <a:bodyPr>
            <a:noAutofit/>
          </a:bodyPr>
          <a:lstStyle/>
          <a:p>
            <a:r>
              <a:rPr lang="en-US" dirty="0"/>
              <a:t>-</a:t>
            </a:r>
            <a:r>
              <a:rPr lang="en-US" cap="none" dirty="0"/>
              <a:t>Obstacles face Samsung solar power laptop</a:t>
            </a:r>
            <a:br>
              <a:rPr lang="en-US" cap="none" dirty="0"/>
            </a:br>
            <a:r>
              <a:rPr lang="en-US" cap="none" dirty="0"/>
              <a:t>-Samsung's competitors doing</a:t>
            </a:r>
            <a:br>
              <a:rPr lang="en-US" cap="none" dirty="0"/>
            </a:br>
            <a:r>
              <a:rPr lang="en-US" cap="none" dirty="0"/>
              <a:t>-Changes in products, services or technology which could threaten Samsung</a:t>
            </a:r>
            <a:br>
              <a:rPr lang="en-US" cap="none" dirty="0"/>
            </a:br>
            <a:r>
              <a:rPr lang="en-US" cap="none" dirty="0"/>
              <a:t>-Financial problems that Samsung company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dirty="0">
                <a:latin typeface="Algerian" panose="04020705040A02060702" pitchFamily="82" charset="0"/>
              </a:rPr>
              <a:t>Threats: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4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Samsung places an emphasis in attracting and retaining the best talent with a company culture that supports their success. </a:t>
            </a:r>
          </a:p>
          <a:p>
            <a:endParaRPr lang="en-US" dirty="0"/>
          </a:p>
          <a:p>
            <a:r>
              <a:rPr lang="en-US" dirty="0"/>
              <a:t>This formula for leadership enables Samsung to innovative, create  and advanced technologies, new products to enhance the lives of its customers </a:t>
            </a:r>
          </a:p>
        </p:txBody>
      </p:sp>
    </p:spTree>
    <p:extLst>
      <p:ext uri="{BB962C8B-B14F-4D97-AF65-F5344CB8AC3E}">
        <p14:creationId xmlns:p14="http://schemas.microsoft.com/office/powerpoint/2010/main" val="197953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amsung-powerpoint-20ppt-13-638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86" t="-4348" r="2286" b="4348"/>
          <a:stretch/>
        </p:blipFill>
        <p:spPr>
          <a:xfrm>
            <a:off x="1849549" y="0"/>
            <a:ext cx="8102600" cy="60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801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148" y="1719460"/>
            <a:ext cx="11060782" cy="4576409"/>
          </a:xfrm>
        </p:spPr>
        <p:txBody>
          <a:bodyPr/>
          <a:lstStyle/>
          <a:p>
            <a:r>
              <a:rPr lang="en-US" dirty="0"/>
              <a:t>Samsung. (2016). Values &amp; Philosophy. Retrieved from </a:t>
            </a:r>
            <a:r>
              <a:rPr lang="en-US" dirty="0">
                <a:hlinkClick r:id="rId3"/>
              </a:rPr>
              <a:t>http://www.samsung.com</a:t>
            </a:r>
            <a:endParaRPr lang="en-US" dirty="0"/>
          </a:p>
          <a:p>
            <a:r>
              <a:rPr lang="en-US" dirty="0"/>
              <a:t>Shell Oil Company. (2015). SWOT analysis - Strengths, Weaknesses, Opportunities and    </a:t>
            </a:r>
          </a:p>
          <a:p>
            <a:pPr marL="0" indent="0">
              <a:buNone/>
            </a:pPr>
            <a:r>
              <a:rPr lang="en-US" dirty="0"/>
              <a:t>             Threats. Retrieved from </a:t>
            </a:r>
            <a:r>
              <a:rPr lang="en-US" dirty="0">
                <a:hlinkClick r:id="rId4"/>
              </a:rPr>
              <a:t>http://www.shell.live-wire.org</a:t>
            </a:r>
            <a:endParaRPr lang="en-US" dirty="0"/>
          </a:p>
          <a:p>
            <a:r>
              <a:rPr lang="en-US" dirty="0"/>
              <a:t>Hazarika, P.L. (2011). Solar powered Samsung NC215 now shipping. Retrieved from </a:t>
            </a:r>
          </a:p>
          <a:p>
            <a:pPr marL="0" indent="0">
              <a:buNone/>
            </a:pPr>
            <a:r>
              <a:rPr lang="en-US" dirty="0"/>
              <a:t>             http://www.notebookcheck.net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06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366</TotalTime>
  <Words>109</Words>
  <Application>Microsoft Office PowerPoint</Application>
  <PresentationFormat>Widescreen</PresentationFormat>
  <Paragraphs>78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Trebuchet MS</vt:lpstr>
      <vt:lpstr>Tw Cen MT</vt:lpstr>
      <vt:lpstr>Circuit</vt:lpstr>
      <vt:lpstr>PowerPoint Presentation</vt:lpstr>
      <vt:lpstr> Different:   Energy efferent/ green technology.  Works from anywhere  Extended battery life. More time away from a  Wall plug, less time trapped in one spot or having to  return for a recharge. Common:  Battery life may be the same  All the same functionality of a normal Laptop  same weight and demotions.  </vt:lpstr>
      <vt:lpstr> Different:  Power generated is also reduced during times of cloud  cover.  No solar power at night   Common:  Known for products blowing up  Lack of customer loyalty  </vt:lpstr>
      <vt:lpstr> Different:  Target market of individual companies.   Emerging markets  local or international events  Common:  Alterations in technology   social elements like population increase   loyalty of the consumers </vt:lpstr>
      <vt:lpstr>-Obstacles face Samsung solar power laptop -Samsung's competitors doing -Changes in products, services or technology which could threaten Samsung -Financial problems that Samsung company</vt:lpstr>
      <vt:lpstr>Conclusion</vt:lpstr>
      <vt:lpstr>PowerPoint Presentation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Part two</dc:title>
  <dc:creator>justin schendel</dc:creator>
  <cp:lastModifiedBy>Kennedy Minai</cp:lastModifiedBy>
  <cp:revision>22</cp:revision>
  <dcterms:created xsi:type="dcterms:W3CDTF">2017-02-01T21:56:46Z</dcterms:created>
  <dcterms:modified xsi:type="dcterms:W3CDTF">2017-02-10T06:36:46Z</dcterms:modified>
</cp:coreProperties>
</file>