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4" r:id="rId2"/>
  </p:sldMasterIdLst>
  <p:notesMasterIdLst>
    <p:notesMasterId r:id="rId17"/>
  </p:notesMasterIdLst>
  <p:handoutMasterIdLst>
    <p:handoutMasterId r:id="rId18"/>
  </p:handoutMasterIdLst>
  <p:sldIdLst>
    <p:sldId id="256" r:id="rId3"/>
    <p:sldId id="273" r:id="rId4"/>
    <p:sldId id="257" r:id="rId5"/>
    <p:sldId id="275" r:id="rId6"/>
    <p:sldId id="274" r:id="rId7"/>
    <p:sldId id="281" r:id="rId8"/>
    <p:sldId id="260" r:id="rId9"/>
    <p:sldId id="258" r:id="rId10"/>
    <p:sldId id="277" r:id="rId11"/>
    <p:sldId id="268" r:id="rId12"/>
    <p:sldId id="279" r:id="rId13"/>
    <p:sldId id="28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69B9E5-7FDB-4C67-B8E5-677E8CBBCAE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6BFABB-4CCE-4AA5-95CC-50B9B7451292}">
      <dgm:prSet phldrT="[Text]" custT="1"/>
      <dgm:spPr/>
      <dgm:t>
        <a:bodyPr/>
        <a:lstStyle/>
        <a:p>
          <a:r>
            <a:rPr lang="en-US" sz="1400" dirty="0" smtClean="0"/>
            <a:t>Strengths</a:t>
          </a:r>
          <a:endParaRPr lang="en-US" sz="1400" dirty="0"/>
        </a:p>
      </dgm:t>
    </dgm:pt>
    <dgm:pt modelId="{02398B55-404E-43D7-BE55-9115826F05B7}" type="parTrans" cxnId="{95D630D8-46D5-46FF-96DA-795D8067E1CB}">
      <dgm:prSet/>
      <dgm:spPr/>
      <dgm:t>
        <a:bodyPr/>
        <a:lstStyle/>
        <a:p>
          <a:endParaRPr lang="en-US"/>
        </a:p>
      </dgm:t>
    </dgm:pt>
    <dgm:pt modelId="{F38D6141-C5CC-4AE3-93C8-0F1F0BC97452}" type="sibTrans" cxnId="{95D630D8-46D5-46FF-96DA-795D8067E1CB}">
      <dgm:prSet/>
      <dgm:spPr/>
      <dgm:t>
        <a:bodyPr/>
        <a:lstStyle/>
        <a:p>
          <a:endParaRPr lang="en-US"/>
        </a:p>
      </dgm:t>
    </dgm:pt>
    <dgm:pt modelId="{EDBE5424-ED82-4A6F-9ADD-9FE04BCE8270}">
      <dgm:prSet phldrT="[Text]" custT="1"/>
      <dgm:spPr/>
      <dgm:t>
        <a:bodyPr/>
        <a:lstStyle/>
        <a:p>
          <a:r>
            <a:rPr lang="en-US" sz="1400" dirty="0" smtClean="0"/>
            <a:t>Weaknesses</a:t>
          </a:r>
          <a:endParaRPr lang="en-US" sz="1400" dirty="0"/>
        </a:p>
      </dgm:t>
    </dgm:pt>
    <dgm:pt modelId="{BE434FB4-986B-4C6A-BF8F-09220114A2E2}" type="parTrans" cxnId="{D8195EDD-3AC0-40C3-8EF7-34D545763C4A}">
      <dgm:prSet/>
      <dgm:spPr/>
      <dgm:t>
        <a:bodyPr/>
        <a:lstStyle/>
        <a:p>
          <a:endParaRPr lang="en-US"/>
        </a:p>
      </dgm:t>
    </dgm:pt>
    <dgm:pt modelId="{ACCC034A-C4E8-4181-9D3A-319499A7B362}" type="sibTrans" cxnId="{D8195EDD-3AC0-40C3-8EF7-34D545763C4A}">
      <dgm:prSet/>
      <dgm:spPr/>
      <dgm:t>
        <a:bodyPr/>
        <a:lstStyle/>
        <a:p>
          <a:endParaRPr lang="en-US"/>
        </a:p>
      </dgm:t>
    </dgm:pt>
    <dgm:pt modelId="{3BA79208-1C3E-4333-9727-40CD64D50808}">
      <dgm:prSet phldrT="[Text]" custT="1"/>
      <dgm:spPr/>
      <dgm:t>
        <a:bodyPr/>
        <a:lstStyle/>
        <a:p>
          <a:r>
            <a:rPr lang="en-US" sz="1400" dirty="0" smtClean="0"/>
            <a:t>Opportunities</a:t>
          </a:r>
          <a:endParaRPr lang="en-US" sz="1400" dirty="0"/>
        </a:p>
      </dgm:t>
    </dgm:pt>
    <dgm:pt modelId="{1E9079C4-EED9-4404-9023-7CF9D3D0AA3D}" type="parTrans" cxnId="{DE307854-1487-4222-A0D0-B1B760B22CFE}">
      <dgm:prSet/>
      <dgm:spPr/>
      <dgm:t>
        <a:bodyPr/>
        <a:lstStyle/>
        <a:p>
          <a:endParaRPr lang="en-US"/>
        </a:p>
      </dgm:t>
    </dgm:pt>
    <dgm:pt modelId="{6124A22B-47F9-47B3-BAB9-6383D24569D0}" type="sibTrans" cxnId="{DE307854-1487-4222-A0D0-B1B760B22CFE}">
      <dgm:prSet/>
      <dgm:spPr/>
      <dgm:t>
        <a:bodyPr/>
        <a:lstStyle/>
        <a:p>
          <a:endParaRPr lang="en-US"/>
        </a:p>
      </dgm:t>
    </dgm:pt>
    <dgm:pt modelId="{3E677D73-7030-4F1C-B329-10D756CFBA56}">
      <dgm:prSet phldrT="[Text]" custT="1"/>
      <dgm:spPr/>
      <dgm:t>
        <a:bodyPr/>
        <a:lstStyle/>
        <a:p>
          <a:r>
            <a:rPr lang="en-US" sz="1400" dirty="0" smtClean="0"/>
            <a:t>Threats</a:t>
          </a:r>
          <a:endParaRPr lang="en-US" sz="1400" dirty="0"/>
        </a:p>
      </dgm:t>
    </dgm:pt>
    <dgm:pt modelId="{13A38790-5B5F-4DC8-B0DC-8C83DACA46AA}" type="parTrans" cxnId="{3F5F3B55-5CCA-449C-B747-1164EA13E1AF}">
      <dgm:prSet/>
      <dgm:spPr/>
      <dgm:t>
        <a:bodyPr/>
        <a:lstStyle/>
        <a:p>
          <a:endParaRPr lang="en-US"/>
        </a:p>
      </dgm:t>
    </dgm:pt>
    <dgm:pt modelId="{4237E6D9-EAE1-4303-9A47-1DF05E081550}" type="sibTrans" cxnId="{3F5F3B55-5CCA-449C-B747-1164EA13E1AF}">
      <dgm:prSet/>
      <dgm:spPr/>
      <dgm:t>
        <a:bodyPr/>
        <a:lstStyle/>
        <a:p>
          <a:endParaRPr lang="en-US"/>
        </a:p>
      </dgm:t>
    </dgm:pt>
    <dgm:pt modelId="{84279CBA-8E44-4CCE-8A4B-2E2E414E1D62}" type="pres">
      <dgm:prSet presAssocID="{F169B9E5-7FDB-4C67-B8E5-677E8CBBCAE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50C453-53AC-4171-9E5E-1EAE45727B7F}" type="pres">
      <dgm:prSet presAssocID="{7C6BFABB-4CCE-4AA5-95CC-50B9B745129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2C1C6-0DF8-4AA1-AD02-4FE56BACB2FC}" type="pres">
      <dgm:prSet presAssocID="{F38D6141-C5CC-4AE3-93C8-0F1F0BC97452}" presName="sibTrans" presStyleCnt="0"/>
      <dgm:spPr/>
    </dgm:pt>
    <dgm:pt modelId="{1956C922-A5FE-4037-BEFF-8B9B9FC4DD39}" type="pres">
      <dgm:prSet presAssocID="{EDBE5424-ED82-4A6F-9ADD-9FE04BCE827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21C112-8CCF-4C8C-BC94-C586BB0B447A}" type="pres">
      <dgm:prSet presAssocID="{ACCC034A-C4E8-4181-9D3A-319499A7B362}" presName="sibTrans" presStyleCnt="0"/>
      <dgm:spPr/>
    </dgm:pt>
    <dgm:pt modelId="{B5DA5ED0-5D97-40BC-8305-E6A58868A6A9}" type="pres">
      <dgm:prSet presAssocID="{3BA79208-1C3E-4333-9727-40CD64D5080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16FD12-0596-4D8B-BEB8-5FC3B90C2795}" type="pres">
      <dgm:prSet presAssocID="{6124A22B-47F9-47B3-BAB9-6383D24569D0}" presName="sibTrans" presStyleCnt="0"/>
      <dgm:spPr/>
    </dgm:pt>
    <dgm:pt modelId="{8B6F7E02-32FD-4B6D-9B1A-46FE2389439F}" type="pres">
      <dgm:prSet presAssocID="{3E677D73-7030-4F1C-B329-10D756CFBA5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5F3B55-5CCA-449C-B747-1164EA13E1AF}" srcId="{F169B9E5-7FDB-4C67-B8E5-677E8CBBCAE7}" destId="{3E677D73-7030-4F1C-B329-10D756CFBA56}" srcOrd="3" destOrd="0" parTransId="{13A38790-5B5F-4DC8-B0DC-8C83DACA46AA}" sibTransId="{4237E6D9-EAE1-4303-9A47-1DF05E081550}"/>
    <dgm:cxn modelId="{C885FA86-0B42-405A-8215-7E9DBC7C2BE6}" type="presOf" srcId="{F169B9E5-7FDB-4C67-B8E5-677E8CBBCAE7}" destId="{84279CBA-8E44-4CCE-8A4B-2E2E414E1D62}" srcOrd="0" destOrd="0" presId="urn:microsoft.com/office/officeart/2005/8/layout/default"/>
    <dgm:cxn modelId="{B47E8BDD-565F-4A0A-8574-26E8A20EC681}" type="presOf" srcId="{3BA79208-1C3E-4333-9727-40CD64D50808}" destId="{B5DA5ED0-5D97-40BC-8305-E6A58868A6A9}" srcOrd="0" destOrd="0" presId="urn:microsoft.com/office/officeart/2005/8/layout/default"/>
    <dgm:cxn modelId="{95D630D8-46D5-46FF-96DA-795D8067E1CB}" srcId="{F169B9E5-7FDB-4C67-B8E5-677E8CBBCAE7}" destId="{7C6BFABB-4CCE-4AA5-95CC-50B9B7451292}" srcOrd="0" destOrd="0" parTransId="{02398B55-404E-43D7-BE55-9115826F05B7}" sibTransId="{F38D6141-C5CC-4AE3-93C8-0F1F0BC97452}"/>
    <dgm:cxn modelId="{DE307854-1487-4222-A0D0-B1B760B22CFE}" srcId="{F169B9E5-7FDB-4C67-B8E5-677E8CBBCAE7}" destId="{3BA79208-1C3E-4333-9727-40CD64D50808}" srcOrd="2" destOrd="0" parTransId="{1E9079C4-EED9-4404-9023-7CF9D3D0AA3D}" sibTransId="{6124A22B-47F9-47B3-BAB9-6383D24569D0}"/>
    <dgm:cxn modelId="{1E07CFE1-6E22-41C5-A214-E9D37AAB48B8}" type="presOf" srcId="{7C6BFABB-4CCE-4AA5-95CC-50B9B7451292}" destId="{2250C453-53AC-4171-9E5E-1EAE45727B7F}" srcOrd="0" destOrd="0" presId="urn:microsoft.com/office/officeart/2005/8/layout/default"/>
    <dgm:cxn modelId="{8310FF13-7570-486D-820F-F82630700587}" type="presOf" srcId="{EDBE5424-ED82-4A6F-9ADD-9FE04BCE8270}" destId="{1956C922-A5FE-4037-BEFF-8B9B9FC4DD39}" srcOrd="0" destOrd="0" presId="urn:microsoft.com/office/officeart/2005/8/layout/default"/>
    <dgm:cxn modelId="{D8195EDD-3AC0-40C3-8EF7-34D545763C4A}" srcId="{F169B9E5-7FDB-4C67-B8E5-677E8CBBCAE7}" destId="{EDBE5424-ED82-4A6F-9ADD-9FE04BCE8270}" srcOrd="1" destOrd="0" parTransId="{BE434FB4-986B-4C6A-BF8F-09220114A2E2}" sibTransId="{ACCC034A-C4E8-4181-9D3A-319499A7B362}"/>
    <dgm:cxn modelId="{825B4703-476E-4033-AD36-637DFBDA3E58}" type="presOf" srcId="{3E677D73-7030-4F1C-B329-10D756CFBA56}" destId="{8B6F7E02-32FD-4B6D-9B1A-46FE2389439F}" srcOrd="0" destOrd="0" presId="urn:microsoft.com/office/officeart/2005/8/layout/default"/>
    <dgm:cxn modelId="{8F2C609B-E196-4E5D-AC85-4DA9AF35FA50}" type="presParOf" srcId="{84279CBA-8E44-4CCE-8A4B-2E2E414E1D62}" destId="{2250C453-53AC-4171-9E5E-1EAE45727B7F}" srcOrd="0" destOrd="0" presId="urn:microsoft.com/office/officeart/2005/8/layout/default"/>
    <dgm:cxn modelId="{B48D4F8A-6ABD-4B9D-9AC1-CE984BDE786B}" type="presParOf" srcId="{84279CBA-8E44-4CCE-8A4B-2E2E414E1D62}" destId="{BEF2C1C6-0DF8-4AA1-AD02-4FE56BACB2FC}" srcOrd="1" destOrd="0" presId="urn:microsoft.com/office/officeart/2005/8/layout/default"/>
    <dgm:cxn modelId="{8BACF6D5-F6AD-47D7-B157-96D1B3D71DAB}" type="presParOf" srcId="{84279CBA-8E44-4CCE-8A4B-2E2E414E1D62}" destId="{1956C922-A5FE-4037-BEFF-8B9B9FC4DD39}" srcOrd="2" destOrd="0" presId="urn:microsoft.com/office/officeart/2005/8/layout/default"/>
    <dgm:cxn modelId="{1AF579EE-FCAD-46A1-B652-B387E5DCF45F}" type="presParOf" srcId="{84279CBA-8E44-4CCE-8A4B-2E2E414E1D62}" destId="{5F21C112-8CCF-4C8C-BC94-C586BB0B447A}" srcOrd="3" destOrd="0" presId="urn:microsoft.com/office/officeart/2005/8/layout/default"/>
    <dgm:cxn modelId="{33CDCA9F-BBDB-4AED-8356-29BA93CC267E}" type="presParOf" srcId="{84279CBA-8E44-4CCE-8A4B-2E2E414E1D62}" destId="{B5DA5ED0-5D97-40BC-8305-E6A58868A6A9}" srcOrd="4" destOrd="0" presId="urn:microsoft.com/office/officeart/2005/8/layout/default"/>
    <dgm:cxn modelId="{79D12434-4E86-486D-8F45-63300E41A67F}" type="presParOf" srcId="{84279CBA-8E44-4CCE-8A4B-2E2E414E1D62}" destId="{0A16FD12-0596-4D8B-BEB8-5FC3B90C2795}" srcOrd="5" destOrd="0" presId="urn:microsoft.com/office/officeart/2005/8/layout/default"/>
    <dgm:cxn modelId="{24B06687-F9AE-4A75-BA44-4B8D933FE073}" type="presParOf" srcId="{84279CBA-8E44-4CCE-8A4B-2E2E414E1D62}" destId="{8B6F7E02-32FD-4B6D-9B1A-46FE2389439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50C453-53AC-4171-9E5E-1EAE45727B7F}">
      <dsp:nvSpPr>
        <dsp:cNvPr id="0" name=""/>
        <dsp:cNvSpPr/>
      </dsp:nvSpPr>
      <dsp:spPr>
        <a:xfrm>
          <a:off x="995" y="182044"/>
          <a:ext cx="3881623" cy="23289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Strengths</a:t>
          </a:r>
          <a:endParaRPr lang="en-US" sz="1400" kern="1200" dirty="0"/>
        </a:p>
      </dsp:txBody>
      <dsp:txXfrm>
        <a:off x="995" y="182044"/>
        <a:ext cx="3881623" cy="2328974"/>
      </dsp:txXfrm>
    </dsp:sp>
    <dsp:sp modelId="{1956C922-A5FE-4037-BEFF-8B9B9FC4DD39}">
      <dsp:nvSpPr>
        <dsp:cNvPr id="0" name=""/>
        <dsp:cNvSpPr/>
      </dsp:nvSpPr>
      <dsp:spPr>
        <a:xfrm>
          <a:off x="4270781" y="182044"/>
          <a:ext cx="3881623" cy="23289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Weaknesses</a:t>
          </a:r>
          <a:endParaRPr lang="en-US" sz="1400" kern="1200" dirty="0"/>
        </a:p>
      </dsp:txBody>
      <dsp:txXfrm>
        <a:off x="4270781" y="182044"/>
        <a:ext cx="3881623" cy="2328974"/>
      </dsp:txXfrm>
    </dsp:sp>
    <dsp:sp modelId="{B5DA5ED0-5D97-40BC-8305-E6A58868A6A9}">
      <dsp:nvSpPr>
        <dsp:cNvPr id="0" name=""/>
        <dsp:cNvSpPr/>
      </dsp:nvSpPr>
      <dsp:spPr>
        <a:xfrm>
          <a:off x="995" y="2899181"/>
          <a:ext cx="3881623" cy="23289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Opportunities</a:t>
          </a:r>
          <a:endParaRPr lang="en-US" sz="1400" kern="1200" dirty="0"/>
        </a:p>
      </dsp:txBody>
      <dsp:txXfrm>
        <a:off x="995" y="2899181"/>
        <a:ext cx="3881623" cy="2328974"/>
      </dsp:txXfrm>
    </dsp:sp>
    <dsp:sp modelId="{8B6F7E02-32FD-4B6D-9B1A-46FE2389439F}">
      <dsp:nvSpPr>
        <dsp:cNvPr id="0" name=""/>
        <dsp:cNvSpPr/>
      </dsp:nvSpPr>
      <dsp:spPr>
        <a:xfrm>
          <a:off x="4270781" y="2899181"/>
          <a:ext cx="3881623" cy="23289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Threats</a:t>
          </a:r>
          <a:endParaRPr lang="en-US" sz="1400" kern="1200" dirty="0"/>
        </a:p>
      </dsp:txBody>
      <dsp:txXfrm>
        <a:off x="4270781" y="2899181"/>
        <a:ext cx="3881623" cy="2328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A7959C71-B73A-49FF-9308-B24F710812B5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D6790D8E-0C56-4F61-9B17-7A38744277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116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5468FC2B-D455-4AC4-9C5E-9317124768F4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1399807D-D128-4837-BF84-5EA633F317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07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66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49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51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990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59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38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561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2/26/2017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B819-6633-4615-BB07-C55D005E14AD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2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5222-B196-4F9B-9AEC-1292459A75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8645-E80F-450A-B756-91DCB9A8A25E}" type="datetime1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en-US" smtClean="0"/>
              <a:pPr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en-US" smtClean="0"/>
              <a:pPr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0183-A4F0-4B5F-923C-1EA91824690E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475A-FCA3-4B41-B368-0F71602C96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0183-A4F0-4B5F-923C-1EA91824690E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475A-FCA3-4B41-B368-0F71602C96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E4606EA6-EFEA-4C30-9264-4F9291A5780D}" type="datetime1">
              <a:rPr lang="en-US" smtClean="0"/>
              <a:pPr/>
              <a:t>2/26/2017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Marketing Plan</a:t>
            </a:r>
            <a:endParaRPr lang="en-US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Strategies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Distribution strategy</a:t>
            </a:r>
            <a:endParaRPr lang="en-US" dirty="0"/>
          </a:p>
          <a:p>
            <a:r>
              <a:rPr lang="en-US" dirty="0" smtClean="0"/>
              <a:t>Channels of distribution</a:t>
            </a:r>
          </a:p>
          <a:p>
            <a:pPr lvl="1"/>
            <a:r>
              <a:rPr lang="en-US" dirty="0" smtClean="0"/>
              <a:t>Summarize channels of distribution</a:t>
            </a:r>
          </a:p>
          <a:p>
            <a:r>
              <a:rPr lang="en-US" dirty="0" smtClean="0"/>
              <a:t>Distribution by channel</a:t>
            </a:r>
          </a:p>
          <a:p>
            <a:r>
              <a:rPr lang="en-US" dirty="0" smtClean="0"/>
              <a:t>Show plan of what percent share of distribution will be contributed by each channel – a pie chart might be helpful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Strategy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communication strategies for generating awareness, trial, and adoption?</a:t>
            </a:r>
          </a:p>
          <a:p>
            <a:pPr lvl="1"/>
            <a:r>
              <a:rPr lang="en-US" dirty="0" smtClean="0"/>
              <a:t>How are these strategies best suited for the target market?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21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2362200" cy="4525963"/>
          </a:xfrm>
        </p:spPr>
        <p:txBody>
          <a:bodyPr/>
          <a:lstStyle/>
          <a:p>
            <a:r>
              <a:rPr lang="en-US" sz="2400" dirty="0" smtClean="0"/>
              <a:t>Forecasting method used (</a:t>
            </a:r>
            <a:r>
              <a:rPr lang="en-US" sz="2400" dirty="0" err="1" smtClean="0"/>
              <a:t>Ch</a:t>
            </a:r>
            <a:r>
              <a:rPr lang="en-US" sz="2400" dirty="0" smtClean="0"/>
              <a:t> 3)</a:t>
            </a:r>
          </a:p>
          <a:p>
            <a:pPr lvl="1"/>
            <a:r>
              <a:rPr lang="en-US" sz="2000" dirty="0" smtClean="0"/>
              <a:t>Why chosen</a:t>
            </a:r>
          </a:p>
          <a:p>
            <a:pPr marL="36576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102955"/>
              </p:ext>
            </p:extLst>
          </p:nvPr>
        </p:nvGraphicFramePr>
        <p:xfrm>
          <a:off x="2743200" y="1600200"/>
          <a:ext cx="6311152" cy="390810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01593"/>
                <a:gridCol w="1001879"/>
                <a:gridCol w="801308"/>
                <a:gridCol w="901593"/>
                <a:gridCol w="901593"/>
                <a:gridCol w="901593"/>
                <a:gridCol w="901593"/>
              </a:tblGrid>
              <a:tr h="291703">
                <a:tc gridSpan="7">
                  <a:txBody>
                    <a:bodyPr/>
                    <a:lstStyle/>
                    <a:p>
                      <a:r>
                        <a:rPr lang="en-US" dirty="0" smtClean="0"/>
                        <a:t>Projected</a:t>
                      </a:r>
                      <a:r>
                        <a:rPr lang="en-US" baseline="0" dirty="0" smtClean="0"/>
                        <a:t> Income Statement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392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Base 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Qtr</a:t>
                      </a:r>
                      <a:r>
                        <a:rPr lang="en-US" sz="1400" baseline="0" dirty="0" smtClean="0"/>
                        <a:t>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Qtr</a:t>
                      </a:r>
                      <a:r>
                        <a:rPr lang="en-US" sz="1400" baseline="0" dirty="0" smtClean="0"/>
                        <a:t>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Qtr</a:t>
                      </a:r>
                      <a:r>
                        <a:rPr lang="en-US" sz="1400" dirty="0" smtClean="0"/>
                        <a:t> 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Qtr</a:t>
                      </a:r>
                      <a:r>
                        <a:rPr lang="en-US" sz="1400" baseline="0" dirty="0" smtClean="0"/>
                        <a:t> 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Full Year</a:t>
                      </a:r>
                      <a:endParaRPr lang="en-US" sz="1400" dirty="0"/>
                    </a:p>
                  </a:txBody>
                  <a:tcPr/>
                </a:tc>
              </a:tr>
              <a:tr h="4433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Sales</a:t>
                      </a:r>
                      <a:r>
                        <a:rPr lang="en-US" sz="1200" baseline="0" dirty="0" smtClean="0"/>
                        <a:t> Revenue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8392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COGS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433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Gross Profit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8392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SG&amp;A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6300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marketing expenses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433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R&amp;D expense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6300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Operating</a:t>
                      </a:r>
                    </a:p>
                    <a:p>
                      <a:r>
                        <a:rPr lang="en-US" sz="1200" dirty="0" smtClean="0"/>
                        <a:t>Income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421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617130" y="228600"/>
            <a:ext cx="8153400" cy="990600"/>
          </a:xfrm>
        </p:spPr>
        <p:txBody>
          <a:bodyPr/>
          <a:lstStyle/>
          <a:p>
            <a:r>
              <a:rPr lang="en-US" dirty="0" smtClean="0"/>
              <a:t>Implementation Controls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year goals</a:t>
            </a:r>
            <a:endParaRPr lang="en-US" dirty="0"/>
          </a:p>
          <a:p>
            <a:r>
              <a:rPr lang="en-US" dirty="0" smtClean="0"/>
              <a:t>Additional year goals</a:t>
            </a:r>
          </a:p>
          <a:p>
            <a:r>
              <a:rPr lang="en-US" dirty="0" smtClean="0"/>
              <a:t>Measures of success/failure (</a:t>
            </a:r>
            <a:r>
              <a:rPr lang="en-US" dirty="0" err="1" smtClean="0"/>
              <a:t>ie.what</a:t>
            </a:r>
            <a:r>
              <a:rPr lang="en-US" dirty="0" smtClean="0"/>
              <a:t> metrics will be tracked?)</a:t>
            </a:r>
          </a:p>
          <a:p>
            <a:r>
              <a:rPr lang="en-US" dirty="0" smtClean="0"/>
              <a:t>Requirements for success</a:t>
            </a:r>
          </a:p>
          <a:p>
            <a:pPr lvl="1"/>
            <a:r>
              <a:rPr lang="en-US" dirty="0" smtClean="0"/>
              <a:t>For instance, what support needed from other departments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Contingency Plan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Contingency </a:t>
            </a:r>
            <a:r>
              <a:rPr lang="en-US" dirty="0" smtClean="0"/>
              <a:t>plans if plan if metrics are not meeting goals?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Summarize the opportunity</a:t>
            </a:r>
          </a:p>
          <a:p>
            <a:pPr lvl="1"/>
            <a:r>
              <a:rPr lang="en-US" dirty="0" smtClean="0"/>
              <a:t>One or two sentence statement of opportunity</a:t>
            </a:r>
          </a:p>
          <a:p>
            <a:r>
              <a:rPr lang="en-US" dirty="0" smtClean="0"/>
              <a:t>Provide an overview of the plan that you will implement</a:t>
            </a:r>
          </a:p>
          <a:p>
            <a:r>
              <a:rPr lang="en-US" dirty="0" smtClean="0"/>
              <a:t>Document the total 5 year business improvement in</a:t>
            </a:r>
          </a:p>
          <a:p>
            <a:pPr lvl="1"/>
            <a:r>
              <a:rPr lang="en-US" dirty="0" smtClean="0"/>
              <a:t>Sales</a:t>
            </a:r>
          </a:p>
          <a:p>
            <a:pPr lvl="1"/>
            <a:r>
              <a:rPr lang="en-US" dirty="0" smtClean="0"/>
              <a:t>Market share</a:t>
            </a:r>
          </a:p>
          <a:p>
            <a:pPr lvl="1"/>
            <a:r>
              <a:rPr lang="en-US" dirty="0" smtClean="0"/>
              <a:t>Profit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170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Situation Analysis </a:t>
            </a:r>
            <a:br>
              <a:rPr lang="en-US" dirty="0" smtClean="0"/>
            </a:br>
            <a:r>
              <a:rPr lang="en-US" sz="3600" dirty="0" smtClean="0"/>
              <a:t>The Market</a:t>
            </a:r>
            <a:endParaRPr lang="en-US" sz="3600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Market: Past, present, and future</a:t>
            </a:r>
          </a:p>
          <a:p>
            <a:pPr lvl="1"/>
            <a:r>
              <a:rPr lang="en-US" dirty="0" smtClean="0"/>
              <a:t>Market size and growth rate – </a:t>
            </a:r>
          </a:p>
          <a:p>
            <a:pPr lvl="2"/>
            <a:r>
              <a:rPr lang="en-US" dirty="0" smtClean="0"/>
              <a:t>past and expected future growth rates</a:t>
            </a:r>
          </a:p>
          <a:p>
            <a:pPr lvl="1"/>
            <a:r>
              <a:rPr lang="en-US" dirty="0" smtClean="0"/>
              <a:t>Major customer or market needs</a:t>
            </a:r>
          </a:p>
          <a:p>
            <a:pPr lvl="1"/>
            <a:r>
              <a:rPr lang="en-US" dirty="0" smtClean="0"/>
              <a:t>Macro-trends impacting the market</a:t>
            </a:r>
          </a:p>
          <a:p>
            <a:pPr lvl="1"/>
            <a:r>
              <a:rPr lang="en-US" dirty="0" smtClean="0"/>
              <a:t>Current company or segment market share and market position(e.g. leader, follower, challenger)</a:t>
            </a:r>
          </a:p>
          <a:p>
            <a:pPr lvl="1"/>
            <a:r>
              <a:rPr lang="en-US" dirty="0" smtClean="0"/>
              <a:t>Major competitors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Situation Analysis</a:t>
            </a:r>
            <a:br>
              <a:rPr lang="en-US" dirty="0" smtClean="0"/>
            </a:br>
            <a:r>
              <a:rPr lang="en-US" sz="3600" dirty="0" smtClean="0"/>
              <a:t>The Competition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are the key competitors</a:t>
            </a:r>
          </a:p>
          <a:p>
            <a:r>
              <a:rPr lang="en-US" dirty="0" smtClean="0"/>
              <a:t>What are their significant competitive products</a:t>
            </a:r>
          </a:p>
          <a:p>
            <a:r>
              <a:rPr lang="en-US" dirty="0" smtClean="0"/>
              <a:t>Where does there seem to be an opportunity to compete?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98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89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Situation Analysis:</a:t>
            </a:r>
            <a:br>
              <a:rPr lang="en-US" dirty="0" smtClean="0"/>
            </a:br>
            <a:r>
              <a:rPr lang="en-US" sz="3600" dirty="0" smtClean="0"/>
              <a:t>SWOT</a:t>
            </a:r>
            <a:endParaRPr lang="en-US" sz="36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15490214"/>
              </p:ext>
            </p:extLst>
          </p:nvPr>
        </p:nvGraphicFramePr>
        <p:xfrm>
          <a:off x="762000" y="1371600"/>
          <a:ext cx="8153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041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Strategy Objectives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</a:p>
          <a:p>
            <a:r>
              <a:rPr lang="en-US" dirty="0" smtClean="0"/>
              <a:t>Marketing objectives (e.g. market share)</a:t>
            </a:r>
          </a:p>
          <a:p>
            <a:r>
              <a:rPr lang="en-US" dirty="0" smtClean="0"/>
              <a:t>One year financial objective (e.g. revenues, profits, growth rate)</a:t>
            </a:r>
          </a:p>
          <a:p>
            <a:r>
              <a:rPr lang="en-US" dirty="0" smtClean="0"/>
              <a:t>Marketing Strategy – HOW will the business achieve these goals?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44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Segment – Target – Position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44196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Segmentation Choices for this Market</a:t>
            </a:r>
          </a:p>
          <a:p>
            <a:pPr lvl="1"/>
            <a:r>
              <a:rPr lang="en-US" dirty="0" smtClean="0"/>
              <a:t>Why is this the relevant choice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1600200"/>
            <a:ext cx="0" cy="2557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038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/>
          </p:cNvSpPr>
          <p:nvPr/>
        </p:nvSpPr>
        <p:spPr>
          <a:xfrm>
            <a:off x="457200" y="4157382"/>
            <a:ext cx="8655424" cy="262128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Positioning of product or service</a:t>
            </a:r>
          </a:p>
          <a:p>
            <a:pPr lvl="1"/>
            <a:r>
              <a:rPr lang="en-US" dirty="0" smtClean="0"/>
              <a:t>Statement that distinctly defines the product in its market and against its competition over time</a:t>
            </a:r>
          </a:p>
          <a:p>
            <a:pPr marL="342900" indent="-342900">
              <a:spcBef>
                <a:spcPct val="20000"/>
              </a:spcBef>
              <a:buFont typeface="Wingdings"/>
              <a:buChar char="•"/>
            </a:pPr>
            <a:r>
              <a:rPr lang="en-US" dirty="0" smtClean="0"/>
              <a:t>Consumer promise or value proposition</a:t>
            </a:r>
          </a:p>
          <a:p>
            <a:pPr marL="742950" lvl="1" indent="-285750">
              <a:spcBef>
                <a:spcPct val="20000"/>
              </a:spcBef>
              <a:buFont typeface="Wingdings 2"/>
              <a:buChar char="–"/>
            </a:pPr>
            <a:r>
              <a:rPr lang="en-US" dirty="0" smtClean="0"/>
              <a:t>Statement summarizing the benefit of the product or service to the consumer</a:t>
            </a:r>
            <a:endParaRPr lang="en-US" dirty="0"/>
          </a:p>
        </p:txBody>
      </p:sp>
      <p:sp>
        <p:nvSpPr>
          <p:cNvPr id="11" name="Rectangle 3"/>
          <p:cNvSpPr txBox="1">
            <a:spLocks/>
          </p:cNvSpPr>
          <p:nvPr/>
        </p:nvSpPr>
        <p:spPr>
          <a:xfrm>
            <a:off x="4855823" y="1631576"/>
            <a:ext cx="4270248" cy="26212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Target Segment(s)</a:t>
            </a:r>
          </a:p>
          <a:p>
            <a:pPr lvl="1"/>
            <a:r>
              <a:rPr lang="en-US" dirty="0" smtClean="0"/>
              <a:t>Why is this the most attractive segment</a:t>
            </a:r>
          </a:p>
          <a:p>
            <a:pPr lvl="1"/>
            <a:r>
              <a:rPr lang="en-US" dirty="0" smtClean="0"/>
              <a:t>Estimated segment size </a:t>
            </a:r>
            <a:endParaRPr lang="en-US" dirty="0"/>
          </a:p>
        </p:txBody>
      </p:sp>
      <p:sp>
        <p:nvSpPr>
          <p:cNvPr id="12" name="Rectangle 3"/>
          <p:cNvSpPr txBox="1">
            <a:spLocks/>
          </p:cNvSpPr>
          <p:nvPr/>
        </p:nvSpPr>
        <p:spPr>
          <a:xfrm>
            <a:off x="146394" y="4267200"/>
            <a:ext cx="4270248" cy="26212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(Service) Strategy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the product or service being marketed.  Topics should include, for instance</a:t>
            </a:r>
          </a:p>
          <a:p>
            <a:pPr lvl="1"/>
            <a:r>
              <a:rPr lang="en-US" dirty="0" smtClean="0"/>
              <a:t>New product, or product line extension </a:t>
            </a:r>
          </a:p>
          <a:p>
            <a:pPr lvl="1"/>
            <a:r>
              <a:rPr lang="en-US" dirty="0" smtClean="0"/>
              <a:t>Product attributes</a:t>
            </a:r>
          </a:p>
          <a:p>
            <a:pPr lvl="1"/>
            <a:r>
              <a:rPr lang="en-US" dirty="0" smtClean="0"/>
              <a:t>Product benefits</a:t>
            </a:r>
          </a:p>
          <a:p>
            <a:pPr lvl="1"/>
            <a:r>
              <a:rPr lang="en-US" dirty="0" smtClean="0"/>
              <a:t>Product packaging</a:t>
            </a:r>
          </a:p>
          <a:p>
            <a:pPr lvl="1"/>
            <a:r>
              <a:rPr lang="en-US" dirty="0" smtClean="0"/>
              <a:t>Product warranties,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Strategy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of the common pricing strategies will be followed</a:t>
            </a:r>
          </a:p>
          <a:p>
            <a:pPr lvl="1"/>
            <a:r>
              <a:rPr lang="en-US" dirty="0" smtClean="0"/>
              <a:t>Why</a:t>
            </a:r>
          </a:p>
          <a:p>
            <a:r>
              <a:rPr lang="en-US" dirty="0" smtClean="0"/>
              <a:t>What is the initial offering price</a:t>
            </a:r>
          </a:p>
          <a:p>
            <a:pPr lvl="1"/>
            <a:r>
              <a:rPr lang="en-US" dirty="0" smtClean="0"/>
              <a:t>Why</a:t>
            </a:r>
          </a:p>
          <a:p>
            <a:r>
              <a:rPr lang="en-US" dirty="0" smtClean="0"/>
              <a:t>What is the plan for future price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870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F7915"/>
      </a:hlink>
      <a:folHlink>
        <a:srgbClr val="9966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409B7AB-6D4F-45DE-BE54-BEF364C3A0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Marketing plan presentation</Template>
  <TotalTime>0</TotalTime>
  <Words>443</Words>
  <Application>Microsoft Office PowerPoint</Application>
  <PresentationFormat>On-screen Show (4:3)</PresentationFormat>
  <Paragraphs>104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Tw Cen MT</vt:lpstr>
      <vt:lpstr>Wingdings</vt:lpstr>
      <vt:lpstr>Wingdings 2</vt:lpstr>
      <vt:lpstr>Median</vt:lpstr>
      <vt:lpstr>Marketing Plan</vt:lpstr>
      <vt:lpstr>Executive Summary</vt:lpstr>
      <vt:lpstr>Situation Analysis  The Market</vt:lpstr>
      <vt:lpstr>Situation Analysis The Competition</vt:lpstr>
      <vt:lpstr>Situation Analysis: SWOT</vt:lpstr>
      <vt:lpstr>Marketing Strategy Objectives</vt:lpstr>
      <vt:lpstr>Segment – Target – Position</vt:lpstr>
      <vt:lpstr>Product (Service) Strategy</vt:lpstr>
      <vt:lpstr>Price Strategy</vt:lpstr>
      <vt:lpstr>Distribution Strategies</vt:lpstr>
      <vt:lpstr>Communication Strategy</vt:lpstr>
      <vt:lpstr>Financials</vt:lpstr>
      <vt:lpstr>Implementation Controls</vt:lpstr>
      <vt:lpstr>Contingency Plan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2015-07-27T20:11:10Z</dcterms:created>
  <dcterms:modified xsi:type="dcterms:W3CDTF">2017-02-26T06:24:31Z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TC101079699990</vt:lpwstr>
  </property>
</Properties>
</file>