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0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2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6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2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5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9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33EE-B225-4910-B4E3-303F611923A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038D-C5C0-4935-BE4A-2989B0A0B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2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Grading Rubric for assignment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0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32444"/>
              </p:ext>
            </p:extLst>
          </p:nvPr>
        </p:nvGraphicFramePr>
        <p:xfrm>
          <a:off x="1326292" y="820995"/>
          <a:ext cx="7858896" cy="6873240"/>
        </p:xfrm>
        <a:graphic>
          <a:graphicData uri="http://schemas.openxmlformats.org/drawingml/2006/table">
            <a:tbl>
              <a:tblPr/>
              <a:tblGrid>
                <a:gridCol w="1556217">
                  <a:extLst>
                    <a:ext uri="{9D8B030D-6E8A-4147-A177-3AD203B41FA5}">
                      <a16:colId xmlns:a16="http://schemas.microsoft.com/office/drawing/2014/main" xmlns="" val="2778678383"/>
                    </a:ext>
                  </a:extLst>
                </a:gridCol>
                <a:gridCol w="1556217">
                  <a:extLst>
                    <a:ext uri="{9D8B030D-6E8A-4147-A177-3AD203B41FA5}">
                      <a16:colId xmlns:a16="http://schemas.microsoft.com/office/drawing/2014/main" xmlns="" val="2186560692"/>
                    </a:ext>
                  </a:extLst>
                </a:gridCol>
                <a:gridCol w="1556217">
                  <a:extLst>
                    <a:ext uri="{9D8B030D-6E8A-4147-A177-3AD203B41FA5}">
                      <a16:colId xmlns:a16="http://schemas.microsoft.com/office/drawing/2014/main" xmlns="" val="87746523"/>
                    </a:ext>
                  </a:extLst>
                </a:gridCol>
                <a:gridCol w="1556217">
                  <a:extLst>
                    <a:ext uri="{9D8B030D-6E8A-4147-A177-3AD203B41FA5}">
                      <a16:colId xmlns:a16="http://schemas.microsoft.com/office/drawing/2014/main" xmlns="" val="1017784870"/>
                    </a:ext>
                  </a:extLst>
                </a:gridCol>
                <a:gridCol w="1634028">
                  <a:extLst>
                    <a:ext uri="{9D8B030D-6E8A-4147-A177-3AD203B41FA5}">
                      <a16:colId xmlns:a16="http://schemas.microsoft.com/office/drawing/2014/main" xmlns="" val="4252721431"/>
                    </a:ext>
                  </a:extLst>
                </a:gridCol>
              </a:tblGrid>
              <a:tr h="805803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Organization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Links and summaries are well-organized, using headings or bulleted lists to group related materials.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Uses headings or bulleted lists to organize links and summaries, but the overall organization of topics is a bit confusing.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Content is logically organized for the most part.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There is no clear or logical organizational structure of the links.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3314845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Websites and Links to Books</a:t>
                      </a:r>
                      <a:endParaRPr lang="en-US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All links point to high- quality, relevant, up-to-date, credible sites; all summaries are concise, accurate, and informative.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Almost all links point to high- quality, up-to-date, relevant, credible sites; summaries are informative, but some may not be accurate or understandable.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Most links point to high-quality, relevant, up-to-date, credible sites; most summaries are somewhat informative, and some may not be accurate or understandable.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Only one or two of the links point to high-quality, relevant, up-to-date, credible sites; summaries are not particularly informative, accurate, or understandable.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5842942"/>
                  </a:ext>
                </a:extLst>
              </a:tr>
              <a:tr h="120870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Books</a:t>
                      </a:r>
                      <a:endParaRPr lang="en-US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All five books are relevant, up-to-date, and credible sources that would be of interest to the audience; all summaries are concise, accurate, and informative.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Almost all five books are relevant, up-to-date, and credible sources that would be of interest to the audience; most summaries are concise, accurate, and informative.</a:t>
                      </a:r>
                      <a:endParaRPr lang="en-US" sz="1100" dirty="0"/>
                    </a:p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dirty="0"/>
                    </a:p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Most books are relevant, up-to-date, and credible sources that would be of interest to the audience; not all of the summaries are concise, accurate, and informative.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Only one or two of the books are relevant, up-to-date, and credible sources that would be of interest to the audience; most summaries are not informative.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904911"/>
                  </a:ext>
                </a:extLst>
              </a:tr>
              <a:tr h="1208705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Target Audience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The student has identified resources interesting to the people for whom it is intended.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The student has tried to make the content of this resource interesting to the people for whom it is intended.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The student has put lots of information in the resource, but there is little evidence that the student tried to present information for the intended audience.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The student has provided only the minimum amount of information and has not attempted to make it more interesting to the audience </a:t>
                      </a:r>
                      <a:endParaRPr lang="en-US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288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369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Grading Rubric for assignment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 Rubric for assignment</dc:title>
  <dc:creator>Kiev Knight</dc:creator>
  <cp:lastModifiedBy>Kennedy Minai</cp:lastModifiedBy>
  <cp:revision>2</cp:revision>
  <dcterms:created xsi:type="dcterms:W3CDTF">2016-10-09T23:36:18Z</dcterms:created>
  <dcterms:modified xsi:type="dcterms:W3CDTF">2016-10-12T07:28:39Z</dcterms:modified>
</cp:coreProperties>
</file>