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59" r:id="rId4"/>
    <p:sldId id="260" r:id="rId5"/>
    <p:sldId id="261" r:id="rId6"/>
    <p:sldId id="274" r:id="rId7"/>
    <p:sldId id="263" r:id="rId8"/>
    <p:sldId id="275" r:id="rId9"/>
    <p:sldId id="266" r:id="rId10"/>
    <p:sldId id="277" r:id="rId11"/>
    <p:sldId id="276" r:id="rId12"/>
    <p:sldId id="268" r:id="rId13"/>
    <p:sldId id="270" r:id="rId14"/>
    <p:sldId id="271" r:id="rId15"/>
    <p:sldId id="278" r:id="rId16"/>
    <p:sldId id="273"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18" autoAdjust="0"/>
    <p:restoredTop sz="94660"/>
  </p:normalViewPr>
  <p:slideViewPr>
    <p:cSldViewPr>
      <p:cViewPr>
        <p:scale>
          <a:sx n="50" d="100"/>
          <a:sy n="50" d="100"/>
        </p:scale>
        <p:origin x="-2142" y="-480"/>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14160CC-CB0B-4CDE-99CE-4296A4801454}" type="datetimeFigureOut">
              <a:rPr lang="en-US"/>
              <a:pPr>
                <a:defRPr/>
              </a:pPr>
              <a:t>11/1/2016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2246948C-EEAD-49B8-8B99-72FD5FC2A68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bwMode="auto">
          <a:xfrm>
            <a:off x="1152525" y="692150"/>
            <a:ext cx="4552950" cy="3416300"/>
          </a:xfrm>
          <a:noFill/>
          <a:ln>
            <a:solidFill>
              <a:srgbClr val="000000"/>
            </a:solidFill>
            <a:miter lim="800000"/>
          </a:ln>
        </p:spPr>
      </p:sp>
      <p:sp>
        <p:nvSpPr>
          <p:cNvPr id="18434" name="Rectangle 3"/>
          <p:cNvSpPr>
            <a:spLocks noGrp="1" noChangeArrowheads="1"/>
          </p:cNvSpPr>
          <p:nvPr>
            <p:ph type="body" idx="1"/>
          </p:nvPr>
        </p:nvSpPr>
        <p:spPr bwMode="auto">
          <a:xfrm>
            <a:off x="152400" y="4341813"/>
            <a:ext cx="6553200" cy="4114800"/>
          </a:xfrm>
          <a:noFill/>
        </p:spPr>
        <p:txBody>
          <a:bodyPr wrap="square" numCol="1" anchor="t" anchorCtr="0" compatLnSpc="1"/>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bg2">
                  <a:lumMod val="50000"/>
                </a:schemeClr>
              </a:buClr>
              <a:defRPr>
                <a:solidFill>
                  <a:schemeClr val="bg2">
                    <a:lumMod val="25000"/>
                  </a:schemeClr>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685800"/>
            <a:ext cx="19812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685800"/>
            <a:ext cx="57912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b="0" cap="all" baseline="0">
                <a:latin typeface="Calibri" panose="020F0502020204030204" pitchFamily="34" charset="0"/>
                <a:cs typeface="Calibri" panose="020F050202020403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baseline="0">
                <a:solidFill>
                  <a:schemeClr val="tx1">
                    <a:lumMod val="75000"/>
                    <a:lumOff val="25000"/>
                  </a:schemeClr>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31963" y="1722438"/>
            <a:ext cx="3438525"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22888" y="1722438"/>
            <a:ext cx="3440112"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3" name="Rectangle 29"/>
          <p:cNvSpPr>
            <a:spLocks noChangeArrowheads="1"/>
          </p:cNvSpPr>
          <p:nvPr/>
        </p:nvSpPr>
        <p:spPr bwMode="auto">
          <a:xfrm>
            <a:off x="0" y="0"/>
            <a:ext cx="9144000" cy="1447800"/>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16200000" scaled="1"/>
            <a:tileRect/>
          </a:gradFill>
          <a:ln>
            <a:noFill/>
          </a:ln>
          <a:effectLst/>
        </p:spPr>
        <p:txBody>
          <a:bodyPr wrap="none" anchor="ctr"/>
          <a:lstStyle/>
          <a:p>
            <a:pPr fontAlgn="auto">
              <a:spcBef>
                <a:spcPts val="0"/>
              </a:spcBef>
              <a:spcAft>
                <a:spcPts val="0"/>
              </a:spcAft>
              <a:defRPr/>
            </a:pPr>
            <a:endParaRPr lang="en-US" dirty="0">
              <a:latin typeface="Calibri" panose="020F0502020204030204" pitchFamily="34" charset="0"/>
              <a:cs typeface="Calibri" panose="020F0502020204030204" pitchFamily="34" charset="0"/>
            </a:endParaRPr>
          </a:p>
        </p:txBody>
      </p:sp>
      <p:sp>
        <p:nvSpPr>
          <p:cNvPr id="1027" name="Rectangle 9"/>
          <p:cNvSpPr>
            <a:spLocks noGrp="1" noChangeArrowheads="1"/>
          </p:cNvSpPr>
          <p:nvPr>
            <p:ph type="title"/>
          </p:nvPr>
        </p:nvSpPr>
        <p:spPr bwMode="auto">
          <a:xfrm>
            <a:off x="533400" y="533400"/>
            <a:ext cx="8458200" cy="914400"/>
          </a:xfrm>
          <a:prstGeom prst="rect">
            <a:avLst/>
          </a:prstGeom>
          <a:noFill/>
          <a:ln w="9525">
            <a:noFill/>
            <a:miter lim="800000"/>
          </a:ln>
        </p:spPr>
        <p:txBody>
          <a:bodyPr vert="horz" wrap="square" lIns="91440" tIns="45720" rIns="91440" bIns="45720" numCol="1" anchor="ctr" anchorCtr="0" compatLnSpc="1"/>
          <a:lstStyle/>
          <a:p>
            <a:pPr lvl="0"/>
            <a:r>
              <a:rPr lang="en-US" smtClean="0"/>
              <a:t>Click to edit Master title style</a:t>
            </a:r>
          </a:p>
        </p:txBody>
      </p:sp>
      <p:sp>
        <p:nvSpPr>
          <p:cNvPr id="1028" name="Rectangle 10"/>
          <p:cNvSpPr>
            <a:spLocks noGrp="1" noChangeArrowheads="1"/>
          </p:cNvSpPr>
          <p:nvPr>
            <p:ph type="body" idx="1"/>
          </p:nvPr>
        </p:nvSpPr>
        <p:spPr bwMode="auto">
          <a:xfrm>
            <a:off x="533400" y="1676400"/>
            <a:ext cx="8458200" cy="4830763"/>
          </a:xfrm>
          <a:prstGeom prst="rect">
            <a:avLst/>
          </a:prstGeom>
          <a:noFill/>
          <a:ln w="9525">
            <a:noFill/>
            <a:miter lim="800000"/>
          </a:ln>
        </p:spPr>
        <p:txBody>
          <a:bodyPr vert="horz" wrap="square" lIns="91440" tIns="45720" rIns="91440" bIns="45720" numCol="1" anchor="t" anchorCtr="0" compatLnSpc="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Rectangle 4"/>
          <p:cNvSpPr>
            <a:spLocks noChangeArrowheads="1"/>
          </p:cNvSpPr>
          <p:nvPr/>
        </p:nvSpPr>
        <p:spPr bwMode="auto">
          <a:xfrm>
            <a:off x="0" y="0"/>
            <a:ext cx="9144000" cy="76200"/>
          </a:xfrm>
          <a:prstGeom prst="rect">
            <a:avLst/>
          </a:prstGeom>
          <a:solidFill>
            <a:schemeClr val="tx2">
              <a:lumMod val="75000"/>
            </a:schemeClr>
          </a:solidFill>
          <a:ln w="0">
            <a:solidFill>
              <a:srgbClr val="0391BD"/>
            </a:solidFill>
            <a:miter lim="800000"/>
          </a:ln>
        </p:spPr>
        <p:txBody>
          <a:bodyPr wrap="none" anchor="ctr"/>
          <a:lstStyle/>
          <a:p>
            <a:pPr fontAlgn="auto">
              <a:spcBef>
                <a:spcPts val="0"/>
              </a:spcBef>
              <a:spcAft>
                <a:spcPts val="0"/>
              </a:spcAft>
              <a:defRPr/>
            </a:pPr>
            <a:endParaRPr lang="en-US">
              <a:latin typeface="+mn-lt"/>
            </a:endParaRPr>
          </a:p>
        </p:txBody>
      </p:sp>
      <p:sp>
        <p:nvSpPr>
          <p:cNvPr id="12" name="Rectangle 5"/>
          <p:cNvSpPr>
            <a:spLocks noChangeArrowheads="1"/>
          </p:cNvSpPr>
          <p:nvPr/>
        </p:nvSpPr>
        <p:spPr bwMode="auto">
          <a:xfrm>
            <a:off x="0" y="304800"/>
            <a:ext cx="9144000" cy="76200"/>
          </a:xfrm>
          <a:prstGeom prst="rect">
            <a:avLst/>
          </a:prstGeom>
          <a:solidFill>
            <a:schemeClr val="accent4">
              <a:lumMod val="60000"/>
              <a:lumOff val="40000"/>
            </a:schemeClr>
          </a:solidFill>
          <a:ln>
            <a:noFill/>
          </a:ln>
        </p:spPr>
        <p:txBody>
          <a:bodyPr wrap="none" anchor="ctr"/>
          <a:lstStyle/>
          <a:p>
            <a:pPr fontAlgn="auto">
              <a:spcBef>
                <a:spcPts val="0"/>
              </a:spcBef>
              <a:spcAft>
                <a:spcPts val="0"/>
              </a:spcAft>
              <a:defRPr/>
            </a:pPr>
            <a:endParaRPr lang="en-US">
              <a:latin typeface="+mn-lt"/>
            </a:endParaRPr>
          </a:p>
        </p:txBody>
      </p:sp>
      <p:sp>
        <p:nvSpPr>
          <p:cNvPr id="14" name="Rectangle 7"/>
          <p:cNvSpPr>
            <a:spLocks noChangeArrowheads="1"/>
          </p:cNvSpPr>
          <p:nvPr/>
        </p:nvSpPr>
        <p:spPr bwMode="auto">
          <a:xfrm>
            <a:off x="0" y="152400"/>
            <a:ext cx="9144000" cy="76200"/>
          </a:xfrm>
          <a:prstGeom prst="rect">
            <a:avLst/>
          </a:prstGeom>
          <a:solidFill>
            <a:schemeClr val="tx1"/>
          </a:solidFill>
          <a:ln>
            <a:noFill/>
          </a:ln>
        </p:spPr>
        <p:txBody>
          <a:bodyPr wrap="none" anchor="ctr"/>
          <a:lstStyle/>
          <a:p>
            <a:pPr fontAlgn="auto">
              <a:spcBef>
                <a:spcPts val="0"/>
              </a:spcBef>
              <a:spcAft>
                <a:spcPts val="0"/>
              </a:spcAft>
              <a:defRPr/>
            </a:pPr>
            <a:endParaRPr lang="en-US">
              <a:latin typeface="+mn-lt"/>
            </a:endParaRPr>
          </a:p>
        </p:txBody>
      </p:sp>
      <p:sp>
        <p:nvSpPr>
          <p:cNvPr id="15" name="Rectangle 8"/>
          <p:cNvSpPr>
            <a:spLocks noChangeArrowheads="1"/>
          </p:cNvSpPr>
          <p:nvPr/>
        </p:nvSpPr>
        <p:spPr bwMode="auto">
          <a:xfrm>
            <a:off x="304800" y="0"/>
            <a:ext cx="76200" cy="6858000"/>
          </a:xfrm>
          <a:prstGeom prst="rect">
            <a:avLst/>
          </a:prstGeom>
          <a:solidFill>
            <a:schemeClr val="tx2">
              <a:lumMod val="75000"/>
            </a:schemeClr>
          </a:solidFill>
          <a:ln>
            <a:noFill/>
          </a:ln>
        </p:spPr>
        <p:txBody>
          <a:bodyPr wrap="none" anchor="ctr"/>
          <a:lstStyle/>
          <a:p>
            <a:pPr fontAlgn="auto">
              <a:spcBef>
                <a:spcPts val="0"/>
              </a:spcBef>
              <a:spcAft>
                <a:spcPts val="0"/>
              </a:spcAft>
              <a:defRPr/>
            </a:pPr>
            <a:endParaRPr lang="en-US">
              <a:latin typeface="+mn-lt"/>
            </a:endParaRPr>
          </a:p>
        </p:txBody>
      </p:sp>
      <p:sp>
        <p:nvSpPr>
          <p:cNvPr id="16" name="Rectangle 9"/>
          <p:cNvSpPr>
            <a:spLocks noChangeArrowheads="1"/>
          </p:cNvSpPr>
          <p:nvPr/>
        </p:nvSpPr>
        <p:spPr bwMode="auto">
          <a:xfrm>
            <a:off x="0" y="0"/>
            <a:ext cx="76200" cy="6858000"/>
          </a:xfrm>
          <a:prstGeom prst="rect">
            <a:avLst/>
          </a:prstGeom>
          <a:solidFill>
            <a:schemeClr val="accent4">
              <a:lumMod val="60000"/>
              <a:lumOff val="40000"/>
            </a:schemeClr>
          </a:solidFill>
          <a:ln>
            <a:noFill/>
          </a:ln>
        </p:spPr>
        <p:txBody>
          <a:bodyPr wrap="none" anchor="ctr"/>
          <a:lstStyle/>
          <a:p>
            <a:pPr fontAlgn="auto">
              <a:spcBef>
                <a:spcPts val="0"/>
              </a:spcBef>
              <a:spcAft>
                <a:spcPts val="0"/>
              </a:spcAft>
              <a:defRPr/>
            </a:pPr>
            <a:endParaRPr lang="en-US">
              <a:latin typeface="+mn-lt"/>
            </a:endParaRPr>
          </a:p>
        </p:txBody>
      </p:sp>
      <p:sp>
        <p:nvSpPr>
          <p:cNvPr id="2" name="Rectangle 7"/>
          <p:cNvSpPr>
            <a:spLocks noChangeArrowheads="1"/>
          </p:cNvSpPr>
          <p:nvPr/>
        </p:nvSpPr>
        <p:spPr bwMode="auto">
          <a:xfrm rot="5400000">
            <a:off x="-3238500" y="3390900"/>
            <a:ext cx="6858000" cy="76200"/>
          </a:xfrm>
          <a:prstGeom prst="rect">
            <a:avLst/>
          </a:prstGeom>
          <a:solidFill>
            <a:schemeClr val="tx1"/>
          </a:solidFill>
          <a:ln>
            <a:noFill/>
          </a:ln>
        </p:spPr>
        <p:txBody>
          <a:bodyPr rot="10800000" vert="eaVert" wrap="none" anchor="ctr"/>
          <a:lstStyle/>
          <a:p>
            <a:pPr fontAlgn="auto">
              <a:spcBef>
                <a:spcPts val="0"/>
              </a:spcBef>
              <a:spcAft>
                <a:spcPts val="0"/>
              </a:spcAft>
              <a:defRPr/>
            </a:pPr>
            <a:endParaRPr lang="en-US">
              <a:latin typeface="+mn-l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rtl="0" fontAlgn="base">
        <a:lnSpc>
          <a:spcPct val="85000"/>
        </a:lnSpc>
        <a:spcBef>
          <a:spcPct val="0"/>
        </a:spcBef>
        <a:spcAft>
          <a:spcPct val="0"/>
        </a:spcAft>
        <a:defRPr sz="3600" b="1">
          <a:solidFill>
            <a:schemeClr val="tx1"/>
          </a:solidFill>
          <a:latin typeface="Calibri" panose="020F0502020204030204" pitchFamily="34" charset="0"/>
          <a:ea typeface="+mj-ea"/>
          <a:cs typeface="Calibri" panose="020F0502020204030204" pitchFamily="34" charset="0"/>
        </a:defRPr>
      </a:lvl1pPr>
      <a:lvl2pPr algn="l" rtl="0" fontAlgn="base">
        <a:lnSpc>
          <a:spcPct val="85000"/>
        </a:lnSpc>
        <a:spcBef>
          <a:spcPct val="0"/>
        </a:spcBef>
        <a:spcAft>
          <a:spcPct val="0"/>
        </a:spcAft>
        <a:defRPr sz="3600" b="1">
          <a:solidFill>
            <a:schemeClr val="tx1"/>
          </a:solidFill>
          <a:latin typeface="Calibri" panose="020F0502020204030204" pitchFamily="34" charset="0"/>
          <a:cs typeface="Calibri" panose="020F0502020204030204" pitchFamily="34" charset="0"/>
        </a:defRPr>
      </a:lvl2pPr>
      <a:lvl3pPr algn="l" rtl="0" fontAlgn="base">
        <a:lnSpc>
          <a:spcPct val="85000"/>
        </a:lnSpc>
        <a:spcBef>
          <a:spcPct val="0"/>
        </a:spcBef>
        <a:spcAft>
          <a:spcPct val="0"/>
        </a:spcAft>
        <a:defRPr sz="3600" b="1">
          <a:solidFill>
            <a:schemeClr val="tx1"/>
          </a:solidFill>
          <a:latin typeface="Calibri" panose="020F0502020204030204" pitchFamily="34" charset="0"/>
          <a:cs typeface="Calibri" panose="020F0502020204030204" pitchFamily="34" charset="0"/>
        </a:defRPr>
      </a:lvl3pPr>
      <a:lvl4pPr algn="l" rtl="0" fontAlgn="base">
        <a:lnSpc>
          <a:spcPct val="85000"/>
        </a:lnSpc>
        <a:spcBef>
          <a:spcPct val="0"/>
        </a:spcBef>
        <a:spcAft>
          <a:spcPct val="0"/>
        </a:spcAft>
        <a:defRPr sz="3600" b="1">
          <a:solidFill>
            <a:schemeClr val="tx1"/>
          </a:solidFill>
          <a:latin typeface="Calibri" panose="020F0502020204030204" pitchFamily="34" charset="0"/>
          <a:cs typeface="Calibri" panose="020F0502020204030204" pitchFamily="34" charset="0"/>
        </a:defRPr>
      </a:lvl4pPr>
      <a:lvl5pPr algn="l" rtl="0" fontAlgn="base">
        <a:lnSpc>
          <a:spcPct val="85000"/>
        </a:lnSpc>
        <a:spcBef>
          <a:spcPct val="0"/>
        </a:spcBef>
        <a:spcAft>
          <a:spcPct val="0"/>
        </a:spcAft>
        <a:defRPr sz="3600" b="1">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85000"/>
        </a:lnSpc>
        <a:spcBef>
          <a:spcPct val="0"/>
        </a:spcBef>
        <a:spcAft>
          <a:spcPct val="0"/>
        </a:spcAft>
        <a:defRPr sz="4000" b="1">
          <a:solidFill>
            <a:srgbClr val="6A5218"/>
          </a:solidFill>
          <a:latin typeface="Times New Roman" panose="02020603050405020304" pitchFamily="18" charset="0"/>
        </a:defRPr>
      </a:lvl6pPr>
      <a:lvl7pPr marL="914400" algn="l" rtl="0" eaLnBrk="1" fontAlgn="base" hangingPunct="1">
        <a:lnSpc>
          <a:spcPct val="85000"/>
        </a:lnSpc>
        <a:spcBef>
          <a:spcPct val="0"/>
        </a:spcBef>
        <a:spcAft>
          <a:spcPct val="0"/>
        </a:spcAft>
        <a:defRPr sz="4000" b="1">
          <a:solidFill>
            <a:srgbClr val="6A5218"/>
          </a:solidFill>
          <a:latin typeface="Times New Roman" panose="02020603050405020304" pitchFamily="18" charset="0"/>
        </a:defRPr>
      </a:lvl7pPr>
      <a:lvl8pPr marL="1371600" algn="l" rtl="0" eaLnBrk="1" fontAlgn="base" hangingPunct="1">
        <a:lnSpc>
          <a:spcPct val="85000"/>
        </a:lnSpc>
        <a:spcBef>
          <a:spcPct val="0"/>
        </a:spcBef>
        <a:spcAft>
          <a:spcPct val="0"/>
        </a:spcAft>
        <a:defRPr sz="4000" b="1">
          <a:solidFill>
            <a:srgbClr val="6A5218"/>
          </a:solidFill>
          <a:latin typeface="Times New Roman" panose="02020603050405020304" pitchFamily="18" charset="0"/>
        </a:defRPr>
      </a:lvl8pPr>
      <a:lvl9pPr marL="1828800" algn="l" rtl="0" eaLnBrk="1" fontAlgn="base" hangingPunct="1">
        <a:lnSpc>
          <a:spcPct val="85000"/>
        </a:lnSpc>
        <a:spcBef>
          <a:spcPct val="0"/>
        </a:spcBef>
        <a:spcAft>
          <a:spcPct val="0"/>
        </a:spcAft>
        <a:defRPr sz="4000" b="1">
          <a:solidFill>
            <a:srgbClr val="6A5218"/>
          </a:solidFill>
          <a:latin typeface="Times New Roman" panose="02020603050405020304" pitchFamily="18" charset="0"/>
        </a:defRPr>
      </a:lvl9pPr>
    </p:titleStyle>
    <p:bodyStyle>
      <a:lvl1pPr marL="228600" indent="-228600" algn="l" rtl="0" fontAlgn="base">
        <a:spcBef>
          <a:spcPct val="20000"/>
        </a:spcBef>
        <a:spcAft>
          <a:spcPct val="0"/>
        </a:spcAft>
        <a:buFont typeface="Wingdings" panose="05000000000000000000" pitchFamily="2" charset="2"/>
        <a:buChar char="§"/>
        <a:defRPr sz="3200">
          <a:solidFill>
            <a:schemeClr val="tx1"/>
          </a:solidFill>
          <a:latin typeface="Calibri" panose="020F0502020204030204" pitchFamily="34" charset="0"/>
          <a:ea typeface="+mn-ea"/>
          <a:cs typeface="Calibri" panose="020F0502020204030204" pitchFamily="34" charset="0"/>
        </a:defRPr>
      </a:lvl1pPr>
      <a:lvl2pPr marL="571500" indent="-228600" algn="l" rtl="0" fontAlgn="base">
        <a:spcBef>
          <a:spcPct val="20000"/>
        </a:spcBef>
        <a:spcAft>
          <a:spcPct val="0"/>
        </a:spcAft>
        <a:buClr>
          <a:srgbClr val="A34B73"/>
        </a:buClr>
        <a:buFont typeface="Wingdings" panose="05000000000000000000" pitchFamily="2" charset="2"/>
        <a:buChar char="§"/>
        <a:defRPr sz="2800">
          <a:solidFill>
            <a:srgbClr val="51253A"/>
          </a:solidFill>
          <a:latin typeface="Calibri" panose="020F0502020204030204" pitchFamily="34" charset="0"/>
          <a:cs typeface="Calibri" panose="020F0502020204030204" pitchFamily="34" charset="0"/>
        </a:defRPr>
      </a:lvl2pPr>
      <a:lvl3pPr marL="914400" indent="-228600" algn="l" rtl="0" fontAlgn="base">
        <a:spcBef>
          <a:spcPct val="20000"/>
        </a:spcBef>
        <a:spcAft>
          <a:spcPct val="0"/>
        </a:spcAft>
        <a:buClr>
          <a:srgbClr val="B24D1D"/>
        </a:buClr>
        <a:buFont typeface="Wingdings" panose="05000000000000000000" pitchFamily="2" charset="2"/>
        <a:buChar char="§"/>
        <a:defRPr sz="2400">
          <a:solidFill>
            <a:srgbClr val="773313"/>
          </a:solidFill>
          <a:latin typeface="Calibri" panose="020F0502020204030204" pitchFamily="34" charset="0"/>
          <a:cs typeface="Calibri" panose="020F0502020204030204" pitchFamily="34" charset="0"/>
        </a:defRPr>
      </a:lvl3pPr>
      <a:lvl4pPr marL="1257300" indent="-228600" algn="l" rtl="0" fontAlgn="base">
        <a:spcBef>
          <a:spcPct val="20000"/>
        </a:spcBef>
        <a:spcAft>
          <a:spcPct val="0"/>
        </a:spcAft>
        <a:buClr>
          <a:srgbClr val="874396"/>
        </a:buClr>
        <a:buFont typeface="Wingdings" panose="05000000000000000000" pitchFamily="2" charset="2"/>
        <a:buChar char="§"/>
        <a:defRPr sz="2000">
          <a:solidFill>
            <a:schemeClr val="tx1"/>
          </a:solidFill>
          <a:latin typeface="Calibri" panose="020F0502020204030204" pitchFamily="34" charset="0"/>
          <a:cs typeface="Calibri" panose="020F0502020204030204" pitchFamily="34" charset="0"/>
        </a:defRPr>
      </a:lvl4pPr>
      <a:lvl5pPr marL="1600200" indent="-228600" algn="l" rtl="0" fontAlgn="base">
        <a:spcBef>
          <a:spcPct val="20000"/>
        </a:spcBef>
        <a:spcAft>
          <a:spcPct val="0"/>
        </a:spcAft>
        <a:buClr>
          <a:srgbClr val="956205"/>
        </a:buClr>
        <a:buFont typeface="Wingdings" panose="05000000000000000000" pitchFamily="2" charset="2"/>
        <a:buChar char="§"/>
        <a:defRPr sz="2000">
          <a:solidFill>
            <a:schemeClr val="tx1"/>
          </a:solidFill>
          <a:latin typeface="Calibri" panose="020F0502020204030204" pitchFamily="34" charset="0"/>
          <a:cs typeface="Calibri" panose="020F0502020204030204" pitchFamily="34" charset="0"/>
        </a:defRPr>
      </a:lvl5pPr>
      <a:lvl6pPr marL="2514600" indent="-228600" algn="l" rtl="0" eaLnBrk="1" fontAlgn="base" hangingPunct="1">
        <a:spcBef>
          <a:spcPct val="20000"/>
        </a:spcBef>
        <a:spcAft>
          <a:spcPct val="0"/>
        </a:spcAft>
        <a:buClr>
          <a:srgbClr val="298B1B"/>
        </a:buClr>
        <a:buFont typeface="Wingdings" panose="05000000000000000000"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rgbClr val="298B1B"/>
        </a:buClr>
        <a:buFont typeface="Wingdings" panose="05000000000000000000"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rgbClr val="298B1B"/>
        </a:buClr>
        <a:buFont typeface="Wingdings" panose="05000000000000000000"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rgbClr val="298B1B"/>
        </a:buClr>
        <a:buFont typeface="Wingdings" panose="05000000000000000000"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2" descr="H:\Services Textbook 6e Supplements\Zeithaml6eCoverImage.jpg"/>
          <p:cNvPicPr>
            <a:picLocks noChangeAspect="1" noChangeArrowheads="1"/>
          </p:cNvPicPr>
          <p:nvPr/>
        </p:nvPicPr>
        <p:blipFill>
          <a:blip r:embed="rId2" cstate="print"/>
          <a:srcRect/>
          <a:stretch>
            <a:fillRect/>
          </a:stretch>
        </p:blipFill>
        <p:spPr bwMode="auto">
          <a:xfrm>
            <a:off x="2138363" y="457200"/>
            <a:ext cx="4867275" cy="6096000"/>
          </a:xfrm>
          <a:prstGeom prst="rect">
            <a:avLst/>
          </a:prstGeom>
          <a:noFill/>
          <a:ln w="9525">
            <a:noFill/>
            <a:miter lim="800000"/>
            <a:headEnd/>
            <a:tailEnd/>
          </a:ln>
        </p:spPr>
      </p:pic>
      <p:sp>
        <p:nvSpPr>
          <p:cNvPr id="14340" name="Rectangle 41"/>
          <p:cNvSpPr>
            <a:spLocks noChangeArrowheads="1"/>
          </p:cNvSpPr>
          <p:nvPr/>
        </p:nvSpPr>
        <p:spPr bwMode="auto">
          <a:xfrm>
            <a:off x="4911725" y="6613525"/>
            <a:ext cx="4152900" cy="244475"/>
          </a:xfrm>
          <a:prstGeom prst="rect">
            <a:avLst/>
          </a:prstGeom>
          <a:noFill/>
          <a:ln w="9525">
            <a:noFill/>
            <a:miter lim="800000"/>
          </a:ln>
        </p:spPr>
        <p:txBody>
          <a:bodyPr wrap="none" lIns="92075" tIns="46038" rIns="92075" bIns="46038">
            <a:spAutoFit/>
          </a:bodyPr>
          <a:lstStyle/>
          <a:p>
            <a:pPr eaLnBrk="0" hangingPunct="0"/>
            <a:r>
              <a:rPr lang="en-US" sz="1000" b="1" i="1">
                <a:solidFill>
                  <a:srgbClr val="51253A"/>
                </a:solidFill>
                <a:latin typeface="Times New Roman" panose="02020603050405020304" pitchFamily="18" charset="0"/>
              </a:rPr>
              <a:t>Copyright © 2013 by The McGraw-Hill Companies, Inc. All rights reserved.</a:t>
            </a:r>
          </a:p>
        </p:txBody>
      </p:sp>
      <p:sp>
        <p:nvSpPr>
          <p:cNvPr id="14341" name="Rectangle 42"/>
          <p:cNvSpPr>
            <a:spLocks noChangeArrowheads="1"/>
          </p:cNvSpPr>
          <p:nvPr/>
        </p:nvSpPr>
        <p:spPr bwMode="auto">
          <a:xfrm>
            <a:off x="381000" y="6607175"/>
            <a:ext cx="1211263" cy="244475"/>
          </a:xfrm>
          <a:prstGeom prst="rect">
            <a:avLst/>
          </a:prstGeom>
          <a:noFill/>
          <a:ln w="9525">
            <a:noFill/>
            <a:miter lim="800000"/>
          </a:ln>
        </p:spPr>
        <p:txBody>
          <a:bodyPr wrap="none" lIns="92075" tIns="46038" rIns="92075" bIns="46038">
            <a:spAutoFit/>
          </a:bodyPr>
          <a:lstStyle/>
          <a:p>
            <a:pPr eaLnBrk="0" hangingPunct="0"/>
            <a:r>
              <a:rPr lang="en-US" sz="1000" b="1" i="1">
                <a:solidFill>
                  <a:srgbClr val="51253A"/>
                </a:solidFill>
                <a:latin typeface="Times New Roman" panose="02020603050405020304" pitchFamily="18" charset="0"/>
              </a:rPr>
              <a:t>McGraw-Hill/Irwin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mtClean="0"/>
              <a:t>Lifetime Value of a Customer</a:t>
            </a:r>
          </a:p>
        </p:txBody>
      </p:sp>
      <p:pic>
        <p:nvPicPr>
          <p:cNvPr id="25602" name="Picture 3"/>
          <p:cNvPicPr>
            <a:picLocks noChangeAspect="1" noChangeArrowheads="1"/>
          </p:cNvPicPr>
          <p:nvPr/>
        </p:nvPicPr>
        <p:blipFill>
          <a:blip r:embed="rId2" cstate="print"/>
          <a:srcRect/>
          <a:stretch>
            <a:fillRect/>
          </a:stretch>
        </p:blipFill>
        <p:spPr bwMode="auto">
          <a:xfrm>
            <a:off x="838200" y="1593850"/>
            <a:ext cx="7696200" cy="4654550"/>
          </a:xfrm>
          <a:prstGeom prst="rect">
            <a:avLst/>
          </a:prstGeom>
          <a:noFill/>
          <a:ln w="9525">
            <a:noFill/>
            <a:miter lim="800000"/>
            <a:headEnd/>
            <a:tailEnd/>
          </a:ln>
        </p:spPr>
      </p:pic>
      <p:sp>
        <p:nvSpPr>
          <p:cNvPr id="25604" name="Rectangle 21"/>
          <p:cNvSpPr>
            <a:spLocks noChangeArrowheads="1"/>
          </p:cNvSpPr>
          <p:nvPr/>
        </p:nvSpPr>
        <p:spPr bwMode="auto">
          <a:xfrm>
            <a:off x="6934200" y="6400800"/>
            <a:ext cx="2133600" cy="457200"/>
          </a:xfrm>
          <a:prstGeom prst="rect">
            <a:avLst/>
          </a:prstGeom>
          <a:noFill/>
          <a:ln w="9525">
            <a:noFill/>
            <a:miter lim="800000"/>
          </a:ln>
        </p:spPr>
        <p:txBody>
          <a:bodyPr anchor="b"/>
          <a:lstStyle/>
          <a:p>
            <a:pPr algn="r"/>
            <a:r>
              <a:rPr lang="en-US" sz="1000">
                <a:solidFill>
                  <a:srgbClr val="51253A"/>
                </a:solidFill>
                <a:latin typeface="Times New Roman" panose="02020603050405020304" pitchFamily="18" charset="0"/>
              </a:rPr>
              <a:t>6-</a:t>
            </a:r>
            <a:fld id="{22E6C067-1826-46FE-B307-08E4FEF88760}" type="slidenum">
              <a:rPr lang="en-US" sz="1000">
                <a:solidFill>
                  <a:srgbClr val="51253A"/>
                </a:solidFill>
                <a:latin typeface="Times New Roman" panose="02020603050405020304" pitchFamily="18" charset="0"/>
              </a:rPr>
              <a:pPr algn="r"/>
              <a:t>10</a:t>
            </a:fld>
            <a:endParaRPr lang="en-US" sz="1000">
              <a:solidFill>
                <a:srgbClr val="51253A"/>
              </a:solidFill>
              <a:latin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mtClean="0"/>
              <a:t>Figure 6.4: The Customer Pyramid</a:t>
            </a:r>
          </a:p>
        </p:txBody>
      </p:sp>
      <p:grpSp>
        <p:nvGrpSpPr>
          <p:cNvPr id="3" name="Group 2"/>
          <p:cNvGrpSpPr/>
          <p:nvPr/>
        </p:nvGrpSpPr>
        <p:grpSpPr bwMode="auto">
          <a:xfrm>
            <a:off x="2254250" y="4202113"/>
            <a:ext cx="3841750" cy="1089025"/>
            <a:chOff x="1132" y="2647"/>
            <a:chExt cx="2420" cy="686"/>
          </a:xfrm>
          <a:solidFill>
            <a:schemeClr val="bg1">
              <a:lumMod val="65000"/>
            </a:schemeClr>
          </a:solidFill>
        </p:grpSpPr>
        <p:grpSp>
          <p:nvGrpSpPr>
            <p:cNvPr id="4" name="Group 3"/>
            <p:cNvGrpSpPr/>
            <p:nvPr/>
          </p:nvGrpSpPr>
          <p:grpSpPr bwMode="auto">
            <a:xfrm>
              <a:off x="3074" y="2647"/>
              <a:ext cx="478" cy="686"/>
              <a:chOff x="3074" y="2647"/>
              <a:chExt cx="478" cy="686"/>
            </a:xfrm>
            <a:grpFill/>
          </p:grpSpPr>
          <p:sp>
            <p:nvSpPr>
              <p:cNvPr id="11" name="Freeform 4"/>
              <p:cNvSpPr/>
              <p:nvPr/>
            </p:nvSpPr>
            <p:spPr bwMode="auto">
              <a:xfrm>
                <a:off x="3074" y="2647"/>
                <a:ext cx="478" cy="686"/>
              </a:xfrm>
              <a:custGeom>
                <a:avLst/>
                <a:gdLst>
                  <a:gd name="T0" fmla="*/ 239 w 478"/>
                  <a:gd name="T1" fmla="*/ 686 h 686"/>
                  <a:gd name="T2" fmla="*/ 0 w 478"/>
                  <a:gd name="T3" fmla="*/ 239 h 686"/>
                  <a:gd name="T4" fmla="*/ 176 w 478"/>
                  <a:gd name="T5" fmla="*/ 0 h 686"/>
                  <a:gd name="T6" fmla="*/ 478 w 478"/>
                  <a:gd name="T7" fmla="*/ 384 h 686"/>
                  <a:gd name="T8" fmla="*/ 239 w 478"/>
                  <a:gd name="T9" fmla="*/ 686 h 686"/>
                  <a:gd name="T10" fmla="*/ 0 60000 65536"/>
                  <a:gd name="T11" fmla="*/ 0 60000 65536"/>
                  <a:gd name="T12" fmla="*/ 0 60000 65536"/>
                  <a:gd name="T13" fmla="*/ 0 60000 65536"/>
                  <a:gd name="T14" fmla="*/ 0 60000 65536"/>
                  <a:gd name="T15" fmla="*/ 0 w 478"/>
                  <a:gd name="T16" fmla="*/ 0 h 686"/>
                  <a:gd name="T17" fmla="*/ 478 w 478"/>
                  <a:gd name="T18" fmla="*/ 686 h 686"/>
                </a:gdLst>
                <a:ahLst/>
                <a:cxnLst>
                  <a:cxn ang="T10">
                    <a:pos x="T0" y="T1"/>
                  </a:cxn>
                  <a:cxn ang="T11">
                    <a:pos x="T2" y="T3"/>
                  </a:cxn>
                  <a:cxn ang="T12">
                    <a:pos x="T4" y="T5"/>
                  </a:cxn>
                  <a:cxn ang="T13">
                    <a:pos x="T6" y="T7"/>
                  </a:cxn>
                  <a:cxn ang="T14">
                    <a:pos x="T8" y="T9"/>
                  </a:cxn>
                </a:cxnLst>
                <a:rect l="T15" t="T16" r="T17" b="T18"/>
                <a:pathLst>
                  <a:path w="478" h="686">
                    <a:moveTo>
                      <a:pt x="239" y="686"/>
                    </a:moveTo>
                    <a:lnTo>
                      <a:pt x="0" y="239"/>
                    </a:lnTo>
                    <a:lnTo>
                      <a:pt x="176" y="0"/>
                    </a:lnTo>
                    <a:lnTo>
                      <a:pt x="478" y="384"/>
                    </a:lnTo>
                    <a:lnTo>
                      <a:pt x="239" y="686"/>
                    </a:lnTo>
                    <a:close/>
                  </a:path>
                </a:pathLst>
              </a:custGeom>
              <a:grpFill/>
              <a:ln w="9525">
                <a:noFill/>
                <a:round/>
              </a:ln>
            </p:spPr>
            <p:txBody>
              <a:bodyPr/>
              <a:lstStyle/>
              <a:p>
                <a:pPr fontAlgn="auto">
                  <a:spcBef>
                    <a:spcPts val="0"/>
                  </a:spcBef>
                  <a:spcAft>
                    <a:spcPts val="0"/>
                  </a:spcAft>
                  <a:defRPr/>
                </a:pPr>
                <a:endParaRPr lang="en-US">
                  <a:latin typeface="Lucida Sans Unicode" panose="020B0602030504020204" pitchFamily="34" charset="0"/>
                </a:endParaRPr>
              </a:p>
            </p:txBody>
          </p:sp>
          <p:sp>
            <p:nvSpPr>
              <p:cNvPr id="12" name="Freeform 5"/>
              <p:cNvSpPr/>
              <p:nvPr/>
            </p:nvSpPr>
            <p:spPr bwMode="auto">
              <a:xfrm>
                <a:off x="3074" y="2647"/>
                <a:ext cx="478" cy="686"/>
              </a:xfrm>
              <a:custGeom>
                <a:avLst/>
                <a:gdLst>
                  <a:gd name="T0" fmla="*/ 239 w 478"/>
                  <a:gd name="T1" fmla="*/ 686 h 686"/>
                  <a:gd name="T2" fmla="*/ 0 w 478"/>
                  <a:gd name="T3" fmla="*/ 239 h 686"/>
                  <a:gd name="T4" fmla="*/ 176 w 478"/>
                  <a:gd name="T5" fmla="*/ 0 h 686"/>
                  <a:gd name="T6" fmla="*/ 478 w 478"/>
                  <a:gd name="T7" fmla="*/ 384 h 686"/>
                  <a:gd name="T8" fmla="*/ 239 w 478"/>
                  <a:gd name="T9" fmla="*/ 686 h 686"/>
                  <a:gd name="T10" fmla="*/ 0 60000 65536"/>
                  <a:gd name="T11" fmla="*/ 0 60000 65536"/>
                  <a:gd name="T12" fmla="*/ 0 60000 65536"/>
                  <a:gd name="T13" fmla="*/ 0 60000 65536"/>
                  <a:gd name="T14" fmla="*/ 0 60000 65536"/>
                  <a:gd name="T15" fmla="*/ 0 w 478"/>
                  <a:gd name="T16" fmla="*/ 0 h 686"/>
                  <a:gd name="T17" fmla="*/ 478 w 478"/>
                  <a:gd name="T18" fmla="*/ 686 h 686"/>
                </a:gdLst>
                <a:ahLst/>
                <a:cxnLst>
                  <a:cxn ang="T10">
                    <a:pos x="T0" y="T1"/>
                  </a:cxn>
                  <a:cxn ang="T11">
                    <a:pos x="T2" y="T3"/>
                  </a:cxn>
                  <a:cxn ang="T12">
                    <a:pos x="T4" y="T5"/>
                  </a:cxn>
                  <a:cxn ang="T13">
                    <a:pos x="T6" y="T7"/>
                  </a:cxn>
                  <a:cxn ang="T14">
                    <a:pos x="T8" y="T9"/>
                  </a:cxn>
                </a:cxnLst>
                <a:rect l="T15" t="T16" r="T17" b="T18"/>
                <a:pathLst>
                  <a:path w="478" h="686">
                    <a:moveTo>
                      <a:pt x="239" y="686"/>
                    </a:moveTo>
                    <a:lnTo>
                      <a:pt x="0" y="239"/>
                    </a:lnTo>
                    <a:lnTo>
                      <a:pt x="176" y="0"/>
                    </a:lnTo>
                    <a:lnTo>
                      <a:pt x="478" y="384"/>
                    </a:lnTo>
                    <a:lnTo>
                      <a:pt x="239" y="686"/>
                    </a:lnTo>
                  </a:path>
                </a:pathLst>
              </a:custGeom>
              <a:grpFill/>
              <a:ln w="15875">
                <a:solidFill>
                  <a:srgbClr val="000000"/>
                </a:solidFill>
                <a:round/>
              </a:ln>
            </p:spPr>
            <p:txBody>
              <a:bodyPr/>
              <a:lstStyle/>
              <a:p>
                <a:pPr fontAlgn="auto">
                  <a:spcBef>
                    <a:spcPts val="0"/>
                  </a:spcBef>
                  <a:spcAft>
                    <a:spcPts val="0"/>
                  </a:spcAft>
                  <a:defRPr/>
                </a:pPr>
                <a:endParaRPr lang="en-US">
                  <a:latin typeface="Lucida Sans Unicode" panose="020B0602030504020204" pitchFamily="34" charset="0"/>
                </a:endParaRPr>
              </a:p>
            </p:txBody>
          </p:sp>
        </p:grpSp>
        <p:grpSp>
          <p:nvGrpSpPr>
            <p:cNvPr id="5" name="Group 6"/>
            <p:cNvGrpSpPr/>
            <p:nvPr/>
          </p:nvGrpSpPr>
          <p:grpSpPr bwMode="auto">
            <a:xfrm>
              <a:off x="1371" y="2647"/>
              <a:ext cx="1879" cy="239"/>
              <a:chOff x="1371" y="2647"/>
              <a:chExt cx="1879" cy="239"/>
            </a:xfrm>
            <a:grpFill/>
          </p:grpSpPr>
          <p:sp>
            <p:nvSpPr>
              <p:cNvPr id="9" name="Freeform 7"/>
              <p:cNvSpPr/>
              <p:nvPr/>
            </p:nvSpPr>
            <p:spPr bwMode="auto">
              <a:xfrm>
                <a:off x="1371" y="2647"/>
                <a:ext cx="1879" cy="239"/>
              </a:xfrm>
              <a:custGeom>
                <a:avLst/>
                <a:gdLst>
                  <a:gd name="T0" fmla="*/ 0 w 1879"/>
                  <a:gd name="T1" fmla="*/ 239 h 239"/>
                  <a:gd name="T2" fmla="*/ 1703 w 1879"/>
                  <a:gd name="T3" fmla="*/ 239 h 239"/>
                  <a:gd name="T4" fmla="*/ 1879 w 1879"/>
                  <a:gd name="T5" fmla="*/ 0 h 239"/>
                  <a:gd name="T6" fmla="*/ 332 w 1879"/>
                  <a:gd name="T7" fmla="*/ 0 h 239"/>
                  <a:gd name="T8" fmla="*/ 0 w 1879"/>
                  <a:gd name="T9" fmla="*/ 239 h 239"/>
                  <a:gd name="T10" fmla="*/ 0 60000 65536"/>
                  <a:gd name="T11" fmla="*/ 0 60000 65536"/>
                  <a:gd name="T12" fmla="*/ 0 60000 65536"/>
                  <a:gd name="T13" fmla="*/ 0 60000 65536"/>
                  <a:gd name="T14" fmla="*/ 0 60000 65536"/>
                  <a:gd name="T15" fmla="*/ 0 w 1879"/>
                  <a:gd name="T16" fmla="*/ 0 h 239"/>
                  <a:gd name="T17" fmla="*/ 1879 w 1879"/>
                  <a:gd name="T18" fmla="*/ 239 h 239"/>
                </a:gdLst>
                <a:ahLst/>
                <a:cxnLst>
                  <a:cxn ang="T10">
                    <a:pos x="T0" y="T1"/>
                  </a:cxn>
                  <a:cxn ang="T11">
                    <a:pos x="T2" y="T3"/>
                  </a:cxn>
                  <a:cxn ang="T12">
                    <a:pos x="T4" y="T5"/>
                  </a:cxn>
                  <a:cxn ang="T13">
                    <a:pos x="T6" y="T7"/>
                  </a:cxn>
                  <a:cxn ang="T14">
                    <a:pos x="T8" y="T9"/>
                  </a:cxn>
                </a:cxnLst>
                <a:rect l="T15" t="T16" r="T17" b="T18"/>
                <a:pathLst>
                  <a:path w="1879" h="239">
                    <a:moveTo>
                      <a:pt x="0" y="239"/>
                    </a:moveTo>
                    <a:lnTo>
                      <a:pt x="1703" y="239"/>
                    </a:lnTo>
                    <a:lnTo>
                      <a:pt x="1879" y="0"/>
                    </a:lnTo>
                    <a:lnTo>
                      <a:pt x="332" y="0"/>
                    </a:lnTo>
                    <a:lnTo>
                      <a:pt x="0" y="239"/>
                    </a:lnTo>
                    <a:close/>
                  </a:path>
                </a:pathLst>
              </a:custGeom>
              <a:grpFill/>
              <a:ln w="9525">
                <a:noFill/>
                <a:round/>
              </a:ln>
            </p:spPr>
            <p:txBody>
              <a:bodyPr/>
              <a:lstStyle/>
              <a:p>
                <a:pPr fontAlgn="auto">
                  <a:spcBef>
                    <a:spcPts val="0"/>
                  </a:spcBef>
                  <a:spcAft>
                    <a:spcPts val="0"/>
                  </a:spcAft>
                  <a:defRPr/>
                </a:pPr>
                <a:endParaRPr lang="en-US">
                  <a:latin typeface="Lucida Sans Unicode" panose="020B0602030504020204" pitchFamily="34" charset="0"/>
                </a:endParaRPr>
              </a:p>
            </p:txBody>
          </p:sp>
          <p:sp>
            <p:nvSpPr>
              <p:cNvPr id="10" name="Freeform 8"/>
              <p:cNvSpPr/>
              <p:nvPr/>
            </p:nvSpPr>
            <p:spPr bwMode="auto">
              <a:xfrm>
                <a:off x="1371" y="2647"/>
                <a:ext cx="1879" cy="239"/>
              </a:xfrm>
              <a:custGeom>
                <a:avLst/>
                <a:gdLst>
                  <a:gd name="T0" fmla="*/ 0 w 1879"/>
                  <a:gd name="T1" fmla="*/ 239 h 239"/>
                  <a:gd name="T2" fmla="*/ 1703 w 1879"/>
                  <a:gd name="T3" fmla="*/ 239 h 239"/>
                  <a:gd name="T4" fmla="*/ 1879 w 1879"/>
                  <a:gd name="T5" fmla="*/ 0 h 239"/>
                  <a:gd name="T6" fmla="*/ 332 w 1879"/>
                  <a:gd name="T7" fmla="*/ 0 h 239"/>
                  <a:gd name="T8" fmla="*/ 0 w 1879"/>
                  <a:gd name="T9" fmla="*/ 239 h 239"/>
                  <a:gd name="T10" fmla="*/ 0 60000 65536"/>
                  <a:gd name="T11" fmla="*/ 0 60000 65536"/>
                  <a:gd name="T12" fmla="*/ 0 60000 65536"/>
                  <a:gd name="T13" fmla="*/ 0 60000 65536"/>
                  <a:gd name="T14" fmla="*/ 0 60000 65536"/>
                  <a:gd name="T15" fmla="*/ 0 w 1879"/>
                  <a:gd name="T16" fmla="*/ 0 h 239"/>
                  <a:gd name="T17" fmla="*/ 1879 w 1879"/>
                  <a:gd name="T18" fmla="*/ 239 h 239"/>
                </a:gdLst>
                <a:ahLst/>
                <a:cxnLst>
                  <a:cxn ang="T10">
                    <a:pos x="T0" y="T1"/>
                  </a:cxn>
                  <a:cxn ang="T11">
                    <a:pos x="T2" y="T3"/>
                  </a:cxn>
                  <a:cxn ang="T12">
                    <a:pos x="T4" y="T5"/>
                  </a:cxn>
                  <a:cxn ang="T13">
                    <a:pos x="T6" y="T7"/>
                  </a:cxn>
                  <a:cxn ang="T14">
                    <a:pos x="T8" y="T9"/>
                  </a:cxn>
                </a:cxnLst>
                <a:rect l="T15" t="T16" r="T17" b="T18"/>
                <a:pathLst>
                  <a:path w="1879" h="239">
                    <a:moveTo>
                      <a:pt x="0" y="239"/>
                    </a:moveTo>
                    <a:lnTo>
                      <a:pt x="1703" y="239"/>
                    </a:lnTo>
                    <a:lnTo>
                      <a:pt x="1879" y="0"/>
                    </a:lnTo>
                    <a:lnTo>
                      <a:pt x="332" y="0"/>
                    </a:lnTo>
                    <a:lnTo>
                      <a:pt x="0" y="239"/>
                    </a:lnTo>
                  </a:path>
                </a:pathLst>
              </a:custGeom>
              <a:grpFill/>
              <a:ln w="15875">
                <a:solidFill>
                  <a:srgbClr val="000000"/>
                </a:solidFill>
                <a:round/>
              </a:ln>
            </p:spPr>
            <p:txBody>
              <a:bodyPr/>
              <a:lstStyle/>
              <a:p>
                <a:pPr fontAlgn="auto">
                  <a:spcBef>
                    <a:spcPts val="0"/>
                  </a:spcBef>
                  <a:spcAft>
                    <a:spcPts val="0"/>
                  </a:spcAft>
                  <a:defRPr/>
                </a:pPr>
                <a:endParaRPr lang="en-US">
                  <a:latin typeface="Lucida Sans Unicode" panose="020B0602030504020204" pitchFamily="34" charset="0"/>
                </a:endParaRPr>
              </a:p>
            </p:txBody>
          </p:sp>
        </p:grpSp>
        <p:grpSp>
          <p:nvGrpSpPr>
            <p:cNvPr id="6" name="Group 9"/>
            <p:cNvGrpSpPr/>
            <p:nvPr/>
          </p:nvGrpSpPr>
          <p:grpSpPr bwMode="auto">
            <a:xfrm>
              <a:off x="1132" y="2886"/>
              <a:ext cx="2181" cy="447"/>
              <a:chOff x="1132" y="2886"/>
              <a:chExt cx="2181" cy="447"/>
            </a:xfrm>
            <a:grpFill/>
          </p:grpSpPr>
          <p:sp>
            <p:nvSpPr>
              <p:cNvPr id="7" name="Freeform 10"/>
              <p:cNvSpPr/>
              <p:nvPr/>
            </p:nvSpPr>
            <p:spPr bwMode="auto">
              <a:xfrm>
                <a:off x="1132" y="2886"/>
                <a:ext cx="2181" cy="447"/>
              </a:xfrm>
              <a:custGeom>
                <a:avLst/>
                <a:gdLst>
                  <a:gd name="T0" fmla="*/ 0 w 2181"/>
                  <a:gd name="T1" fmla="*/ 447 h 447"/>
                  <a:gd name="T2" fmla="*/ 2181 w 2181"/>
                  <a:gd name="T3" fmla="*/ 447 h 447"/>
                  <a:gd name="T4" fmla="*/ 1942 w 2181"/>
                  <a:gd name="T5" fmla="*/ 0 h 447"/>
                  <a:gd name="T6" fmla="*/ 239 w 2181"/>
                  <a:gd name="T7" fmla="*/ 0 h 447"/>
                  <a:gd name="T8" fmla="*/ 0 w 2181"/>
                  <a:gd name="T9" fmla="*/ 447 h 447"/>
                  <a:gd name="T10" fmla="*/ 0 60000 65536"/>
                  <a:gd name="T11" fmla="*/ 0 60000 65536"/>
                  <a:gd name="T12" fmla="*/ 0 60000 65536"/>
                  <a:gd name="T13" fmla="*/ 0 60000 65536"/>
                  <a:gd name="T14" fmla="*/ 0 60000 65536"/>
                  <a:gd name="T15" fmla="*/ 0 w 2181"/>
                  <a:gd name="T16" fmla="*/ 0 h 447"/>
                  <a:gd name="T17" fmla="*/ 2181 w 2181"/>
                  <a:gd name="T18" fmla="*/ 447 h 447"/>
                </a:gdLst>
                <a:ahLst/>
                <a:cxnLst>
                  <a:cxn ang="T10">
                    <a:pos x="T0" y="T1"/>
                  </a:cxn>
                  <a:cxn ang="T11">
                    <a:pos x="T2" y="T3"/>
                  </a:cxn>
                  <a:cxn ang="T12">
                    <a:pos x="T4" y="T5"/>
                  </a:cxn>
                  <a:cxn ang="T13">
                    <a:pos x="T6" y="T7"/>
                  </a:cxn>
                  <a:cxn ang="T14">
                    <a:pos x="T8" y="T9"/>
                  </a:cxn>
                </a:cxnLst>
                <a:rect l="T15" t="T16" r="T17" b="T18"/>
                <a:pathLst>
                  <a:path w="2181" h="447">
                    <a:moveTo>
                      <a:pt x="0" y="447"/>
                    </a:moveTo>
                    <a:lnTo>
                      <a:pt x="2181" y="447"/>
                    </a:lnTo>
                    <a:lnTo>
                      <a:pt x="1942" y="0"/>
                    </a:lnTo>
                    <a:lnTo>
                      <a:pt x="239" y="0"/>
                    </a:lnTo>
                    <a:lnTo>
                      <a:pt x="0" y="447"/>
                    </a:lnTo>
                    <a:close/>
                  </a:path>
                </a:pathLst>
              </a:custGeom>
              <a:grpFill/>
              <a:ln w="9525">
                <a:noFill/>
                <a:round/>
              </a:ln>
            </p:spPr>
            <p:txBody>
              <a:bodyPr/>
              <a:lstStyle/>
              <a:p>
                <a:pPr fontAlgn="auto">
                  <a:spcBef>
                    <a:spcPts val="0"/>
                  </a:spcBef>
                  <a:spcAft>
                    <a:spcPts val="0"/>
                  </a:spcAft>
                  <a:defRPr/>
                </a:pPr>
                <a:endParaRPr lang="en-US">
                  <a:latin typeface="Lucida Sans Unicode" panose="020B0602030504020204" pitchFamily="34" charset="0"/>
                </a:endParaRPr>
              </a:p>
            </p:txBody>
          </p:sp>
          <p:sp>
            <p:nvSpPr>
              <p:cNvPr id="8" name="Freeform 11"/>
              <p:cNvSpPr/>
              <p:nvPr/>
            </p:nvSpPr>
            <p:spPr bwMode="auto">
              <a:xfrm>
                <a:off x="1132" y="2886"/>
                <a:ext cx="2181" cy="447"/>
              </a:xfrm>
              <a:custGeom>
                <a:avLst/>
                <a:gdLst>
                  <a:gd name="T0" fmla="*/ 0 w 2181"/>
                  <a:gd name="T1" fmla="*/ 447 h 447"/>
                  <a:gd name="T2" fmla="*/ 2181 w 2181"/>
                  <a:gd name="T3" fmla="*/ 447 h 447"/>
                  <a:gd name="T4" fmla="*/ 1942 w 2181"/>
                  <a:gd name="T5" fmla="*/ 0 h 447"/>
                  <a:gd name="T6" fmla="*/ 239 w 2181"/>
                  <a:gd name="T7" fmla="*/ 0 h 447"/>
                  <a:gd name="T8" fmla="*/ 0 w 2181"/>
                  <a:gd name="T9" fmla="*/ 447 h 447"/>
                  <a:gd name="T10" fmla="*/ 0 60000 65536"/>
                  <a:gd name="T11" fmla="*/ 0 60000 65536"/>
                  <a:gd name="T12" fmla="*/ 0 60000 65536"/>
                  <a:gd name="T13" fmla="*/ 0 60000 65536"/>
                  <a:gd name="T14" fmla="*/ 0 60000 65536"/>
                  <a:gd name="T15" fmla="*/ 0 w 2181"/>
                  <a:gd name="T16" fmla="*/ 0 h 447"/>
                  <a:gd name="T17" fmla="*/ 2181 w 2181"/>
                  <a:gd name="T18" fmla="*/ 447 h 447"/>
                </a:gdLst>
                <a:ahLst/>
                <a:cxnLst>
                  <a:cxn ang="T10">
                    <a:pos x="T0" y="T1"/>
                  </a:cxn>
                  <a:cxn ang="T11">
                    <a:pos x="T2" y="T3"/>
                  </a:cxn>
                  <a:cxn ang="T12">
                    <a:pos x="T4" y="T5"/>
                  </a:cxn>
                  <a:cxn ang="T13">
                    <a:pos x="T6" y="T7"/>
                  </a:cxn>
                  <a:cxn ang="T14">
                    <a:pos x="T8" y="T9"/>
                  </a:cxn>
                </a:cxnLst>
                <a:rect l="T15" t="T16" r="T17" b="T18"/>
                <a:pathLst>
                  <a:path w="2181" h="447">
                    <a:moveTo>
                      <a:pt x="0" y="447"/>
                    </a:moveTo>
                    <a:lnTo>
                      <a:pt x="2181" y="447"/>
                    </a:lnTo>
                    <a:lnTo>
                      <a:pt x="1942" y="0"/>
                    </a:lnTo>
                    <a:lnTo>
                      <a:pt x="239" y="0"/>
                    </a:lnTo>
                    <a:lnTo>
                      <a:pt x="0" y="447"/>
                    </a:lnTo>
                  </a:path>
                </a:pathLst>
              </a:custGeom>
              <a:grpFill/>
              <a:ln w="15875">
                <a:solidFill>
                  <a:srgbClr val="000000"/>
                </a:solidFill>
                <a:round/>
              </a:ln>
            </p:spPr>
            <p:txBody>
              <a:bodyPr/>
              <a:lstStyle/>
              <a:p>
                <a:pPr fontAlgn="auto">
                  <a:spcBef>
                    <a:spcPts val="0"/>
                  </a:spcBef>
                  <a:spcAft>
                    <a:spcPts val="0"/>
                  </a:spcAft>
                  <a:defRPr/>
                </a:pPr>
                <a:endParaRPr lang="en-US">
                  <a:latin typeface="Lucida Sans Unicode" panose="020B0602030504020204" pitchFamily="34" charset="0"/>
                </a:endParaRPr>
              </a:p>
            </p:txBody>
          </p:sp>
        </p:grpSp>
      </p:grpSp>
      <p:grpSp>
        <p:nvGrpSpPr>
          <p:cNvPr id="13" name="Group 12"/>
          <p:cNvGrpSpPr/>
          <p:nvPr/>
        </p:nvGrpSpPr>
        <p:grpSpPr bwMode="auto">
          <a:xfrm>
            <a:off x="2698750" y="3524250"/>
            <a:ext cx="2852738" cy="941388"/>
            <a:chOff x="1412" y="2220"/>
            <a:chExt cx="1797" cy="593"/>
          </a:xfrm>
          <a:solidFill>
            <a:schemeClr val="bg2">
              <a:lumMod val="50000"/>
            </a:schemeClr>
          </a:solidFill>
        </p:grpSpPr>
        <p:grpSp>
          <p:nvGrpSpPr>
            <p:cNvPr id="14" name="Group 13"/>
            <p:cNvGrpSpPr/>
            <p:nvPr/>
          </p:nvGrpSpPr>
          <p:grpSpPr bwMode="auto">
            <a:xfrm>
              <a:off x="2793" y="2220"/>
              <a:ext cx="416" cy="593"/>
              <a:chOff x="2793" y="2220"/>
              <a:chExt cx="416" cy="593"/>
            </a:xfrm>
            <a:grpFill/>
          </p:grpSpPr>
          <p:sp>
            <p:nvSpPr>
              <p:cNvPr id="21" name="Freeform 14"/>
              <p:cNvSpPr/>
              <p:nvPr/>
            </p:nvSpPr>
            <p:spPr bwMode="auto">
              <a:xfrm>
                <a:off x="2793" y="2220"/>
                <a:ext cx="416" cy="593"/>
              </a:xfrm>
              <a:custGeom>
                <a:avLst/>
                <a:gdLst/>
                <a:ahLst/>
                <a:cxnLst>
                  <a:cxn ang="0">
                    <a:pos x="0" y="156"/>
                  </a:cxn>
                  <a:cxn ang="0">
                    <a:pos x="250" y="593"/>
                  </a:cxn>
                  <a:cxn ang="0">
                    <a:pos x="416" y="375"/>
                  </a:cxn>
                  <a:cxn ang="0">
                    <a:pos x="115" y="0"/>
                  </a:cxn>
                  <a:cxn ang="0">
                    <a:pos x="0" y="156"/>
                  </a:cxn>
                </a:cxnLst>
                <a:rect l="0" t="0" r="r" b="b"/>
                <a:pathLst>
                  <a:path w="416" h="593">
                    <a:moveTo>
                      <a:pt x="0" y="156"/>
                    </a:moveTo>
                    <a:lnTo>
                      <a:pt x="250" y="593"/>
                    </a:lnTo>
                    <a:lnTo>
                      <a:pt x="416" y="375"/>
                    </a:lnTo>
                    <a:lnTo>
                      <a:pt x="115" y="0"/>
                    </a:lnTo>
                    <a:lnTo>
                      <a:pt x="0" y="156"/>
                    </a:lnTo>
                    <a:close/>
                  </a:path>
                </a:pathLst>
              </a:custGeom>
              <a:grpFill/>
              <a:ln w="9525">
                <a:noFill/>
                <a:round/>
              </a:ln>
            </p:spPr>
            <p:txBody>
              <a:bodyPr/>
              <a:lstStyle/>
              <a:p>
                <a:pPr fontAlgn="auto">
                  <a:spcBef>
                    <a:spcPts val="0"/>
                  </a:spcBef>
                  <a:spcAft>
                    <a:spcPts val="0"/>
                  </a:spcAft>
                  <a:defRPr/>
                </a:pPr>
                <a:endParaRPr lang="en-US">
                  <a:latin typeface="+mn-lt"/>
                </a:endParaRPr>
              </a:p>
            </p:txBody>
          </p:sp>
          <p:sp>
            <p:nvSpPr>
              <p:cNvPr id="22" name="Freeform 15"/>
              <p:cNvSpPr/>
              <p:nvPr/>
            </p:nvSpPr>
            <p:spPr bwMode="auto">
              <a:xfrm>
                <a:off x="2793" y="2220"/>
                <a:ext cx="416" cy="593"/>
              </a:xfrm>
              <a:custGeom>
                <a:avLst/>
                <a:gdLst/>
                <a:ahLst/>
                <a:cxnLst>
                  <a:cxn ang="0">
                    <a:pos x="0" y="156"/>
                  </a:cxn>
                  <a:cxn ang="0">
                    <a:pos x="250" y="593"/>
                  </a:cxn>
                  <a:cxn ang="0">
                    <a:pos x="416" y="375"/>
                  </a:cxn>
                  <a:cxn ang="0">
                    <a:pos x="115" y="0"/>
                  </a:cxn>
                  <a:cxn ang="0">
                    <a:pos x="0" y="156"/>
                  </a:cxn>
                </a:cxnLst>
                <a:rect l="0" t="0" r="r" b="b"/>
                <a:pathLst>
                  <a:path w="416" h="593">
                    <a:moveTo>
                      <a:pt x="0" y="156"/>
                    </a:moveTo>
                    <a:lnTo>
                      <a:pt x="250" y="593"/>
                    </a:lnTo>
                    <a:lnTo>
                      <a:pt x="416" y="375"/>
                    </a:lnTo>
                    <a:lnTo>
                      <a:pt x="115" y="0"/>
                    </a:lnTo>
                    <a:lnTo>
                      <a:pt x="0" y="156"/>
                    </a:lnTo>
                  </a:path>
                </a:pathLst>
              </a:custGeom>
              <a:grpFill/>
              <a:ln w="15875">
                <a:solidFill>
                  <a:srgbClr val="000000"/>
                </a:solidFill>
                <a:prstDash val="solid"/>
                <a:round/>
              </a:ln>
            </p:spPr>
            <p:txBody>
              <a:bodyPr/>
              <a:lstStyle/>
              <a:p>
                <a:pPr fontAlgn="auto">
                  <a:spcBef>
                    <a:spcPts val="0"/>
                  </a:spcBef>
                  <a:spcAft>
                    <a:spcPts val="0"/>
                  </a:spcAft>
                  <a:defRPr/>
                </a:pPr>
                <a:endParaRPr lang="en-US">
                  <a:latin typeface="+mn-lt"/>
                </a:endParaRPr>
              </a:p>
            </p:txBody>
          </p:sp>
        </p:grpSp>
        <p:grpSp>
          <p:nvGrpSpPr>
            <p:cNvPr id="15" name="Group 16"/>
            <p:cNvGrpSpPr/>
            <p:nvPr/>
          </p:nvGrpSpPr>
          <p:grpSpPr bwMode="auto">
            <a:xfrm>
              <a:off x="1651" y="2220"/>
              <a:ext cx="1257" cy="156"/>
              <a:chOff x="1651" y="2220"/>
              <a:chExt cx="1257" cy="156"/>
            </a:xfrm>
            <a:grpFill/>
          </p:grpSpPr>
          <p:sp>
            <p:nvSpPr>
              <p:cNvPr id="19" name="Freeform 17"/>
              <p:cNvSpPr/>
              <p:nvPr/>
            </p:nvSpPr>
            <p:spPr bwMode="auto">
              <a:xfrm>
                <a:off x="1651" y="2220"/>
                <a:ext cx="1257" cy="156"/>
              </a:xfrm>
              <a:custGeom>
                <a:avLst/>
                <a:gdLst/>
                <a:ahLst/>
                <a:cxnLst>
                  <a:cxn ang="0">
                    <a:pos x="0" y="156"/>
                  </a:cxn>
                  <a:cxn ang="0">
                    <a:pos x="1142" y="156"/>
                  </a:cxn>
                  <a:cxn ang="0">
                    <a:pos x="1257" y="0"/>
                  </a:cxn>
                  <a:cxn ang="0">
                    <a:pos x="322" y="0"/>
                  </a:cxn>
                  <a:cxn ang="0">
                    <a:pos x="0" y="156"/>
                  </a:cxn>
                </a:cxnLst>
                <a:rect l="0" t="0" r="r" b="b"/>
                <a:pathLst>
                  <a:path w="1257" h="156">
                    <a:moveTo>
                      <a:pt x="0" y="156"/>
                    </a:moveTo>
                    <a:lnTo>
                      <a:pt x="1142" y="156"/>
                    </a:lnTo>
                    <a:lnTo>
                      <a:pt x="1257" y="0"/>
                    </a:lnTo>
                    <a:lnTo>
                      <a:pt x="322" y="0"/>
                    </a:lnTo>
                    <a:lnTo>
                      <a:pt x="0" y="156"/>
                    </a:lnTo>
                    <a:close/>
                  </a:path>
                </a:pathLst>
              </a:custGeom>
              <a:grpFill/>
              <a:ln w="9525">
                <a:noFill/>
                <a:round/>
              </a:ln>
            </p:spPr>
            <p:txBody>
              <a:bodyPr/>
              <a:lstStyle/>
              <a:p>
                <a:pPr fontAlgn="auto">
                  <a:spcBef>
                    <a:spcPts val="0"/>
                  </a:spcBef>
                  <a:spcAft>
                    <a:spcPts val="0"/>
                  </a:spcAft>
                  <a:defRPr/>
                </a:pPr>
                <a:endParaRPr lang="en-US">
                  <a:latin typeface="+mn-lt"/>
                </a:endParaRPr>
              </a:p>
            </p:txBody>
          </p:sp>
          <p:sp>
            <p:nvSpPr>
              <p:cNvPr id="20" name="Freeform 18"/>
              <p:cNvSpPr/>
              <p:nvPr/>
            </p:nvSpPr>
            <p:spPr bwMode="auto">
              <a:xfrm>
                <a:off x="1651" y="2220"/>
                <a:ext cx="1257" cy="156"/>
              </a:xfrm>
              <a:custGeom>
                <a:avLst/>
                <a:gdLst/>
                <a:ahLst/>
                <a:cxnLst>
                  <a:cxn ang="0">
                    <a:pos x="0" y="156"/>
                  </a:cxn>
                  <a:cxn ang="0">
                    <a:pos x="1142" y="156"/>
                  </a:cxn>
                  <a:cxn ang="0">
                    <a:pos x="1257" y="0"/>
                  </a:cxn>
                  <a:cxn ang="0">
                    <a:pos x="322" y="0"/>
                  </a:cxn>
                  <a:cxn ang="0">
                    <a:pos x="0" y="156"/>
                  </a:cxn>
                </a:cxnLst>
                <a:rect l="0" t="0" r="r" b="b"/>
                <a:pathLst>
                  <a:path w="1257" h="156">
                    <a:moveTo>
                      <a:pt x="0" y="156"/>
                    </a:moveTo>
                    <a:lnTo>
                      <a:pt x="1142" y="156"/>
                    </a:lnTo>
                    <a:lnTo>
                      <a:pt x="1257" y="0"/>
                    </a:lnTo>
                    <a:lnTo>
                      <a:pt x="322" y="0"/>
                    </a:lnTo>
                    <a:lnTo>
                      <a:pt x="0" y="156"/>
                    </a:lnTo>
                  </a:path>
                </a:pathLst>
              </a:custGeom>
              <a:grpFill/>
              <a:ln w="15875">
                <a:solidFill>
                  <a:srgbClr val="000000"/>
                </a:solidFill>
                <a:prstDash val="solid"/>
                <a:round/>
              </a:ln>
            </p:spPr>
            <p:txBody>
              <a:bodyPr/>
              <a:lstStyle/>
              <a:p>
                <a:pPr fontAlgn="auto">
                  <a:spcBef>
                    <a:spcPts val="0"/>
                  </a:spcBef>
                  <a:spcAft>
                    <a:spcPts val="0"/>
                  </a:spcAft>
                  <a:defRPr/>
                </a:pPr>
                <a:endParaRPr lang="en-US">
                  <a:latin typeface="+mn-lt"/>
                </a:endParaRPr>
              </a:p>
            </p:txBody>
          </p:sp>
        </p:grpSp>
        <p:grpSp>
          <p:nvGrpSpPr>
            <p:cNvPr id="16" name="Group 19"/>
            <p:cNvGrpSpPr/>
            <p:nvPr/>
          </p:nvGrpSpPr>
          <p:grpSpPr bwMode="auto">
            <a:xfrm>
              <a:off x="1412" y="2376"/>
              <a:ext cx="1620" cy="437"/>
              <a:chOff x="1412" y="2376"/>
              <a:chExt cx="1620" cy="437"/>
            </a:xfrm>
            <a:grpFill/>
          </p:grpSpPr>
          <p:sp>
            <p:nvSpPr>
              <p:cNvPr id="17" name="Freeform 20"/>
              <p:cNvSpPr/>
              <p:nvPr/>
            </p:nvSpPr>
            <p:spPr bwMode="auto">
              <a:xfrm>
                <a:off x="1412" y="2376"/>
                <a:ext cx="1620" cy="437"/>
              </a:xfrm>
              <a:custGeom>
                <a:avLst/>
                <a:gdLst/>
                <a:ahLst/>
                <a:cxnLst>
                  <a:cxn ang="0">
                    <a:pos x="0" y="437"/>
                  </a:cxn>
                  <a:cxn ang="0">
                    <a:pos x="1620" y="437"/>
                  </a:cxn>
                  <a:cxn ang="0">
                    <a:pos x="1381" y="0"/>
                  </a:cxn>
                  <a:cxn ang="0">
                    <a:pos x="239" y="0"/>
                  </a:cxn>
                  <a:cxn ang="0">
                    <a:pos x="0" y="437"/>
                  </a:cxn>
                </a:cxnLst>
                <a:rect l="0" t="0" r="r" b="b"/>
                <a:pathLst>
                  <a:path w="1620" h="437">
                    <a:moveTo>
                      <a:pt x="0" y="437"/>
                    </a:moveTo>
                    <a:lnTo>
                      <a:pt x="1620" y="437"/>
                    </a:lnTo>
                    <a:lnTo>
                      <a:pt x="1381" y="0"/>
                    </a:lnTo>
                    <a:lnTo>
                      <a:pt x="239" y="0"/>
                    </a:lnTo>
                    <a:lnTo>
                      <a:pt x="0" y="437"/>
                    </a:lnTo>
                    <a:close/>
                  </a:path>
                </a:pathLst>
              </a:custGeom>
              <a:grpFill/>
              <a:ln w="9525">
                <a:noFill/>
                <a:round/>
              </a:ln>
            </p:spPr>
            <p:txBody>
              <a:bodyPr/>
              <a:lstStyle/>
              <a:p>
                <a:pPr fontAlgn="auto">
                  <a:spcBef>
                    <a:spcPts val="0"/>
                  </a:spcBef>
                  <a:spcAft>
                    <a:spcPts val="0"/>
                  </a:spcAft>
                  <a:defRPr/>
                </a:pPr>
                <a:endParaRPr lang="en-US">
                  <a:latin typeface="+mn-lt"/>
                </a:endParaRPr>
              </a:p>
            </p:txBody>
          </p:sp>
          <p:sp>
            <p:nvSpPr>
              <p:cNvPr id="18" name="Freeform 21"/>
              <p:cNvSpPr/>
              <p:nvPr/>
            </p:nvSpPr>
            <p:spPr bwMode="auto">
              <a:xfrm>
                <a:off x="1412" y="2376"/>
                <a:ext cx="1620" cy="437"/>
              </a:xfrm>
              <a:custGeom>
                <a:avLst/>
                <a:gdLst/>
                <a:ahLst/>
                <a:cxnLst>
                  <a:cxn ang="0">
                    <a:pos x="0" y="437"/>
                  </a:cxn>
                  <a:cxn ang="0">
                    <a:pos x="1620" y="437"/>
                  </a:cxn>
                  <a:cxn ang="0">
                    <a:pos x="1381" y="0"/>
                  </a:cxn>
                  <a:cxn ang="0">
                    <a:pos x="239" y="0"/>
                  </a:cxn>
                  <a:cxn ang="0">
                    <a:pos x="0" y="437"/>
                  </a:cxn>
                </a:cxnLst>
                <a:rect l="0" t="0" r="r" b="b"/>
                <a:pathLst>
                  <a:path w="1620" h="437">
                    <a:moveTo>
                      <a:pt x="0" y="437"/>
                    </a:moveTo>
                    <a:lnTo>
                      <a:pt x="1620" y="437"/>
                    </a:lnTo>
                    <a:lnTo>
                      <a:pt x="1381" y="0"/>
                    </a:lnTo>
                    <a:lnTo>
                      <a:pt x="239" y="0"/>
                    </a:lnTo>
                    <a:lnTo>
                      <a:pt x="0" y="437"/>
                    </a:lnTo>
                  </a:path>
                </a:pathLst>
              </a:custGeom>
              <a:grpFill/>
              <a:ln w="15875">
                <a:solidFill>
                  <a:srgbClr val="000000"/>
                </a:solidFill>
                <a:prstDash val="solid"/>
                <a:round/>
              </a:ln>
            </p:spPr>
            <p:txBody>
              <a:bodyPr/>
              <a:lstStyle/>
              <a:p>
                <a:pPr fontAlgn="auto">
                  <a:spcBef>
                    <a:spcPts val="0"/>
                  </a:spcBef>
                  <a:spcAft>
                    <a:spcPts val="0"/>
                  </a:spcAft>
                  <a:defRPr/>
                </a:pPr>
                <a:endParaRPr lang="en-US">
                  <a:latin typeface="+mn-lt"/>
                </a:endParaRPr>
              </a:p>
            </p:txBody>
          </p:sp>
        </p:grpSp>
      </p:grpSp>
      <p:grpSp>
        <p:nvGrpSpPr>
          <p:cNvPr id="23" name="Group 22"/>
          <p:cNvGrpSpPr/>
          <p:nvPr/>
        </p:nvGrpSpPr>
        <p:grpSpPr bwMode="auto">
          <a:xfrm>
            <a:off x="3144838" y="2832100"/>
            <a:ext cx="1862137" cy="825500"/>
            <a:chOff x="1693" y="1784"/>
            <a:chExt cx="1173" cy="520"/>
          </a:xfrm>
          <a:solidFill>
            <a:schemeClr val="accent4">
              <a:lumMod val="75000"/>
            </a:schemeClr>
          </a:solidFill>
        </p:grpSpPr>
        <p:grpSp>
          <p:nvGrpSpPr>
            <p:cNvPr id="24" name="Group 23"/>
            <p:cNvGrpSpPr/>
            <p:nvPr/>
          </p:nvGrpSpPr>
          <p:grpSpPr bwMode="auto">
            <a:xfrm>
              <a:off x="2513" y="1784"/>
              <a:ext cx="353" cy="520"/>
              <a:chOff x="2513" y="1784"/>
              <a:chExt cx="353" cy="520"/>
            </a:xfrm>
            <a:grpFill/>
          </p:grpSpPr>
          <p:sp>
            <p:nvSpPr>
              <p:cNvPr id="31" name="Freeform 24"/>
              <p:cNvSpPr/>
              <p:nvPr/>
            </p:nvSpPr>
            <p:spPr bwMode="auto">
              <a:xfrm>
                <a:off x="2513" y="1784"/>
                <a:ext cx="353" cy="520"/>
              </a:xfrm>
              <a:custGeom>
                <a:avLst/>
                <a:gdLst>
                  <a:gd name="T0" fmla="*/ 239 w 353"/>
                  <a:gd name="T1" fmla="*/ 520 h 520"/>
                  <a:gd name="T2" fmla="*/ 353 w 353"/>
                  <a:gd name="T3" fmla="*/ 374 h 520"/>
                  <a:gd name="T4" fmla="*/ 62 w 353"/>
                  <a:gd name="T5" fmla="*/ 0 h 520"/>
                  <a:gd name="T6" fmla="*/ 0 w 353"/>
                  <a:gd name="T7" fmla="*/ 72 h 520"/>
                  <a:gd name="T8" fmla="*/ 239 w 353"/>
                  <a:gd name="T9" fmla="*/ 520 h 520"/>
                  <a:gd name="T10" fmla="*/ 0 60000 65536"/>
                  <a:gd name="T11" fmla="*/ 0 60000 65536"/>
                  <a:gd name="T12" fmla="*/ 0 60000 65536"/>
                  <a:gd name="T13" fmla="*/ 0 60000 65536"/>
                  <a:gd name="T14" fmla="*/ 0 60000 65536"/>
                  <a:gd name="T15" fmla="*/ 0 w 353"/>
                  <a:gd name="T16" fmla="*/ 0 h 520"/>
                  <a:gd name="T17" fmla="*/ 353 w 353"/>
                  <a:gd name="T18" fmla="*/ 520 h 520"/>
                </a:gdLst>
                <a:ahLst/>
                <a:cxnLst>
                  <a:cxn ang="T10">
                    <a:pos x="T0" y="T1"/>
                  </a:cxn>
                  <a:cxn ang="T11">
                    <a:pos x="T2" y="T3"/>
                  </a:cxn>
                  <a:cxn ang="T12">
                    <a:pos x="T4" y="T5"/>
                  </a:cxn>
                  <a:cxn ang="T13">
                    <a:pos x="T6" y="T7"/>
                  </a:cxn>
                  <a:cxn ang="T14">
                    <a:pos x="T8" y="T9"/>
                  </a:cxn>
                </a:cxnLst>
                <a:rect l="T15" t="T16" r="T17" b="T18"/>
                <a:pathLst>
                  <a:path w="353" h="520">
                    <a:moveTo>
                      <a:pt x="239" y="520"/>
                    </a:moveTo>
                    <a:lnTo>
                      <a:pt x="353" y="374"/>
                    </a:lnTo>
                    <a:lnTo>
                      <a:pt x="62" y="0"/>
                    </a:lnTo>
                    <a:lnTo>
                      <a:pt x="0" y="72"/>
                    </a:lnTo>
                    <a:lnTo>
                      <a:pt x="239" y="520"/>
                    </a:lnTo>
                    <a:close/>
                  </a:path>
                </a:pathLst>
              </a:custGeom>
              <a:grpFill/>
              <a:ln w="9525">
                <a:noFill/>
                <a:round/>
              </a:ln>
            </p:spPr>
            <p:txBody>
              <a:bodyPr/>
              <a:lstStyle/>
              <a:p>
                <a:pPr fontAlgn="auto">
                  <a:spcBef>
                    <a:spcPts val="0"/>
                  </a:spcBef>
                  <a:spcAft>
                    <a:spcPts val="0"/>
                  </a:spcAft>
                  <a:defRPr/>
                </a:pPr>
                <a:endParaRPr lang="en-US">
                  <a:latin typeface="Lucida Sans Unicode" panose="020B0602030504020204" pitchFamily="34" charset="0"/>
                </a:endParaRPr>
              </a:p>
            </p:txBody>
          </p:sp>
          <p:sp>
            <p:nvSpPr>
              <p:cNvPr id="32" name="Freeform 25"/>
              <p:cNvSpPr/>
              <p:nvPr/>
            </p:nvSpPr>
            <p:spPr bwMode="auto">
              <a:xfrm>
                <a:off x="2513" y="1784"/>
                <a:ext cx="353" cy="520"/>
              </a:xfrm>
              <a:custGeom>
                <a:avLst/>
                <a:gdLst>
                  <a:gd name="T0" fmla="*/ 239 w 353"/>
                  <a:gd name="T1" fmla="*/ 520 h 520"/>
                  <a:gd name="T2" fmla="*/ 353 w 353"/>
                  <a:gd name="T3" fmla="*/ 374 h 520"/>
                  <a:gd name="T4" fmla="*/ 62 w 353"/>
                  <a:gd name="T5" fmla="*/ 0 h 520"/>
                  <a:gd name="T6" fmla="*/ 0 w 353"/>
                  <a:gd name="T7" fmla="*/ 72 h 520"/>
                  <a:gd name="T8" fmla="*/ 239 w 353"/>
                  <a:gd name="T9" fmla="*/ 520 h 520"/>
                  <a:gd name="T10" fmla="*/ 0 60000 65536"/>
                  <a:gd name="T11" fmla="*/ 0 60000 65536"/>
                  <a:gd name="T12" fmla="*/ 0 60000 65536"/>
                  <a:gd name="T13" fmla="*/ 0 60000 65536"/>
                  <a:gd name="T14" fmla="*/ 0 60000 65536"/>
                  <a:gd name="T15" fmla="*/ 0 w 353"/>
                  <a:gd name="T16" fmla="*/ 0 h 520"/>
                  <a:gd name="T17" fmla="*/ 353 w 353"/>
                  <a:gd name="T18" fmla="*/ 520 h 520"/>
                </a:gdLst>
                <a:ahLst/>
                <a:cxnLst>
                  <a:cxn ang="T10">
                    <a:pos x="T0" y="T1"/>
                  </a:cxn>
                  <a:cxn ang="T11">
                    <a:pos x="T2" y="T3"/>
                  </a:cxn>
                  <a:cxn ang="T12">
                    <a:pos x="T4" y="T5"/>
                  </a:cxn>
                  <a:cxn ang="T13">
                    <a:pos x="T6" y="T7"/>
                  </a:cxn>
                  <a:cxn ang="T14">
                    <a:pos x="T8" y="T9"/>
                  </a:cxn>
                </a:cxnLst>
                <a:rect l="T15" t="T16" r="T17" b="T18"/>
                <a:pathLst>
                  <a:path w="353" h="520">
                    <a:moveTo>
                      <a:pt x="239" y="520"/>
                    </a:moveTo>
                    <a:lnTo>
                      <a:pt x="353" y="374"/>
                    </a:lnTo>
                    <a:lnTo>
                      <a:pt x="62" y="0"/>
                    </a:lnTo>
                    <a:lnTo>
                      <a:pt x="0" y="72"/>
                    </a:lnTo>
                    <a:lnTo>
                      <a:pt x="239" y="520"/>
                    </a:lnTo>
                  </a:path>
                </a:pathLst>
              </a:custGeom>
              <a:grpFill/>
              <a:ln w="15875">
                <a:solidFill>
                  <a:srgbClr val="000000"/>
                </a:solidFill>
                <a:round/>
              </a:ln>
            </p:spPr>
            <p:txBody>
              <a:bodyPr/>
              <a:lstStyle/>
              <a:p>
                <a:pPr fontAlgn="auto">
                  <a:spcBef>
                    <a:spcPts val="0"/>
                  </a:spcBef>
                  <a:spcAft>
                    <a:spcPts val="0"/>
                  </a:spcAft>
                  <a:defRPr/>
                </a:pPr>
                <a:endParaRPr lang="en-US">
                  <a:latin typeface="Lucida Sans Unicode" panose="020B0602030504020204" pitchFamily="34" charset="0"/>
                </a:endParaRPr>
              </a:p>
            </p:txBody>
          </p:sp>
        </p:grpSp>
        <p:grpSp>
          <p:nvGrpSpPr>
            <p:cNvPr id="25" name="Group 26"/>
            <p:cNvGrpSpPr/>
            <p:nvPr/>
          </p:nvGrpSpPr>
          <p:grpSpPr bwMode="auto">
            <a:xfrm>
              <a:off x="1942" y="1784"/>
              <a:ext cx="623" cy="72"/>
              <a:chOff x="1942" y="1784"/>
              <a:chExt cx="623" cy="72"/>
            </a:xfrm>
            <a:grpFill/>
          </p:grpSpPr>
          <p:sp>
            <p:nvSpPr>
              <p:cNvPr id="29" name="Freeform 27"/>
              <p:cNvSpPr/>
              <p:nvPr/>
            </p:nvSpPr>
            <p:spPr bwMode="auto">
              <a:xfrm>
                <a:off x="1942" y="1784"/>
                <a:ext cx="623" cy="72"/>
              </a:xfrm>
              <a:custGeom>
                <a:avLst/>
                <a:gdLst>
                  <a:gd name="T0" fmla="*/ 0 w 623"/>
                  <a:gd name="T1" fmla="*/ 72 h 72"/>
                  <a:gd name="T2" fmla="*/ 561 w 623"/>
                  <a:gd name="T3" fmla="*/ 72 h 72"/>
                  <a:gd name="T4" fmla="*/ 623 w 623"/>
                  <a:gd name="T5" fmla="*/ 0 h 72"/>
                  <a:gd name="T6" fmla="*/ 197 w 623"/>
                  <a:gd name="T7" fmla="*/ 0 h 72"/>
                  <a:gd name="T8" fmla="*/ 0 w 623"/>
                  <a:gd name="T9" fmla="*/ 72 h 72"/>
                  <a:gd name="T10" fmla="*/ 0 60000 65536"/>
                  <a:gd name="T11" fmla="*/ 0 60000 65536"/>
                  <a:gd name="T12" fmla="*/ 0 60000 65536"/>
                  <a:gd name="T13" fmla="*/ 0 60000 65536"/>
                  <a:gd name="T14" fmla="*/ 0 60000 65536"/>
                  <a:gd name="T15" fmla="*/ 0 w 623"/>
                  <a:gd name="T16" fmla="*/ 0 h 72"/>
                  <a:gd name="T17" fmla="*/ 623 w 623"/>
                  <a:gd name="T18" fmla="*/ 72 h 72"/>
                </a:gdLst>
                <a:ahLst/>
                <a:cxnLst>
                  <a:cxn ang="T10">
                    <a:pos x="T0" y="T1"/>
                  </a:cxn>
                  <a:cxn ang="T11">
                    <a:pos x="T2" y="T3"/>
                  </a:cxn>
                  <a:cxn ang="T12">
                    <a:pos x="T4" y="T5"/>
                  </a:cxn>
                  <a:cxn ang="T13">
                    <a:pos x="T6" y="T7"/>
                  </a:cxn>
                  <a:cxn ang="T14">
                    <a:pos x="T8" y="T9"/>
                  </a:cxn>
                </a:cxnLst>
                <a:rect l="T15" t="T16" r="T17" b="T18"/>
                <a:pathLst>
                  <a:path w="623" h="72">
                    <a:moveTo>
                      <a:pt x="0" y="72"/>
                    </a:moveTo>
                    <a:lnTo>
                      <a:pt x="561" y="72"/>
                    </a:lnTo>
                    <a:lnTo>
                      <a:pt x="623" y="0"/>
                    </a:lnTo>
                    <a:lnTo>
                      <a:pt x="197" y="0"/>
                    </a:lnTo>
                    <a:lnTo>
                      <a:pt x="0" y="72"/>
                    </a:lnTo>
                    <a:close/>
                  </a:path>
                </a:pathLst>
              </a:custGeom>
              <a:grpFill/>
              <a:ln w="9525">
                <a:noFill/>
                <a:round/>
              </a:ln>
            </p:spPr>
            <p:txBody>
              <a:bodyPr/>
              <a:lstStyle/>
              <a:p>
                <a:pPr fontAlgn="auto">
                  <a:spcBef>
                    <a:spcPts val="0"/>
                  </a:spcBef>
                  <a:spcAft>
                    <a:spcPts val="0"/>
                  </a:spcAft>
                  <a:defRPr/>
                </a:pPr>
                <a:endParaRPr lang="en-US">
                  <a:latin typeface="Lucida Sans Unicode" panose="020B0602030504020204" pitchFamily="34" charset="0"/>
                </a:endParaRPr>
              </a:p>
            </p:txBody>
          </p:sp>
          <p:sp>
            <p:nvSpPr>
              <p:cNvPr id="30" name="Freeform 28"/>
              <p:cNvSpPr/>
              <p:nvPr/>
            </p:nvSpPr>
            <p:spPr bwMode="auto">
              <a:xfrm>
                <a:off x="1942" y="1784"/>
                <a:ext cx="623" cy="72"/>
              </a:xfrm>
              <a:custGeom>
                <a:avLst/>
                <a:gdLst>
                  <a:gd name="T0" fmla="*/ 0 w 623"/>
                  <a:gd name="T1" fmla="*/ 72 h 72"/>
                  <a:gd name="T2" fmla="*/ 561 w 623"/>
                  <a:gd name="T3" fmla="*/ 72 h 72"/>
                  <a:gd name="T4" fmla="*/ 623 w 623"/>
                  <a:gd name="T5" fmla="*/ 0 h 72"/>
                  <a:gd name="T6" fmla="*/ 197 w 623"/>
                  <a:gd name="T7" fmla="*/ 0 h 72"/>
                  <a:gd name="T8" fmla="*/ 0 w 623"/>
                  <a:gd name="T9" fmla="*/ 72 h 72"/>
                  <a:gd name="T10" fmla="*/ 0 60000 65536"/>
                  <a:gd name="T11" fmla="*/ 0 60000 65536"/>
                  <a:gd name="T12" fmla="*/ 0 60000 65536"/>
                  <a:gd name="T13" fmla="*/ 0 60000 65536"/>
                  <a:gd name="T14" fmla="*/ 0 60000 65536"/>
                  <a:gd name="T15" fmla="*/ 0 w 623"/>
                  <a:gd name="T16" fmla="*/ 0 h 72"/>
                  <a:gd name="T17" fmla="*/ 623 w 623"/>
                  <a:gd name="T18" fmla="*/ 72 h 72"/>
                </a:gdLst>
                <a:ahLst/>
                <a:cxnLst>
                  <a:cxn ang="T10">
                    <a:pos x="T0" y="T1"/>
                  </a:cxn>
                  <a:cxn ang="T11">
                    <a:pos x="T2" y="T3"/>
                  </a:cxn>
                  <a:cxn ang="T12">
                    <a:pos x="T4" y="T5"/>
                  </a:cxn>
                  <a:cxn ang="T13">
                    <a:pos x="T6" y="T7"/>
                  </a:cxn>
                  <a:cxn ang="T14">
                    <a:pos x="T8" y="T9"/>
                  </a:cxn>
                </a:cxnLst>
                <a:rect l="T15" t="T16" r="T17" b="T18"/>
                <a:pathLst>
                  <a:path w="623" h="72">
                    <a:moveTo>
                      <a:pt x="0" y="72"/>
                    </a:moveTo>
                    <a:lnTo>
                      <a:pt x="561" y="72"/>
                    </a:lnTo>
                    <a:lnTo>
                      <a:pt x="623" y="0"/>
                    </a:lnTo>
                    <a:lnTo>
                      <a:pt x="197" y="0"/>
                    </a:lnTo>
                    <a:lnTo>
                      <a:pt x="0" y="72"/>
                    </a:lnTo>
                  </a:path>
                </a:pathLst>
              </a:custGeom>
              <a:grpFill/>
              <a:ln w="15875">
                <a:solidFill>
                  <a:srgbClr val="000000"/>
                </a:solidFill>
                <a:round/>
              </a:ln>
            </p:spPr>
            <p:txBody>
              <a:bodyPr/>
              <a:lstStyle/>
              <a:p>
                <a:pPr fontAlgn="auto">
                  <a:spcBef>
                    <a:spcPts val="0"/>
                  </a:spcBef>
                  <a:spcAft>
                    <a:spcPts val="0"/>
                  </a:spcAft>
                  <a:defRPr/>
                </a:pPr>
                <a:endParaRPr lang="en-US">
                  <a:latin typeface="Lucida Sans Unicode" panose="020B0602030504020204" pitchFamily="34" charset="0"/>
                </a:endParaRPr>
              </a:p>
            </p:txBody>
          </p:sp>
        </p:grpSp>
        <p:grpSp>
          <p:nvGrpSpPr>
            <p:cNvPr id="26" name="Group 29"/>
            <p:cNvGrpSpPr/>
            <p:nvPr/>
          </p:nvGrpSpPr>
          <p:grpSpPr bwMode="auto">
            <a:xfrm>
              <a:off x="1693" y="1856"/>
              <a:ext cx="1059" cy="448"/>
              <a:chOff x="1693" y="1856"/>
              <a:chExt cx="1059" cy="448"/>
            </a:xfrm>
            <a:grpFill/>
          </p:grpSpPr>
          <p:sp>
            <p:nvSpPr>
              <p:cNvPr id="27" name="Freeform 30"/>
              <p:cNvSpPr/>
              <p:nvPr/>
            </p:nvSpPr>
            <p:spPr bwMode="auto">
              <a:xfrm>
                <a:off x="1693" y="1856"/>
                <a:ext cx="1059" cy="448"/>
              </a:xfrm>
              <a:custGeom>
                <a:avLst/>
                <a:gdLst>
                  <a:gd name="T0" fmla="*/ 0 w 1059"/>
                  <a:gd name="T1" fmla="*/ 448 h 448"/>
                  <a:gd name="T2" fmla="*/ 1059 w 1059"/>
                  <a:gd name="T3" fmla="*/ 448 h 448"/>
                  <a:gd name="T4" fmla="*/ 820 w 1059"/>
                  <a:gd name="T5" fmla="*/ 0 h 448"/>
                  <a:gd name="T6" fmla="*/ 249 w 1059"/>
                  <a:gd name="T7" fmla="*/ 0 h 448"/>
                  <a:gd name="T8" fmla="*/ 0 w 1059"/>
                  <a:gd name="T9" fmla="*/ 448 h 448"/>
                  <a:gd name="T10" fmla="*/ 0 60000 65536"/>
                  <a:gd name="T11" fmla="*/ 0 60000 65536"/>
                  <a:gd name="T12" fmla="*/ 0 60000 65536"/>
                  <a:gd name="T13" fmla="*/ 0 60000 65536"/>
                  <a:gd name="T14" fmla="*/ 0 60000 65536"/>
                  <a:gd name="T15" fmla="*/ 0 w 1059"/>
                  <a:gd name="T16" fmla="*/ 0 h 448"/>
                  <a:gd name="T17" fmla="*/ 1059 w 1059"/>
                  <a:gd name="T18" fmla="*/ 448 h 448"/>
                </a:gdLst>
                <a:ahLst/>
                <a:cxnLst>
                  <a:cxn ang="T10">
                    <a:pos x="T0" y="T1"/>
                  </a:cxn>
                  <a:cxn ang="T11">
                    <a:pos x="T2" y="T3"/>
                  </a:cxn>
                  <a:cxn ang="T12">
                    <a:pos x="T4" y="T5"/>
                  </a:cxn>
                  <a:cxn ang="T13">
                    <a:pos x="T6" y="T7"/>
                  </a:cxn>
                  <a:cxn ang="T14">
                    <a:pos x="T8" y="T9"/>
                  </a:cxn>
                </a:cxnLst>
                <a:rect l="T15" t="T16" r="T17" b="T18"/>
                <a:pathLst>
                  <a:path w="1059" h="448">
                    <a:moveTo>
                      <a:pt x="0" y="448"/>
                    </a:moveTo>
                    <a:lnTo>
                      <a:pt x="1059" y="448"/>
                    </a:lnTo>
                    <a:lnTo>
                      <a:pt x="820" y="0"/>
                    </a:lnTo>
                    <a:lnTo>
                      <a:pt x="249" y="0"/>
                    </a:lnTo>
                    <a:lnTo>
                      <a:pt x="0" y="448"/>
                    </a:lnTo>
                    <a:close/>
                  </a:path>
                </a:pathLst>
              </a:custGeom>
              <a:grpFill/>
              <a:ln w="9525">
                <a:noFill/>
                <a:round/>
              </a:ln>
            </p:spPr>
            <p:txBody>
              <a:bodyPr/>
              <a:lstStyle/>
              <a:p>
                <a:pPr fontAlgn="auto">
                  <a:spcBef>
                    <a:spcPts val="0"/>
                  </a:spcBef>
                  <a:spcAft>
                    <a:spcPts val="0"/>
                  </a:spcAft>
                  <a:defRPr/>
                </a:pPr>
                <a:endParaRPr lang="en-US">
                  <a:latin typeface="Lucida Sans Unicode" panose="020B0602030504020204" pitchFamily="34" charset="0"/>
                </a:endParaRPr>
              </a:p>
            </p:txBody>
          </p:sp>
          <p:sp>
            <p:nvSpPr>
              <p:cNvPr id="28" name="Freeform 31"/>
              <p:cNvSpPr/>
              <p:nvPr/>
            </p:nvSpPr>
            <p:spPr bwMode="auto">
              <a:xfrm>
                <a:off x="1693" y="1856"/>
                <a:ext cx="1059" cy="448"/>
              </a:xfrm>
              <a:custGeom>
                <a:avLst/>
                <a:gdLst>
                  <a:gd name="T0" fmla="*/ 0 w 1059"/>
                  <a:gd name="T1" fmla="*/ 448 h 448"/>
                  <a:gd name="T2" fmla="*/ 1059 w 1059"/>
                  <a:gd name="T3" fmla="*/ 448 h 448"/>
                  <a:gd name="T4" fmla="*/ 820 w 1059"/>
                  <a:gd name="T5" fmla="*/ 0 h 448"/>
                  <a:gd name="T6" fmla="*/ 249 w 1059"/>
                  <a:gd name="T7" fmla="*/ 0 h 448"/>
                  <a:gd name="T8" fmla="*/ 0 w 1059"/>
                  <a:gd name="T9" fmla="*/ 448 h 448"/>
                  <a:gd name="T10" fmla="*/ 0 60000 65536"/>
                  <a:gd name="T11" fmla="*/ 0 60000 65536"/>
                  <a:gd name="T12" fmla="*/ 0 60000 65536"/>
                  <a:gd name="T13" fmla="*/ 0 60000 65536"/>
                  <a:gd name="T14" fmla="*/ 0 60000 65536"/>
                  <a:gd name="T15" fmla="*/ 0 w 1059"/>
                  <a:gd name="T16" fmla="*/ 0 h 448"/>
                  <a:gd name="T17" fmla="*/ 1059 w 1059"/>
                  <a:gd name="T18" fmla="*/ 448 h 448"/>
                </a:gdLst>
                <a:ahLst/>
                <a:cxnLst>
                  <a:cxn ang="T10">
                    <a:pos x="T0" y="T1"/>
                  </a:cxn>
                  <a:cxn ang="T11">
                    <a:pos x="T2" y="T3"/>
                  </a:cxn>
                  <a:cxn ang="T12">
                    <a:pos x="T4" y="T5"/>
                  </a:cxn>
                  <a:cxn ang="T13">
                    <a:pos x="T6" y="T7"/>
                  </a:cxn>
                  <a:cxn ang="T14">
                    <a:pos x="T8" y="T9"/>
                  </a:cxn>
                </a:cxnLst>
                <a:rect l="T15" t="T16" r="T17" b="T18"/>
                <a:pathLst>
                  <a:path w="1059" h="448">
                    <a:moveTo>
                      <a:pt x="0" y="448"/>
                    </a:moveTo>
                    <a:lnTo>
                      <a:pt x="1059" y="448"/>
                    </a:lnTo>
                    <a:lnTo>
                      <a:pt x="820" y="0"/>
                    </a:lnTo>
                    <a:lnTo>
                      <a:pt x="249" y="0"/>
                    </a:lnTo>
                    <a:lnTo>
                      <a:pt x="0" y="448"/>
                    </a:lnTo>
                  </a:path>
                </a:pathLst>
              </a:custGeom>
              <a:grpFill/>
              <a:ln w="15875">
                <a:solidFill>
                  <a:srgbClr val="000000"/>
                </a:solidFill>
                <a:round/>
              </a:ln>
            </p:spPr>
            <p:txBody>
              <a:bodyPr/>
              <a:lstStyle/>
              <a:p>
                <a:pPr fontAlgn="auto">
                  <a:spcBef>
                    <a:spcPts val="0"/>
                  </a:spcBef>
                  <a:spcAft>
                    <a:spcPts val="0"/>
                  </a:spcAft>
                  <a:defRPr/>
                </a:pPr>
                <a:endParaRPr lang="en-US">
                  <a:latin typeface="Lucida Sans Unicode" panose="020B0602030504020204" pitchFamily="34" charset="0"/>
                </a:endParaRPr>
              </a:p>
            </p:txBody>
          </p:sp>
        </p:grpSp>
      </p:grpSp>
      <p:grpSp>
        <p:nvGrpSpPr>
          <p:cNvPr id="33" name="Group 32"/>
          <p:cNvGrpSpPr/>
          <p:nvPr/>
        </p:nvGrpSpPr>
        <p:grpSpPr bwMode="auto">
          <a:xfrm>
            <a:off x="3622675" y="2138363"/>
            <a:ext cx="873125" cy="709612"/>
            <a:chOff x="1973" y="1347"/>
            <a:chExt cx="550" cy="447"/>
          </a:xfrm>
          <a:solidFill>
            <a:schemeClr val="tx2">
              <a:lumMod val="20000"/>
              <a:lumOff val="80000"/>
            </a:schemeClr>
          </a:solidFill>
        </p:grpSpPr>
        <p:grpSp>
          <p:nvGrpSpPr>
            <p:cNvPr id="34" name="Group 33"/>
            <p:cNvGrpSpPr/>
            <p:nvPr/>
          </p:nvGrpSpPr>
          <p:grpSpPr bwMode="auto">
            <a:xfrm>
              <a:off x="2222" y="1347"/>
              <a:ext cx="301" cy="447"/>
              <a:chOff x="2222" y="1347"/>
              <a:chExt cx="301" cy="447"/>
            </a:xfrm>
            <a:grpFill/>
          </p:grpSpPr>
          <p:sp>
            <p:nvSpPr>
              <p:cNvPr id="38" name="Freeform 34"/>
              <p:cNvSpPr/>
              <p:nvPr/>
            </p:nvSpPr>
            <p:spPr bwMode="auto">
              <a:xfrm>
                <a:off x="2222" y="1347"/>
                <a:ext cx="301" cy="447"/>
              </a:xfrm>
              <a:custGeom>
                <a:avLst/>
                <a:gdLst/>
                <a:ahLst/>
                <a:cxnLst>
                  <a:cxn ang="0">
                    <a:pos x="250" y="447"/>
                  </a:cxn>
                  <a:cxn ang="0">
                    <a:pos x="301" y="374"/>
                  </a:cxn>
                  <a:cxn ang="0">
                    <a:pos x="0" y="0"/>
                  </a:cxn>
                  <a:cxn ang="0">
                    <a:pos x="250" y="447"/>
                  </a:cxn>
                </a:cxnLst>
                <a:rect l="0" t="0" r="r" b="b"/>
                <a:pathLst>
                  <a:path w="301" h="447">
                    <a:moveTo>
                      <a:pt x="250" y="447"/>
                    </a:moveTo>
                    <a:lnTo>
                      <a:pt x="301" y="374"/>
                    </a:lnTo>
                    <a:lnTo>
                      <a:pt x="0" y="0"/>
                    </a:lnTo>
                    <a:lnTo>
                      <a:pt x="250" y="447"/>
                    </a:lnTo>
                    <a:close/>
                  </a:path>
                </a:pathLst>
              </a:custGeom>
              <a:grpFill/>
              <a:ln w="9525">
                <a:noFill/>
                <a:round/>
              </a:ln>
            </p:spPr>
            <p:txBody>
              <a:bodyPr/>
              <a:lstStyle/>
              <a:p>
                <a:pPr fontAlgn="auto">
                  <a:spcBef>
                    <a:spcPts val="0"/>
                  </a:spcBef>
                  <a:spcAft>
                    <a:spcPts val="0"/>
                  </a:spcAft>
                  <a:defRPr/>
                </a:pPr>
                <a:endParaRPr lang="en-US">
                  <a:latin typeface="+mn-lt"/>
                </a:endParaRPr>
              </a:p>
            </p:txBody>
          </p:sp>
          <p:sp>
            <p:nvSpPr>
              <p:cNvPr id="39" name="Freeform 35"/>
              <p:cNvSpPr/>
              <p:nvPr/>
            </p:nvSpPr>
            <p:spPr bwMode="auto">
              <a:xfrm>
                <a:off x="2222" y="1347"/>
                <a:ext cx="301" cy="447"/>
              </a:xfrm>
              <a:custGeom>
                <a:avLst/>
                <a:gdLst/>
                <a:ahLst/>
                <a:cxnLst>
                  <a:cxn ang="0">
                    <a:pos x="250" y="447"/>
                  </a:cxn>
                  <a:cxn ang="0">
                    <a:pos x="301" y="374"/>
                  </a:cxn>
                  <a:cxn ang="0">
                    <a:pos x="0" y="0"/>
                  </a:cxn>
                  <a:cxn ang="0">
                    <a:pos x="250" y="447"/>
                  </a:cxn>
                </a:cxnLst>
                <a:rect l="0" t="0" r="r" b="b"/>
                <a:pathLst>
                  <a:path w="301" h="447">
                    <a:moveTo>
                      <a:pt x="250" y="447"/>
                    </a:moveTo>
                    <a:lnTo>
                      <a:pt x="301" y="374"/>
                    </a:lnTo>
                    <a:lnTo>
                      <a:pt x="0" y="0"/>
                    </a:lnTo>
                    <a:lnTo>
                      <a:pt x="250" y="447"/>
                    </a:lnTo>
                  </a:path>
                </a:pathLst>
              </a:custGeom>
              <a:grpFill/>
              <a:ln w="15875">
                <a:solidFill>
                  <a:srgbClr val="000000"/>
                </a:solidFill>
                <a:prstDash val="solid"/>
                <a:round/>
              </a:ln>
            </p:spPr>
            <p:txBody>
              <a:bodyPr/>
              <a:lstStyle/>
              <a:p>
                <a:pPr fontAlgn="auto">
                  <a:spcBef>
                    <a:spcPts val="0"/>
                  </a:spcBef>
                  <a:spcAft>
                    <a:spcPts val="0"/>
                  </a:spcAft>
                  <a:defRPr/>
                </a:pPr>
                <a:endParaRPr lang="en-US">
                  <a:latin typeface="+mn-lt"/>
                </a:endParaRPr>
              </a:p>
            </p:txBody>
          </p:sp>
        </p:grpSp>
        <p:grpSp>
          <p:nvGrpSpPr>
            <p:cNvPr id="35" name="Group 36"/>
            <p:cNvGrpSpPr/>
            <p:nvPr/>
          </p:nvGrpSpPr>
          <p:grpSpPr bwMode="auto">
            <a:xfrm>
              <a:off x="1973" y="1347"/>
              <a:ext cx="499" cy="447"/>
              <a:chOff x="1973" y="1347"/>
              <a:chExt cx="499" cy="447"/>
            </a:xfrm>
            <a:grpFill/>
          </p:grpSpPr>
          <p:sp>
            <p:nvSpPr>
              <p:cNvPr id="36" name="Freeform 37"/>
              <p:cNvSpPr/>
              <p:nvPr/>
            </p:nvSpPr>
            <p:spPr bwMode="auto">
              <a:xfrm>
                <a:off x="1973" y="1347"/>
                <a:ext cx="499" cy="447"/>
              </a:xfrm>
              <a:custGeom>
                <a:avLst/>
                <a:gdLst/>
                <a:ahLst/>
                <a:cxnLst>
                  <a:cxn ang="0">
                    <a:pos x="0" y="447"/>
                  </a:cxn>
                  <a:cxn ang="0">
                    <a:pos x="499" y="447"/>
                  </a:cxn>
                  <a:cxn ang="0">
                    <a:pos x="249" y="0"/>
                  </a:cxn>
                  <a:cxn ang="0">
                    <a:pos x="0" y="447"/>
                  </a:cxn>
                </a:cxnLst>
                <a:rect l="0" t="0" r="r" b="b"/>
                <a:pathLst>
                  <a:path w="499" h="447">
                    <a:moveTo>
                      <a:pt x="0" y="447"/>
                    </a:moveTo>
                    <a:lnTo>
                      <a:pt x="499" y="447"/>
                    </a:lnTo>
                    <a:lnTo>
                      <a:pt x="249" y="0"/>
                    </a:lnTo>
                    <a:lnTo>
                      <a:pt x="0" y="447"/>
                    </a:lnTo>
                    <a:close/>
                  </a:path>
                </a:pathLst>
              </a:custGeom>
              <a:grpFill/>
              <a:ln w="9525">
                <a:noFill/>
                <a:round/>
              </a:ln>
            </p:spPr>
            <p:txBody>
              <a:bodyPr/>
              <a:lstStyle/>
              <a:p>
                <a:pPr fontAlgn="auto">
                  <a:spcBef>
                    <a:spcPts val="0"/>
                  </a:spcBef>
                  <a:spcAft>
                    <a:spcPts val="0"/>
                  </a:spcAft>
                  <a:defRPr/>
                </a:pPr>
                <a:endParaRPr lang="en-US">
                  <a:latin typeface="+mn-lt"/>
                </a:endParaRPr>
              </a:p>
            </p:txBody>
          </p:sp>
          <p:sp>
            <p:nvSpPr>
              <p:cNvPr id="37" name="Freeform 38"/>
              <p:cNvSpPr/>
              <p:nvPr/>
            </p:nvSpPr>
            <p:spPr bwMode="auto">
              <a:xfrm>
                <a:off x="1973" y="1347"/>
                <a:ext cx="499" cy="447"/>
              </a:xfrm>
              <a:custGeom>
                <a:avLst/>
                <a:gdLst/>
                <a:ahLst/>
                <a:cxnLst>
                  <a:cxn ang="0">
                    <a:pos x="0" y="447"/>
                  </a:cxn>
                  <a:cxn ang="0">
                    <a:pos x="499" y="447"/>
                  </a:cxn>
                  <a:cxn ang="0">
                    <a:pos x="249" y="0"/>
                  </a:cxn>
                  <a:cxn ang="0">
                    <a:pos x="0" y="447"/>
                  </a:cxn>
                </a:cxnLst>
                <a:rect l="0" t="0" r="r" b="b"/>
                <a:pathLst>
                  <a:path w="499" h="447">
                    <a:moveTo>
                      <a:pt x="0" y="447"/>
                    </a:moveTo>
                    <a:lnTo>
                      <a:pt x="499" y="447"/>
                    </a:lnTo>
                    <a:lnTo>
                      <a:pt x="249" y="0"/>
                    </a:lnTo>
                    <a:lnTo>
                      <a:pt x="0" y="447"/>
                    </a:lnTo>
                  </a:path>
                </a:pathLst>
              </a:custGeom>
              <a:grpFill/>
              <a:ln w="15875">
                <a:solidFill>
                  <a:srgbClr val="000000"/>
                </a:solidFill>
                <a:prstDash val="solid"/>
                <a:round/>
              </a:ln>
            </p:spPr>
            <p:txBody>
              <a:bodyPr/>
              <a:lstStyle/>
              <a:p>
                <a:pPr fontAlgn="auto">
                  <a:spcBef>
                    <a:spcPts val="0"/>
                  </a:spcBef>
                  <a:spcAft>
                    <a:spcPts val="0"/>
                  </a:spcAft>
                  <a:defRPr/>
                </a:pPr>
                <a:endParaRPr lang="en-US">
                  <a:latin typeface="+mn-lt"/>
                </a:endParaRPr>
              </a:p>
            </p:txBody>
          </p:sp>
        </p:grpSp>
      </p:grpSp>
      <p:grpSp>
        <p:nvGrpSpPr>
          <p:cNvPr id="26630" name="Group 39"/>
          <p:cNvGrpSpPr/>
          <p:nvPr/>
        </p:nvGrpSpPr>
        <p:grpSpPr bwMode="auto">
          <a:xfrm>
            <a:off x="1158875" y="2743200"/>
            <a:ext cx="214313" cy="2446338"/>
            <a:chOff x="986" y="1701"/>
            <a:chExt cx="135" cy="1580"/>
          </a:xfrm>
        </p:grpSpPr>
        <p:sp>
          <p:nvSpPr>
            <p:cNvPr id="26659" name="Line 40"/>
            <p:cNvSpPr>
              <a:spLocks noChangeShapeType="1"/>
            </p:cNvSpPr>
            <p:nvPr/>
          </p:nvSpPr>
          <p:spPr bwMode="auto">
            <a:xfrm flipV="1">
              <a:off x="1049" y="1815"/>
              <a:ext cx="1" cy="1466"/>
            </a:xfrm>
            <a:prstGeom prst="line">
              <a:avLst/>
            </a:prstGeom>
            <a:noFill/>
            <a:ln w="66675">
              <a:solidFill>
                <a:schemeClr val="accent2"/>
              </a:solidFill>
              <a:round/>
            </a:ln>
          </p:spPr>
          <p:txBody>
            <a:bodyPr/>
            <a:lstStyle/>
            <a:p>
              <a:endParaRPr lang="en-US"/>
            </a:p>
          </p:txBody>
        </p:sp>
        <p:sp>
          <p:nvSpPr>
            <p:cNvPr id="26660" name="Freeform 41"/>
            <p:cNvSpPr/>
            <p:nvPr/>
          </p:nvSpPr>
          <p:spPr bwMode="auto">
            <a:xfrm>
              <a:off x="986" y="1701"/>
              <a:ext cx="135" cy="135"/>
            </a:xfrm>
            <a:custGeom>
              <a:avLst/>
              <a:gdLst>
                <a:gd name="T0" fmla="*/ 135 w 135"/>
                <a:gd name="T1" fmla="*/ 135 h 135"/>
                <a:gd name="T2" fmla="*/ 63 w 135"/>
                <a:gd name="T3" fmla="*/ 0 h 135"/>
                <a:gd name="T4" fmla="*/ 0 w 135"/>
                <a:gd name="T5" fmla="*/ 135 h 135"/>
                <a:gd name="T6" fmla="*/ 135 w 135"/>
                <a:gd name="T7" fmla="*/ 135 h 135"/>
                <a:gd name="T8" fmla="*/ 0 60000 65536"/>
                <a:gd name="T9" fmla="*/ 0 60000 65536"/>
                <a:gd name="T10" fmla="*/ 0 60000 65536"/>
                <a:gd name="T11" fmla="*/ 0 60000 65536"/>
                <a:gd name="T12" fmla="*/ 0 w 135"/>
                <a:gd name="T13" fmla="*/ 0 h 135"/>
                <a:gd name="T14" fmla="*/ 135 w 135"/>
                <a:gd name="T15" fmla="*/ 135 h 135"/>
              </a:gdLst>
              <a:ahLst/>
              <a:cxnLst>
                <a:cxn ang="T8">
                  <a:pos x="T0" y="T1"/>
                </a:cxn>
                <a:cxn ang="T9">
                  <a:pos x="T2" y="T3"/>
                </a:cxn>
                <a:cxn ang="T10">
                  <a:pos x="T4" y="T5"/>
                </a:cxn>
                <a:cxn ang="T11">
                  <a:pos x="T6" y="T7"/>
                </a:cxn>
              </a:cxnLst>
              <a:rect l="T12" t="T13" r="T14" b="T15"/>
              <a:pathLst>
                <a:path w="135" h="135">
                  <a:moveTo>
                    <a:pt x="135" y="135"/>
                  </a:moveTo>
                  <a:lnTo>
                    <a:pt x="63" y="0"/>
                  </a:lnTo>
                  <a:lnTo>
                    <a:pt x="0" y="135"/>
                  </a:lnTo>
                  <a:lnTo>
                    <a:pt x="135" y="135"/>
                  </a:lnTo>
                  <a:close/>
                </a:path>
              </a:pathLst>
            </a:custGeom>
            <a:solidFill>
              <a:schemeClr val="accent2"/>
            </a:solidFill>
            <a:ln w="9525">
              <a:solidFill>
                <a:schemeClr val="accent2"/>
              </a:solidFill>
              <a:round/>
            </a:ln>
          </p:spPr>
          <p:txBody>
            <a:bodyPr/>
            <a:lstStyle/>
            <a:p>
              <a:endParaRPr lang="en-US"/>
            </a:p>
          </p:txBody>
        </p:sp>
      </p:grpSp>
      <p:sp>
        <p:nvSpPr>
          <p:cNvPr id="26631" name="Rectangle 42"/>
          <p:cNvSpPr>
            <a:spLocks noChangeArrowheads="1"/>
          </p:cNvSpPr>
          <p:nvPr/>
        </p:nvSpPr>
        <p:spPr bwMode="auto">
          <a:xfrm>
            <a:off x="1003300" y="2105025"/>
            <a:ext cx="1730375" cy="595313"/>
          </a:xfrm>
          <a:prstGeom prst="rect">
            <a:avLst/>
          </a:prstGeom>
          <a:noFill/>
          <a:ln w="9525">
            <a:noFill/>
            <a:miter lim="800000"/>
          </a:ln>
        </p:spPr>
        <p:txBody>
          <a:bodyPr/>
          <a:lstStyle/>
          <a:p>
            <a:endParaRPr lang="en-US">
              <a:latin typeface="Lucida Sans Unicode" panose="020B0602030504020204" pitchFamily="34" charset="0"/>
            </a:endParaRPr>
          </a:p>
        </p:txBody>
      </p:sp>
      <p:sp>
        <p:nvSpPr>
          <p:cNvPr id="26632" name="Rectangle 43"/>
          <p:cNvSpPr>
            <a:spLocks noChangeArrowheads="1"/>
          </p:cNvSpPr>
          <p:nvPr/>
        </p:nvSpPr>
        <p:spPr bwMode="auto">
          <a:xfrm>
            <a:off x="533400" y="2154238"/>
            <a:ext cx="1576388" cy="261937"/>
          </a:xfrm>
          <a:prstGeom prst="rect">
            <a:avLst/>
          </a:prstGeom>
          <a:noFill/>
          <a:ln w="9525">
            <a:noFill/>
            <a:miter lim="800000"/>
          </a:ln>
        </p:spPr>
        <p:txBody>
          <a:bodyPr wrap="none" lIns="0" tIns="0" rIns="0" bIns="0">
            <a:spAutoFit/>
          </a:bodyPr>
          <a:lstStyle/>
          <a:p>
            <a:r>
              <a:rPr lang="en-US" sz="1700" b="1"/>
              <a:t>Most Profitable</a:t>
            </a:r>
            <a:endParaRPr lang="en-US">
              <a:latin typeface="Lucida Sans Unicode" panose="020B0602030504020204" pitchFamily="34" charset="0"/>
            </a:endParaRPr>
          </a:p>
        </p:txBody>
      </p:sp>
      <p:sp>
        <p:nvSpPr>
          <p:cNvPr id="26633" name="Rectangle 44"/>
          <p:cNvSpPr>
            <a:spLocks noChangeArrowheads="1"/>
          </p:cNvSpPr>
          <p:nvPr/>
        </p:nvSpPr>
        <p:spPr bwMode="auto">
          <a:xfrm>
            <a:off x="747713" y="2419350"/>
            <a:ext cx="1139825" cy="261938"/>
          </a:xfrm>
          <a:prstGeom prst="rect">
            <a:avLst/>
          </a:prstGeom>
          <a:noFill/>
          <a:ln w="9525">
            <a:noFill/>
            <a:miter lim="800000"/>
          </a:ln>
        </p:spPr>
        <p:txBody>
          <a:bodyPr wrap="none" lIns="0" tIns="0" rIns="0" bIns="0">
            <a:spAutoFit/>
          </a:bodyPr>
          <a:lstStyle/>
          <a:p>
            <a:r>
              <a:rPr lang="en-US" sz="1700" b="1"/>
              <a:t>Customers</a:t>
            </a:r>
            <a:endParaRPr lang="en-US">
              <a:latin typeface="Lucida Sans Unicode" panose="020B0602030504020204" pitchFamily="34" charset="0"/>
            </a:endParaRPr>
          </a:p>
        </p:txBody>
      </p:sp>
      <p:sp>
        <p:nvSpPr>
          <p:cNvPr id="26634" name="Rectangle 45"/>
          <p:cNvSpPr>
            <a:spLocks noChangeArrowheads="1"/>
          </p:cNvSpPr>
          <p:nvPr/>
        </p:nvSpPr>
        <p:spPr bwMode="auto">
          <a:xfrm>
            <a:off x="838200" y="5340350"/>
            <a:ext cx="1797050" cy="593725"/>
          </a:xfrm>
          <a:prstGeom prst="rect">
            <a:avLst/>
          </a:prstGeom>
          <a:noFill/>
          <a:ln w="9525">
            <a:noFill/>
            <a:miter lim="800000"/>
          </a:ln>
        </p:spPr>
        <p:txBody>
          <a:bodyPr/>
          <a:lstStyle/>
          <a:p>
            <a:endParaRPr lang="en-US">
              <a:latin typeface="Lucida Sans Unicode" panose="020B0602030504020204" pitchFamily="34" charset="0"/>
            </a:endParaRPr>
          </a:p>
        </p:txBody>
      </p:sp>
      <p:sp>
        <p:nvSpPr>
          <p:cNvPr id="26635" name="Rectangle 46"/>
          <p:cNvSpPr>
            <a:spLocks noChangeArrowheads="1"/>
          </p:cNvSpPr>
          <p:nvPr/>
        </p:nvSpPr>
        <p:spPr bwMode="auto">
          <a:xfrm>
            <a:off x="381000" y="5189538"/>
            <a:ext cx="1638300" cy="261937"/>
          </a:xfrm>
          <a:prstGeom prst="rect">
            <a:avLst/>
          </a:prstGeom>
          <a:noFill/>
          <a:ln w="9525">
            <a:noFill/>
            <a:miter lim="800000"/>
          </a:ln>
        </p:spPr>
        <p:txBody>
          <a:bodyPr wrap="none" lIns="0" tIns="0" rIns="0" bIns="0">
            <a:spAutoFit/>
          </a:bodyPr>
          <a:lstStyle/>
          <a:p>
            <a:r>
              <a:rPr lang="en-US" sz="1700" b="1"/>
              <a:t>Least Profitable</a:t>
            </a:r>
            <a:endParaRPr lang="en-US">
              <a:latin typeface="Lucida Sans Unicode" panose="020B0602030504020204" pitchFamily="34" charset="0"/>
            </a:endParaRPr>
          </a:p>
        </p:txBody>
      </p:sp>
      <p:sp>
        <p:nvSpPr>
          <p:cNvPr id="26636" name="Rectangle 47"/>
          <p:cNvSpPr>
            <a:spLocks noChangeArrowheads="1"/>
          </p:cNvSpPr>
          <p:nvPr/>
        </p:nvSpPr>
        <p:spPr bwMode="auto">
          <a:xfrm>
            <a:off x="628650" y="5453063"/>
            <a:ext cx="1139825" cy="261937"/>
          </a:xfrm>
          <a:prstGeom prst="rect">
            <a:avLst/>
          </a:prstGeom>
          <a:noFill/>
          <a:ln w="9525">
            <a:noFill/>
            <a:miter lim="800000"/>
          </a:ln>
        </p:spPr>
        <p:txBody>
          <a:bodyPr wrap="none" lIns="0" tIns="0" rIns="0" bIns="0">
            <a:spAutoFit/>
          </a:bodyPr>
          <a:lstStyle/>
          <a:p>
            <a:r>
              <a:rPr lang="en-US" sz="1700" b="1"/>
              <a:t>Customers</a:t>
            </a:r>
            <a:endParaRPr lang="en-US">
              <a:latin typeface="Lucida Sans Unicode" panose="020B0602030504020204" pitchFamily="34" charset="0"/>
            </a:endParaRPr>
          </a:p>
        </p:txBody>
      </p:sp>
      <p:sp>
        <p:nvSpPr>
          <p:cNvPr id="26637" name="Rectangle 48"/>
          <p:cNvSpPr>
            <a:spLocks noChangeArrowheads="1"/>
          </p:cNvSpPr>
          <p:nvPr/>
        </p:nvSpPr>
        <p:spPr bwMode="auto">
          <a:xfrm>
            <a:off x="4910138" y="2254250"/>
            <a:ext cx="3560762" cy="792163"/>
          </a:xfrm>
          <a:prstGeom prst="rect">
            <a:avLst/>
          </a:prstGeom>
          <a:noFill/>
          <a:ln w="9525">
            <a:noFill/>
            <a:miter lim="800000"/>
          </a:ln>
        </p:spPr>
        <p:txBody>
          <a:bodyPr/>
          <a:lstStyle/>
          <a:p>
            <a:endParaRPr lang="en-US">
              <a:latin typeface="Lucida Sans Unicode" panose="020B0602030504020204" pitchFamily="34" charset="0"/>
            </a:endParaRPr>
          </a:p>
        </p:txBody>
      </p:sp>
      <p:sp>
        <p:nvSpPr>
          <p:cNvPr id="26638" name="Rectangle 49"/>
          <p:cNvSpPr>
            <a:spLocks noChangeArrowheads="1"/>
          </p:cNvSpPr>
          <p:nvPr/>
        </p:nvSpPr>
        <p:spPr bwMode="auto">
          <a:xfrm>
            <a:off x="5495925" y="2019300"/>
            <a:ext cx="3175000" cy="244475"/>
          </a:xfrm>
          <a:prstGeom prst="rect">
            <a:avLst/>
          </a:prstGeom>
          <a:noFill/>
          <a:ln w="9525">
            <a:noFill/>
            <a:miter lim="800000"/>
          </a:ln>
        </p:spPr>
        <p:txBody>
          <a:bodyPr wrap="none" lIns="0" tIns="0" rIns="0" bIns="0">
            <a:spAutoFit/>
          </a:bodyPr>
          <a:lstStyle/>
          <a:p>
            <a:pPr algn="ctr"/>
            <a:r>
              <a:rPr lang="en-US" sz="1600" b="1"/>
              <a:t>What segment spends more with</a:t>
            </a:r>
            <a:endParaRPr lang="en-US">
              <a:latin typeface="Lucida Sans Unicode" panose="020B0602030504020204" pitchFamily="34" charset="0"/>
            </a:endParaRPr>
          </a:p>
        </p:txBody>
      </p:sp>
      <p:sp>
        <p:nvSpPr>
          <p:cNvPr id="26639" name="Rectangle 50"/>
          <p:cNvSpPr>
            <a:spLocks noChangeArrowheads="1"/>
          </p:cNvSpPr>
          <p:nvPr/>
        </p:nvSpPr>
        <p:spPr bwMode="auto">
          <a:xfrm>
            <a:off x="5495925" y="2251075"/>
            <a:ext cx="3495675" cy="244475"/>
          </a:xfrm>
          <a:prstGeom prst="rect">
            <a:avLst/>
          </a:prstGeom>
          <a:noFill/>
          <a:ln w="9525">
            <a:noFill/>
            <a:miter lim="800000"/>
          </a:ln>
        </p:spPr>
        <p:txBody>
          <a:bodyPr wrap="none" lIns="0" tIns="0" rIns="0" bIns="0">
            <a:spAutoFit/>
          </a:bodyPr>
          <a:lstStyle/>
          <a:p>
            <a:pPr algn="ctr"/>
            <a:r>
              <a:rPr lang="en-US" sz="1600" b="1"/>
              <a:t>us over time, costs less to maintain,</a:t>
            </a:r>
            <a:endParaRPr lang="en-US">
              <a:latin typeface="Lucida Sans Unicode" panose="020B0602030504020204" pitchFamily="34" charset="0"/>
            </a:endParaRPr>
          </a:p>
        </p:txBody>
      </p:sp>
      <p:sp>
        <p:nvSpPr>
          <p:cNvPr id="26640" name="Rectangle 51"/>
          <p:cNvSpPr>
            <a:spLocks noChangeArrowheads="1"/>
          </p:cNvSpPr>
          <p:nvPr/>
        </p:nvSpPr>
        <p:spPr bwMode="auto">
          <a:xfrm>
            <a:off x="5495925" y="2498725"/>
            <a:ext cx="3197225" cy="244475"/>
          </a:xfrm>
          <a:prstGeom prst="rect">
            <a:avLst/>
          </a:prstGeom>
          <a:noFill/>
          <a:ln w="9525">
            <a:noFill/>
            <a:miter lim="800000"/>
          </a:ln>
        </p:spPr>
        <p:txBody>
          <a:bodyPr wrap="none" lIns="0" tIns="0" rIns="0" bIns="0">
            <a:spAutoFit/>
          </a:bodyPr>
          <a:lstStyle/>
          <a:p>
            <a:pPr algn="ctr"/>
            <a:r>
              <a:rPr lang="en-US" sz="1600" b="1"/>
              <a:t>spreads positive word of mouth?</a:t>
            </a:r>
            <a:endParaRPr lang="en-US">
              <a:latin typeface="Lucida Sans Unicode" panose="020B0602030504020204" pitchFamily="34" charset="0"/>
            </a:endParaRPr>
          </a:p>
        </p:txBody>
      </p:sp>
      <p:sp>
        <p:nvSpPr>
          <p:cNvPr id="26641" name="Rectangle 52"/>
          <p:cNvSpPr>
            <a:spLocks noChangeArrowheads="1"/>
          </p:cNvSpPr>
          <p:nvPr/>
        </p:nvSpPr>
        <p:spPr bwMode="auto">
          <a:xfrm>
            <a:off x="5568950" y="4564063"/>
            <a:ext cx="2901950" cy="1271587"/>
          </a:xfrm>
          <a:prstGeom prst="rect">
            <a:avLst/>
          </a:prstGeom>
          <a:noFill/>
          <a:ln w="9525">
            <a:noFill/>
            <a:miter lim="800000"/>
          </a:ln>
        </p:spPr>
        <p:txBody>
          <a:bodyPr/>
          <a:lstStyle/>
          <a:p>
            <a:endParaRPr lang="en-US">
              <a:latin typeface="Lucida Sans Unicode" panose="020B0602030504020204" pitchFamily="34" charset="0"/>
            </a:endParaRPr>
          </a:p>
        </p:txBody>
      </p:sp>
      <p:sp>
        <p:nvSpPr>
          <p:cNvPr id="26642" name="Rectangle 53"/>
          <p:cNvSpPr>
            <a:spLocks noChangeArrowheads="1"/>
          </p:cNvSpPr>
          <p:nvPr/>
        </p:nvSpPr>
        <p:spPr bwMode="auto">
          <a:xfrm>
            <a:off x="6251575" y="4876800"/>
            <a:ext cx="2508250" cy="244475"/>
          </a:xfrm>
          <a:prstGeom prst="rect">
            <a:avLst/>
          </a:prstGeom>
          <a:noFill/>
          <a:ln w="9525">
            <a:noFill/>
            <a:miter lim="800000"/>
          </a:ln>
        </p:spPr>
        <p:txBody>
          <a:bodyPr wrap="none" lIns="0" tIns="0" rIns="0" bIns="0">
            <a:spAutoFit/>
          </a:bodyPr>
          <a:lstStyle/>
          <a:p>
            <a:r>
              <a:rPr lang="en-US" sz="1600" b="1"/>
              <a:t>What segment costs us in</a:t>
            </a:r>
            <a:endParaRPr lang="en-US">
              <a:latin typeface="Lucida Sans Unicode" panose="020B0602030504020204" pitchFamily="34" charset="0"/>
            </a:endParaRPr>
          </a:p>
        </p:txBody>
      </p:sp>
      <p:sp>
        <p:nvSpPr>
          <p:cNvPr id="26643" name="Rectangle 54"/>
          <p:cNvSpPr>
            <a:spLocks noChangeArrowheads="1"/>
          </p:cNvSpPr>
          <p:nvPr/>
        </p:nvSpPr>
        <p:spPr bwMode="auto">
          <a:xfrm>
            <a:off x="6251575" y="5108575"/>
            <a:ext cx="2533650" cy="244475"/>
          </a:xfrm>
          <a:prstGeom prst="rect">
            <a:avLst/>
          </a:prstGeom>
          <a:noFill/>
          <a:ln w="9525">
            <a:noFill/>
            <a:miter lim="800000"/>
          </a:ln>
        </p:spPr>
        <p:txBody>
          <a:bodyPr wrap="none" lIns="0" tIns="0" rIns="0" bIns="0">
            <a:spAutoFit/>
          </a:bodyPr>
          <a:lstStyle/>
          <a:p>
            <a:r>
              <a:rPr lang="en-US" sz="1600" b="1"/>
              <a:t>time, effort and money yet</a:t>
            </a:r>
            <a:endParaRPr lang="en-US">
              <a:latin typeface="Lucida Sans Unicode" panose="020B0602030504020204" pitchFamily="34" charset="0"/>
            </a:endParaRPr>
          </a:p>
        </p:txBody>
      </p:sp>
      <p:sp>
        <p:nvSpPr>
          <p:cNvPr id="26644" name="Rectangle 55"/>
          <p:cNvSpPr>
            <a:spLocks noChangeArrowheads="1"/>
          </p:cNvSpPr>
          <p:nvPr/>
        </p:nvSpPr>
        <p:spPr bwMode="auto">
          <a:xfrm>
            <a:off x="6251575" y="5356225"/>
            <a:ext cx="2643188" cy="244475"/>
          </a:xfrm>
          <a:prstGeom prst="rect">
            <a:avLst/>
          </a:prstGeom>
          <a:noFill/>
          <a:ln w="9525">
            <a:noFill/>
            <a:miter lim="800000"/>
          </a:ln>
        </p:spPr>
        <p:txBody>
          <a:bodyPr wrap="none" lIns="0" tIns="0" rIns="0" bIns="0">
            <a:spAutoFit/>
          </a:bodyPr>
          <a:lstStyle/>
          <a:p>
            <a:r>
              <a:rPr lang="en-US" sz="1600" b="1"/>
              <a:t>does not provide the return</a:t>
            </a:r>
            <a:endParaRPr lang="en-US">
              <a:latin typeface="Lucida Sans Unicode" panose="020B0602030504020204" pitchFamily="34" charset="0"/>
            </a:endParaRPr>
          </a:p>
        </p:txBody>
      </p:sp>
      <p:sp>
        <p:nvSpPr>
          <p:cNvPr id="26645" name="Rectangle 56"/>
          <p:cNvSpPr>
            <a:spLocks noChangeArrowheads="1"/>
          </p:cNvSpPr>
          <p:nvPr/>
        </p:nvSpPr>
        <p:spPr bwMode="auto">
          <a:xfrm>
            <a:off x="6251575" y="5586413"/>
            <a:ext cx="2646363" cy="244475"/>
          </a:xfrm>
          <a:prstGeom prst="rect">
            <a:avLst/>
          </a:prstGeom>
          <a:noFill/>
          <a:ln w="9525">
            <a:noFill/>
            <a:miter lim="800000"/>
          </a:ln>
        </p:spPr>
        <p:txBody>
          <a:bodyPr wrap="none" lIns="0" tIns="0" rIns="0" bIns="0">
            <a:spAutoFit/>
          </a:bodyPr>
          <a:lstStyle/>
          <a:p>
            <a:r>
              <a:rPr lang="en-US" sz="1600" b="1"/>
              <a:t>we want?  What segment is</a:t>
            </a:r>
            <a:endParaRPr lang="en-US">
              <a:latin typeface="Lucida Sans Unicode" panose="020B0602030504020204" pitchFamily="34" charset="0"/>
            </a:endParaRPr>
          </a:p>
        </p:txBody>
      </p:sp>
      <p:sp>
        <p:nvSpPr>
          <p:cNvPr id="26646" name="Rectangle 57"/>
          <p:cNvSpPr>
            <a:spLocks noChangeArrowheads="1"/>
          </p:cNvSpPr>
          <p:nvPr/>
        </p:nvSpPr>
        <p:spPr bwMode="auto">
          <a:xfrm>
            <a:off x="6251575" y="5834063"/>
            <a:ext cx="2816225" cy="244475"/>
          </a:xfrm>
          <a:prstGeom prst="rect">
            <a:avLst/>
          </a:prstGeom>
          <a:noFill/>
          <a:ln w="9525">
            <a:noFill/>
            <a:miter lim="800000"/>
          </a:ln>
        </p:spPr>
        <p:txBody>
          <a:bodyPr wrap="none" lIns="0" tIns="0" rIns="0" bIns="0">
            <a:spAutoFit/>
          </a:bodyPr>
          <a:lstStyle/>
          <a:p>
            <a:r>
              <a:rPr lang="en-US" sz="1600" b="1"/>
              <a:t>difficult to do business with?</a:t>
            </a:r>
            <a:endParaRPr lang="en-US">
              <a:latin typeface="Lucida Sans Unicode" panose="020B0602030504020204" pitchFamily="34" charset="0"/>
            </a:endParaRPr>
          </a:p>
        </p:txBody>
      </p:sp>
      <p:sp>
        <p:nvSpPr>
          <p:cNvPr id="26647" name="Rectangle 61"/>
          <p:cNvSpPr>
            <a:spLocks noChangeArrowheads="1"/>
          </p:cNvSpPr>
          <p:nvPr/>
        </p:nvSpPr>
        <p:spPr bwMode="auto">
          <a:xfrm>
            <a:off x="3063875" y="3095625"/>
            <a:ext cx="692150" cy="396875"/>
          </a:xfrm>
          <a:prstGeom prst="rect">
            <a:avLst/>
          </a:prstGeom>
          <a:noFill/>
          <a:ln w="9525">
            <a:noFill/>
            <a:miter lim="800000"/>
          </a:ln>
        </p:spPr>
        <p:txBody>
          <a:bodyPr/>
          <a:lstStyle/>
          <a:p>
            <a:endParaRPr lang="en-US">
              <a:latin typeface="Lucida Sans Unicode" panose="020B0602030504020204" pitchFamily="34" charset="0"/>
            </a:endParaRPr>
          </a:p>
        </p:txBody>
      </p:sp>
      <p:sp>
        <p:nvSpPr>
          <p:cNvPr id="26648" name="Rectangle 62"/>
          <p:cNvSpPr>
            <a:spLocks noChangeArrowheads="1"/>
          </p:cNvSpPr>
          <p:nvPr/>
        </p:nvSpPr>
        <p:spPr bwMode="auto">
          <a:xfrm>
            <a:off x="2590800" y="3144838"/>
            <a:ext cx="463550" cy="244475"/>
          </a:xfrm>
          <a:prstGeom prst="rect">
            <a:avLst/>
          </a:prstGeom>
          <a:noFill/>
          <a:ln w="9525">
            <a:noFill/>
            <a:miter lim="800000"/>
          </a:ln>
        </p:spPr>
        <p:txBody>
          <a:bodyPr wrap="none" lIns="0" tIns="0" rIns="0" bIns="0">
            <a:spAutoFit/>
          </a:bodyPr>
          <a:lstStyle/>
          <a:p>
            <a:r>
              <a:rPr lang="en-US" sz="1600" b="1"/>
              <a:t>Gold</a:t>
            </a:r>
          </a:p>
        </p:txBody>
      </p:sp>
      <p:sp>
        <p:nvSpPr>
          <p:cNvPr id="26649" name="Rectangle 63"/>
          <p:cNvSpPr>
            <a:spLocks noChangeArrowheads="1"/>
          </p:cNvSpPr>
          <p:nvPr/>
        </p:nvSpPr>
        <p:spPr bwMode="auto">
          <a:xfrm>
            <a:off x="2997200" y="3887788"/>
            <a:ext cx="611188" cy="396875"/>
          </a:xfrm>
          <a:prstGeom prst="rect">
            <a:avLst/>
          </a:prstGeom>
          <a:noFill/>
          <a:ln w="9525">
            <a:noFill/>
            <a:miter lim="800000"/>
          </a:ln>
        </p:spPr>
        <p:txBody>
          <a:bodyPr/>
          <a:lstStyle/>
          <a:p>
            <a:endParaRPr lang="en-US">
              <a:latin typeface="Lucida Sans Unicode" panose="020B0602030504020204" pitchFamily="34" charset="0"/>
            </a:endParaRPr>
          </a:p>
        </p:txBody>
      </p:sp>
      <p:sp>
        <p:nvSpPr>
          <p:cNvPr id="26650" name="Rectangle 64"/>
          <p:cNvSpPr>
            <a:spLocks noChangeArrowheads="1"/>
          </p:cNvSpPr>
          <p:nvPr/>
        </p:nvSpPr>
        <p:spPr bwMode="auto">
          <a:xfrm>
            <a:off x="2286000" y="3937000"/>
            <a:ext cx="384175" cy="244475"/>
          </a:xfrm>
          <a:prstGeom prst="rect">
            <a:avLst/>
          </a:prstGeom>
          <a:noFill/>
          <a:ln w="9525">
            <a:noFill/>
            <a:miter lim="800000"/>
          </a:ln>
        </p:spPr>
        <p:txBody>
          <a:bodyPr wrap="none" lIns="0" tIns="0" rIns="0" bIns="0">
            <a:spAutoFit/>
          </a:bodyPr>
          <a:lstStyle/>
          <a:p>
            <a:r>
              <a:rPr lang="en-US" sz="1600" b="1"/>
              <a:t>Iron</a:t>
            </a:r>
          </a:p>
        </p:txBody>
      </p:sp>
      <p:sp>
        <p:nvSpPr>
          <p:cNvPr id="26651" name="Rectangle 66"/>
          <p:cNvSpPr>
            <a:spLocks noChangeArrowheads="1"/>
          </p:cNvSpPr>
          <p:nvPr/>
        </p:nvSpPr>
        <p:spPr bwMode="auto">
          <a:xfrm>
            <a:off x="1752600" y="4762500"/>
            <a:ext cx="473075" cy="244475"/>
          </a:xfrm>
          <a:prstGeom prst="rect">
            <a:avLst/>
          </a:prstGeom>
          <a:noFill/>
          <a:ln w="9525">
            <a:noFill/>
            <a:miter lim="800000"/>
          </a:ln>
        </p:spPr>
        <p:txBody>
          <a:bodyPr wrap="none" lIns="0" tIns="0" rIns="0" bIns="0">
            <a:spAutoFit/>
          </a:bodyPr>
          <a:lstStyle/>
          <a:p>
            <a:r>
              <a:rPr lang="en-US" sz="1600" b="1"/>
              <a:t>Lead</a:t>
            </a:r>
          </a:p>
        </p:txBody>
      </p:sp>
      <p:sp>
        <p:nvSpPr>
          <p:cNvPr id="26652" name="Rectangle 67"/>
          <p:cNvSpPr>
            <a:spLocks noChangeArrowheads="1"/>
          </p:cNvSpPr>
          <p:nvPr/>
        </p:nvSpPr>
        <p:spPr bwMode="auto">
          <a:xfrm>
            <a:off x="3506788" y="2401888"/>
            <a:ext cx="1104900" cy="396875"/>
          </a:xfrm>
          <a:prstGeom prst="rect">
            <a:avLst/>
          </a:prstGeom>
          <a:noFill/>
          <a:ln w="9525">
            <a:noFill/>
            <a:miter lim="800000"/>
          </a:ln>
        </p:spPr>
        <p:txBody>
          <a:bodyPr/>
          <a:lstStyle/>
          <a:p>
            <a:endParaRPr lang="en-US">
              <a:latin typeface="Lucida Sans Unicode" panose="020B0602030504020204" pitchFamily="34" charset="0"/>
            </a:endParaRPr>
          </a:p>
        </p:txBody>
      </p:sp>
      <p:sp>
        <p:nvSpPr>
          <p:cNvPr id="26653" name="Rectangle 68"/>
          <p:cNvSpPr>
            <a:spLocks noChangeArrowheads="1"/>
          </p:cNvSpPr>
          <p:nvPr/>
        </p:nvSpPr>
        <p:spPr bwMode="auto">
          <a:xfrm>
            <a:off x="2819400" y="2362200"/>
            <a:ext cx="858838" cy="244475"/>
          </a:xfrm>
          <a:prstGeom prst="rect">
            <a:avLst/>
          </a:prstGeom>
          <a:noFill/>
          <a:ln w="9525">
            <a:noFill/>
            <a:miter lim="800000"/>
          </a:ln>
        </p:spPr>
        <p:txBody>
          <a:bodyPr wrap="none" lIns="0" tIns="0" rIns="0" bIns="0">
            <a:spAutoFit/>
          </a:bodyPr>
          <a:lstStyle/>
          <a:p>
            <a:r>
              <a:rPr lang="en-US" sz="1600" b="1"/>
              <a:t>Platinum</a:t>
            </a:r>
          </a:p>
        </p:txBody>
      </p:sp>
      <p:sp>
        <p:nvSpPr>
          <p:cNvPr id="26654" name="Text Box 70"/>
          <p:cNvSpPr txBox="1">
            <a:spLocks noChangeArrowheads="1"/>
          </p:cNvSpPr>
          <p:nvPr/>
        </p:nvSpPr>
        <p:spPr bwMode="auto">
          <a:xfrm>
            <a:off x="3048000" y="2903538"/>
            <a:ext cx="1905000" cy="830262"/>
          </a:xfrm>
          <a:prstGeom prst="rect">
            <a:avLst/>
          </a:prstGeom>
          <a:noFill/>
          <a:ln w="12700">
            <a:noFill/>
            <a:miter lim="800000"/>
            <a:headEnd type="none" w="sm" len="sm"/>
            <a:tailEnd type="none" w="sm" len="sm"/>
          </a:ln>
        </p:spPr>
        <p:txBody>
          <a:bodyPr>
            <a:spAutoFit/>
          </a:bodyPr>
          <a:lstStyle/>
          <a:p>
            <a:pPr algn="ctr">
              <a:spcBef>
                <a:spcPct val="50000"/>
              </a:spcBef>
            </a:pPr>
            <a:r>
              <a:rPr lang="en-US" sz="1200" b="1">
                <a:latin typeface="Lucida Sans Unicode" panose="020B0602030504020204" pitchFamily="34" charset="0"/>
              </a:rPr>
              <a:t>Not as                    profitable:       discounts or           less loyal</a:t>
            </a:r>
          </a:p>
        </p:txBody>
      </p:sp>
      <p:sp>
        <p:nvSpPr>
          <p:cNvPr id="26655" name="Text Box 71"/>
          <p:cNvSpPr txBox="1">
            <a:spLocks noChangeArrowheads="1"/>
          </p:cNvSpPr>
          <p:nvPr/>
        </p:nvSpPr>
        <p:spPr bwMode="auto">
          <a:xfrm>
            <a:off x="3124200" y="3765550"/>
            <a:ext cx="1752600" cy="646113"/>
          </a:xfrm>
          <a:prstGeom prst="rect">
            <a:avLst/>
          </a:prstGeom>
          <a:noFill/>
          <a:ln w="12700">
            <a:noFill/>
            <a:miter lim="800000"/>
            <a:headEnd type="none" w="sm" len="sm"/>
            <a:tailEnd type="none" w="sm" len="sm"/>
          </a:ln>
        </p:spPr>
        <p:txBody>
          <a:bodyPr>
            <a:spAutoFit/>
          </a:bodyPr>
          <a:lstStyle/>
          <a:p>
            <a:pPr algn="ctr">
              <a:spcBef>
                <a:spcPct val="50000"/>
              </a:spcBef>
            </a:pPr>
            <a:r>
              <a:rPr lang="en-US" sz="1200" b="1">
                <a:latin typeface="Lucida Sans Unicode" panose="020B0602030504020204" pitchFamily="34" charset="0"/>
              </a:rPr>
              <a:t>Utilize capacity, but do not merit special treatment</a:t>
            </a:r>
          </a:p>
        </p:txBody>
      </p:sp>
      <p:grpSp>
        <p:nvGrpSpPr>
          <p:cNvPr id="26656" name="Group 71"/>
          <p:cNvGrpSpPr/>
          <p:nvPr/>
        </p:nvGrpSpPr>
        <p:grpSpPr bwMode="auto">
          <a:xfrm>
            <a:off x="7239000" y="2743200"/>
            <a:ext cx="214313" cy="2133600"/>
            <a:chOff x="986" y="1701"/>
            <a:chExt cx="135" cy="1580"/>
          </a:xfrm>
        </p:grpSpPr>
        <p:sp>
          <p:nvSpPr>
            <p:cNvPr id="26657" name="Line 40"/>
            <p:cNvSpPr>
              <a:spLocks noChangeShapeType="1"/>
            </p:cNvSpPr>
            <p:nvPr/>
          </p:nvSpPr>
          <p:spPr bwMode="auto">
            <a:xfrm flipV="1">
              <a:off x="1049" y="1815"/>
              <a:ext cx="1" cy="1466"/>
            </a:xfrm>
            <a:prstGeom prst="line">
              <a:avLst/>
            </a:prstGeom>
            <a:noFill/>
            <a:ln w="66675">
              <a:solidFill>
                <a:schemeClr val="accent2"/>
              </a:solidFill>
              <a:round/>
            </a:ln>
          </p:spPr>
          <p:txBody>
            <a:bodyPr/>
            <a:lstStyle/>
            <a:p>
              <a:endParaRPr lang="en-US"/>
            </a:p>
          </p:txBody>
        </p:sp>
        <p:sp>
          <p:nvSpPr>
            <p:cNvPr id="26658" name="Freeform 73"/>
            <p:cNvSpPr/>
            <p:nvPr/>
          </p:nvSpPr>
          <p:spPr bwMode="auto">
            <a:xfrm>
              <a:off x="986" y="1701"/>
              <a:ext cx="135" cy="135"/>
            </a:xfrm>
            <a:custGeom>
              <a:avLst/>
              <a:gdLst>
                <a:gd name="T0" fmla="*/ 135 w 135"/>
                <a:gd name="T1" fmla="*/ 135 h 135"/>
                <a:gd name="T2" fmla="*/ 63 w 135"/>
                <a:gd name="T3" fmla="*/ 0 h 135"/>
                <a:gd name="T4" fmla="*/ 0 w 135"/>
                <a:gd name="T5" fmla="*/ 135 h 135"/>
                <a:gd name="T6" fmla="*/ 135 w 135"/>
                <a:gd name="T7" fmla="*/ 135 h 135"/>
                <a:gd name="T8" fmla="*/ 0 60000 65536"/>
                <a:gd name="T9" fmla="*/ 0 60000 65536"/>
                <a:gd name="T10" fmla="*/ 0 60000 65536"/>
                <a:gd name="T11" fmla="*/ 0 60000 65536"/>
                <a:gd name="T12" fmla="*/ 0 w 135"/>
                <a:gd name="T13" fmla="*/ 0 h 135"/>
                <a:gd name="T14" fmla="*/ 135 w 135"/>
                <a:gd name="T15" fmla="*/ 135 h 135"/>
              </a:gdLst>
              <a:ahLst/>
              <a:cxnLst>
                <a:cxn ang="T8">
                  <a:pos x="T0" y="T1"/>
                </a:cxn>
                <a:cxn ang="T9">
                  <a:pos x="T2" y="T3"/>
                </a:cxn>
                <a:cxn ang="T10">
                  <a:pos x="T4" y="T5"/>
                </a:cxn>
                <a:cxn ang="T11">
                  <a:pos x="T6" y="T7"/>
                </a:cxn>
              </a:cxnLst>
              <a:rect l="T12" t="T13" r="T14" b="T15"/>
              <a:pathLst>
                <a:path w="135" h="135">
                  <a:moveTo>
                    <a:pt x="135" y="135"/>
                  </a:moveTo>
                  <a:lnTo>
                    <a:pt x="63" y="0"/>
                  </a:lnTo>
                  <a:lnTo>
                    <a:pt x="0" y="135"/>
                  </a:lnTo>
                  <a:lnTo>
                    <a:pt x="135" y="135"/>
                  </a:lnTo>
                  <a:close/>
                </a:path>
              </a:pathLst>
            </a:custGeom>
            <a:solidFill>
              <a:schemeClr val="accent2"/>
            </a:solidFill>
            <a:ln w="9525">
              <a:solidFill>
                <a:schemeClr val="accent2"/>
              </a:solidFill>
              <a:round/>
            </a:ln>
          </p:spPr>
          <p:txBody>
            <a:bodyPr/>
            <a:lstStyle/>
            <a:p>
              <a:endParaRPr lang="en-US"/>
            </a:p>
          </p:txBody>
        </p:sp>
      </p:grpSp>
      <p:sp>
        <p:nvSpPr>
          <p:cNvPr id="26662" name="Rectangle 21"/>
          <p:cNvSpPr>
            <a:spLocks noChangeArrowheads="1"/>
          </p:cNvSpPr>
          <p:nvPr/>
        </p:nvSpPr>
        <p:spPr bwMode="auto">
          <a:xfrm>
            <a:off x="6934200" y="6400800"/>
            <a:ext cx="2133600" cy="457200"/>
          </a:xfrm>
          <a:prstGeom prst="rect">
            <a:avLst/>
          </a:prstGeom>
          <a:noFill/>
          <a:ln w="9525">
            <a:noFill/>
            <a:miter lim="800000"/>
          </a:ln>
        </p:spPr>
        <p:txBody>
          <a:bodyPr anchor="b"/>
          <a:lstStyle/>
          <a:p>
            <a:pPr algn="r"/>
            <a:r>
              <a:rPr lang="en-US" sz="1000">
                <a:solidFill>
                  <a:srgbClr val="51253A"/>
                </a:solidFill>
                <a:latin typeface="Times New Roman" panose="02020603050405020304" pitchFamily="18" charset="0"/>
              </a:rPr>
              <a:t>6-</a:t>
            </a:r>
            <a:fld id="{C460BDAE-49DE-40E3-8378-DB970923A035}" type="slidenum">
              <a:rPr lang="en-US" sz="1000">
                <a:solidFill>
                  <a:srgbClr val="51253A"/>
                </a:solidFill>
                <a:latin typeface="Times New Roman" panose="02020603050405020304" pitchFamily="18" charset="0"/>
              </a:rPr>
              <a:pPr algn="r"/>
              <a:t>11</a:t>
            </a:fld>
            <a:endParaRPr lang="en-US" sz="1000">
              <a:solidFill>
                <a:srgbClr val="51253A"/>
              </a:solidFill>
              <a:latin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1"/>
          <p:cNvSpPr>
            <a:spLocks noGrp="1" noChangeArrowheads="1"/>
          </p:cNvSpPr>
          <p:nvPr>
            <p:ph type="title"/>
          </p:nvPr>
        </p:nvSpPr>
        <p:spPr/>
        <p:txBody>
          <a:bodyPr/>
          <a:lstStyle/>
          <a:p>
            <a:r>
              <a:rPr lang="en-US" smtClean="0"/>
              <a:t>The Customer Pyramid</a:t>
            </a:r>
          </a:p>
        </p:txBody>
      </p:sp>
      <p:graphicFrame>
        <p:nvGraphicFramePr>
          <p:cNvPr id="198681" name="Group 25"/>
          <p:cNvGraphicFramePr>
            <a:graphicFrameLocks noGrp="1"/>
          </p:cNvGraphicFramePr>
          <p:nvPr>
            <p:ph type="tbl" idx="4294967295"/>
          </p:nvPr>
        </p:nvGraphicFramePr>
        <p:xfrm>
          <a:off x="762000" y="2057400"/>
          <a:ext cx="8001000" cy="3898583"/>
        </p:xfrm>
        <a:graphic>
          <a:graphicData uri="http://schemas.openxmlformats.org/drawingml/2006/table">
            <a:tbl>
              <a:tblPr/>
              <a:tblGrid>
                <a:gridCol w="1933575"/>
                <a:gridCol w="6067425"/>
              </a:tblGrid>
              <a:tr h="1008063">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500" b="1" i="0" u="none" strike="noStrike" cap="none" normalizeH="0" baseline="0" dirty="0" smtClean="0">
                          <a:ln>
                            <a:noFill/>
                          </a:ln>
                          <a:solidFill>
                            <a:schemeClr val="tx1">
                              <a:lumMod val="65000"/>
                              <a:lumOff val="35000"/>
                            </a:schemeClr>
                          </a:solidFill>
                          <a:effectLst/>
                          <a:latin typeface="Arial" panose="020B0604020202020204" pitchFamily="34" charset="0"/>
                          <a:cs typeface="Times New Roman" panose="02020603050405020304" pitchFamily="18" charset="0"/>
                        </a:rPr>
                        <a:t>Platinum Tier</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600" b="0" i="0" u="none" strike="noStrike" cap="none" normalizeH="0" baseline="0" dirty="0" smtClean="0">
                          <a:ln>
                            <a:noFill/>
                          </a:ln>
                          <a:solidFill>
                            <a:srgbClr val="000000"/>
                          </a:solidFill>
                          <a:effectLst/>
                          <a:latin typeface="Arial" panose="020B0604020202020204" pitchFamily="34" charset="0"/>
                          <a:cs typeface="Times New Roman" panose="02020603050405020304" pitchFamily="18" charset="0"/>
                        </a:rPr>
                        <a:t>Company’s most profitable customers, typically heavy users of the product, not overly price sensitive, willing to invest in and try new offerings, and committed customers of the firm</a:t>
                      </a:r>
                    </a:p>
                    <a:p>
                      <a:pPr marL="0" marR="0" lvl="0" indent="0" algn="l" defTabSz="914400" rtl="0" eaLnBrk="1" fontAlgn="base" latinLnBrk="0" hangingPunct="1">
                        <a:lnSpc>
                          <a:spcPct val="100000"/>
                        </a:lnSpc>
                        <a:spcBef>
                          <a:spcPct val="0"/>
                        </a:spcBef>
                        <a:spcAft>
                          <a:spcPct val="0"/>
                        </a:spcAft>
                        <a:buClrTx/>
                        <a:buSzTx/>
                        <a:buFontTx/>
                        <a:buNone/>
                      </a:pPr>
                      <a:r>
                        <a:rPr kumimoji="0" lang="en-US" sz="1300" b="0" i="0" u="none" strike="noStrike" cap="none" normalizeH="0" baseline="0" dirty="0" smtClean="0">
                          <a:ln>
                            <a:noFill/>
                          </a:ln>
                          <a:solidFill>
                            <a:srgbClr val="000000"/>
                          </a:solidFill>
                          <a:effectLst/>
                          <a:latin typeface="Arial" panose="020B0604020202020204" pitchFamily="34" charset="0"/>
                          <a:cs typeface="Times New Roman" panose="02020603050405020304" pitchFamily="18" charset="0"/>
                        </a:rPr>
                        <a:t>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CF0"/>
                    </a:solidFill>
                  </a:tcPr>
                </a:tc>
              </a:tr>
              <a:tr h="9366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500" b="1" i="0" u="none" strike="noStrike" cap="none" normalizeH="0" baseline="0" dirty="0" smtClean="0">
                          <a:ln>
                            <a:noFill/>
                          </a:ln>
                          <a:solidFill>
                            <a:schemeClr val="accent4">
                              <a:lumMod val="50000"/>
                            </a:schemeClr>
                          </a:solidFill>
                          <a:effectLst/>
                          <a:latin typeface="Arial" panose="020B0604020202020204" pitchFamily="34" charset="0"/>
                          <a:cs typeface="Times New Roman" panose="02020603050405020304" pitchFamily="18" charset="0"/>
                        </a:rPr>
                        <a:t>Gold Tier</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600" b="0" i="0"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Profitability levels are not as high, perhaps because customers want price discounts that limit margins or are simply not as loyal. May be heavy users who minimize risk by working with multiple vendors.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CF0"/>
                    </a:solidFill>
                  </a:tcPr>
                </a:tc>
              </a:tr>
              <a:tr h="9398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500" b="1" i="0" u="none" strike="noStrike" cap="none" normalizeH="0" baseline="0" dirty="0" smtClean="0">
                          <a:ln>
                            <a:noFill/>
                          </a:ln>
                          <a:solidFill>
                            <a:schemeClr val="accent1">
                              <a:lumMod val="50000"/>
                            </a:schemeClr>
                          </a:solidFill>
                          <a:effectLst/>
                          <a:latin typeface="Arial" panose="020B0604020202020204" pitchFamily="34" charset="0"/>
                          <a:cs typeface="Times New Roman" panose="02020603050405020304" pitchFamily="18" charset="0"/>
                        </a:rPr>
                        <a:t>Iron Tier</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600" b="0" i="0"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Essential customers that provide the volume needed to utilize the firm'’ capacity but their spending levels, loyalty, and profitability are not substantial enough for special treatment</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CF0"/>
                    </a:solidFill>
                  </a:tcPr>
                </a:tc>
              </a:tr>
              <a:tr h="9366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500" b="1"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Lead Tier</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600" b="0" i="0" u="none" strike="noStrike" cap="none" normalizeH="0" baseline="0" dirty="0" smtClean="0">
                          <a:ln>
                            <a:noFill/>
                          </a:ln>
                          <a:solidFill>
                            <a:srgbClr val="000000"/>
                          </a:solidFill>
                          <a:effectLst/>
                          <a:latin typeface="Arial" panose="020B0604020202020204" pitchFamily="34" charset="0"/>
                          <a:cs typeface="Times New Roman" panose="02020603050405020304" pitchFamily="18" charset="0"/>
                        </a:rPr>
                        <a:t>Customers who are costing the firm money.  They demand more attention than they are due given their spending and profitability and are sometimes problem customers—complaining about the firm to others and tying up firm resources.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CF0"/>
                    </a:solidFill>
                  </a:tcPr>
                </a:tc>
              </a:tr>
            </a:tbl>
          </a:graphicData>
        </a:graphic>
      </p:graphicFrame>
      <p:sp>
        <p:nvSpPr>
          <p:cNvPr id="27668" name="Rectangle 21"/>
          <p:cNvSpPr>
            <a:spLocks noChangeArrowheads="1"/>
          </p:cNvSpPr>
          <p:nvPr/>
        </p:nvSpPr>
        <p:spPr bwMode="auto">
          <a:xfrm>
            <a:off x="6934200" y="6400800"/>
            <a:ext cx="2133600" cy="457200"/>
          </a:xfrm>
          <a:prstGeom prst="rect">
            <a:avLst/>
          </a:prstGeom>
          <a:noFill/>
          <a:ln w="9525">
            <a:noFill/>
            <a:miter lim="800000"/>
          </a:ln>
        </p:spPr>
        <p:txBody>
          <a:bodyPr anchor="b"/>
          <a:lstStyle/>
          <a:p>
            <a:pPr algn="r"/>
            <a:r>
              <a:rPr lang="en-US" sz="1000">
                <a:solidFill>
                  <a:srgbClr val="51253A"/>
                </a:solidFill>
                <a:latin typeface="Times New Roman" panose="02020603050405020304" pitchFamily="18" charset="0"/>
              </a:rPr>
              <a:t>6-</a:t>
            </a:r>
            <a:fld id="{3CD85F9A-2578-4DBD-ACE1-FF91CA06A5D7}" type="slidenum">
              <a:rPr lang="en-US" sz="1000">
                <a:solidFill>
                  <a:srgbClr val="51253A"/>
                </a:solidFill>
                <a:latin typeface="Times New Roman" panose="02020603050405020304" pitchFamily="18" charset="0"/>
              </a:rPr>
              <a:pPr algn="r"/>
              <a:t>12</a:t>
            </a:fld>
            <a:endParaRPr lang="en-US" sz="1000">
              <a:solidFill>
                <a:srgbClr val="51253A"/>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8"/>
          <p:cNvSpPr>
            <a:spLocks noGrp="1" noChangeArrowheads="1"/>
          </p:cNvSpPr>
          <p:nvPr>
            <p:ph type="title"/>
          </p:nvPr>
        </p:nvSpPr>
        <p:spPr/>
        <p:txBody>
          <a:bodyPr/>
          <a:lstStyle/>
          <a:p>
            <a:r>
              <a:rPr lang="en-US" smtClean="0"/>
              <a:t>Relationship Development Model</a:t>
            </a:r>
          </a:p>
        </p:txBody>
      </p:sp>
      <p:pic>
        <p:nvPicPr>
          <p:cNvPr id="28674" name="Picture 3"/>
          <p:cNvPicPr>
            <a:picLocks noChangeAspect="1" noChangeArrowheads="1"/>
          </p:cNvPicPr>
          <p:nvPr/>
        </p:nvPicPr>
        <p:blipFill>
          <a:blip r:embed="rId2" cstate="print"/>
          <a:srcRect/>
          <a:stretch>
            <a:fillRect/>
          </a:stretch>
        </p:blipFill>
        <p:spPr bwMode="auto">
          <a:xfrm>
            <a:off x="457200" y="1676400"/>
            <a:ext cx="8528050" cy="4424363"/>
          </a:xfrm>
          <a:prstGeom prst="rect">
            <a:avLst/>
          </a:prstGeom>
          <a:noFill/>
          <a:ln w="9525">
            <a:noFill/>
            <a:miter lim="800000"/>
            <a:headEnd/>
            <a:tailEnd/>
          </a:ln>
        </p:spPr>
      </p:pic>
      <p:sp>
        <p:nvSpPr>
          <p:cNvPr id="28676" name="Rectangle 21"/>
          <p:cNvSpPr>
            <a:spLocks noChangeArrowheads="1"/>
          </p:cNvSpPr>
          <p:nvPr/>
        </p:nvSpPr>
        <p:spPr bwMode="auto">
          <a:xfrm>
            <a:off x="6934200" y="6400800"/>
            <a:ext cx="2133600" cy="457200"/>
          </a:xfrm>
          <a:prstGeom prst="rect">
            <a:avLst/>
          </a:prstGeom>
          <a:noFill/>
          <a:ln w="9525">
            <a:noFill/>
            <a:miter lim="800000"/>
          </a:ln>
        </p:spPr>
        <p:txBody>
          <a:bodyPr anchor="b"/>
          <a:lstStyle/>
          <a:p>
            <a:pPr algn="r"/>
            <a:r>
              <a:rPr lang="en-US" sz="1000">
                <a:solidFill>
                  <a:srgbClr val="51253A"/>
                </a:solidFill>
                <a:latin typeface="Times New Roman" panose="02020603050405020304" pitchFamily="18" charset="0"/>
              </a:rPr>
              <a:t>6-</a:t>
            </a:r>
            <a:fld id="{C1640084-4DB5-4907-A06A-30989906C1BE}" type="slidenum">
              <a:rPr lang="en-US" sz="1000">
                <a:solidFill>
                  <a:srgbClr val="51253A"/>
                </a:solidFill>
                <a:latin typeface="Times New Roman" panose="02020603050405020304" pitchFamily="18" charset="0"/>
              </a:rPr>
              <a:pPr algn="r"/>
              <a:t>13</a:t>
            </a:fld>
            <a:endParaRPr lang="en-US" sz="1000">
              <a:solidFill>
                <a:srgbClr val="51253A"/>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4"/>
          <p:cNvSpPr>
            <a:spLocks noGrp="1" noChangeArrowheads="1"/>
          </p:cNvSpPr>
          <p:nvPr>
            <p:ph type="title"/>
          </p:nvPr>
        </p:nvSpPr>
        <p:spPr/>
        <p:txBody>
          <a:bodyPr/>
          <a:lstStyle/>
          <a:p>
            <a:r>
              <a:rPr lang="en-US" smtClean="0"/>
              <a:t>Strategies for Building Relationships</a:t>
            </a:r>
          </a:p>
        </p:txBody>
      </p:sp>
      <p:sp>
        <p:nvSpPr>
          <p:cNvPr id="29698" name="Rectangle 5"/>
          <p:cNvSpPr>
            <a:spLocks noGrp="1" noChangeArrowheads="1"/>
          </p:cNvSpPr>
          <p:nvPr>
            <p:ph type="body" idx="1"/>
          </p:nvPr>
        </p:nvSpPr>
        <p:spPr/>
        <p:txBody>
          <a:bodyPr/>
          <a:lstStyle/>
          <a:p>
            <a:pPr>
              <a:lnSpc>
                <a:spcPct val="80000"/>
              </a:lnSpc>
            </a:pPr>
            <a:r>
              <a:rPr lang="en-US" sz="2800" smtClean="0"/>
              <a:t>Core Service Provision:</a:t>
            </a:r>
          </a:p>
          <a:p>
            <a:pPr lvl="1">
              <a:lnSpc>
                <a:spcPct val="80000"/>
              </a:lnSpc>
              <a:buClr>
                <a:srgbClr val="A34B73"/>
              </a:buClr>
            </a:pPr>
            <a:r>
              <a:rPr lang="en-US" sz="2400" smtClean="0">
                <a:solidFill>
                  <a:srgbClr val="51253A"/>
                </a:solidFill>
              </a:rPr>
              <a:t>service foundations built upon delivery of excellent service:</a:t>
            </a:r>
          </a:p>
          <a:p>
            <a:pPr lvl="2">
              <a:lnSpc>
                <a:spcPct val="80000"/>
              </a:lnSpc>
            </a:pPr>
            <a:r>
              <a:rPr lang="en-US" sz="2000" smtClean="0"/>
              <a:t>satisfaction, perceived service quality, perceived value</a:t>
            </a:r>
          </a:p>
          <a:p>
            <a:pPr>
              <a:lnSpc>
                <a:spcPct val="80000"/>
              </a:lnSpc>
            </a:pPr>
            <a:r>
              <a:rPr lang="en-US" sz="2800" smtClean="0"/>
              <a:t>Switching Barriers:</a:t>
            </a:r>
          </a:p>
          <a:p>
            <a:pPr lvl="1">
              <a:lnSpc>
                <a:spcPct val="80000"/>
              </a:lnSpc>
              <a:buClr>
                <a:srgbClr val="A34B73"/>
              </a:buClr>
            </a:pPr>
            <a:r>
              <a:rPr lang="en-US" sz="2400" smtClean="0">
                <a:solidFill>
                  <a:srgbClr val="51253A"/>
                </a:solidFill>
              </a:rPr>
              <a:t>customer inertia</a:t>
            </a:r>
          </a:p>
          <a:p>
            <a:pPr lvl="1">
              <a:lnSpc>
                <a:spcPct val="80000"/>
              </a:lnSpc>
              <a:buClr>
                <a:srgbClr val="A34B73"/>
              </a:buClr>
            </a:pPr>
            <a:r>
              <a:rPr lang="en-US" sz="2400" smtClean="0">
                <a:solidFill>
                  <a:srgbClr val="51253A"/>
                </a:solidFill>
              </a:rPr>
              <a:t>switching costs:</a:t>
            </a:r>
          </a:p>
          <a:p>
            <a:pPr lvl="2">
              <a:lnSpc>
                <a:spcPct val="80000"/>
              </a:lnSpc>
            </a:pPr>
            <a:r>
              <a:rPr lang="en-US" sz="2000" smtClean="0"/>
              <a:t>set up costs, search costs, learning costs, contractual costs</a:t>
            </a:r>
          </a:p>
          <a:p>
            <a:pPr>
              <a:lnSpc>
                <a:spcPct val="80000"/>
              </a:lnSpc>
            </a:pPr>
            <a:r>
              <a:rPr lang="en-US" sz="2800" smtClean="0"/>
              <a:t>Relationship Bonds:</a:t>
            </a:r>
          </a:p>
          <a:p>
            <a:pPr lvl="1">
              <a:lnSpc>
                <a:spcPct val="80000"/>
              </a:lnSpc>
              <a:buClr>
                <a:srgbClr val="A34B73"/>
              </a:buClr>
            </a:pPr>
            <a:r>
              <a:rPr lang="en-US" sz="2400" smtClean="0">
                <a:solidFill>
                  <a:srgbClr val="51253A"/>
                </a:solidFill>
              </a:rPr>
              <a:t>financial bonds</a:t>
            </a:r>
          </a:p>
          <a:p>
            <a:pPr lvl="1">
              <a:lnSpc>
                <a:spcPct val="80000"/>
              </a:lnSpc>
              <a:buClr>
                <a:srgbClr val="A34B73"/>
              </a:buClr>
            </a:pPr>
            <a:r>
              <a:rPr lang="en-US" sz="2400" smtClean="0">
                <a:solidFill>
                  <a:srgbClr val="51253A"/>
                </a:solidFill>
              </a:rPr>
              <a:t>social bonds</a:t>
            </a:r>
          </a:p>
          <a:p>
            <a:pPr lvl="1">
              <a:lnSpc>
                <a:spcPct val="80000"/>
              </a:lnSpc>
              <a:buClr>
                <a:srgbClr val="A34B73"/>
              </a:buClr>
            </a:pPr>
            <a:r>
              <a:rPr lang="en-US" sz="2400" smtClean="0">
                <a:solidFill>
                  <a:srgbClr val="51253A"/>
                </a:solidFill>
              </a:rPr>
              <a:t>customization bonds</a:t>
            </a:r>
          </a:p>
          <a:p>
            <a:pPr lvl="1">
              <a:lnSpc>
                <a:spcPct val="80000"/>
              </a:lnSpc>
              <a:buClr>
                <a:srgbClr val="A34B73"/>
              </a:buClr>
            </a:pPr>
            <a:r>
              <a:rPr lang="en-US" sz="2400" smtClean="0">
                <a:solidFill>
                  <a:srgbClr val="51253A"/>
                </a:solidFill>
              </a:rPr>
              <a:t>structural bonds</a:t>
            </a:r>
          </a:p>
        </p:txBody>
      </p:sp>
      <p:sp>
        <p:nvSpPr>
          <p:cNvPr id="29700" name="Rectangle 21"/>
          <p:cNvSpPr>
            <a:spLocks noChangeArrowheads="1"/>
          </p:cNvSpPr>
          <p:nvPr/>
        </p:nvSpPr>
        <p:spPr bwMode="auto">
          <a:xfrm>
            <a:off x="6934200" y="6400800"/>
            <a:ext cx="2133600" cy="457200"/>
          </a:xfrm>
          <a:prstGeom prst="rect">
            <a:avLst/>
          </a:prstGeom>
          <a:noFill/>
          <a:ln w="9525">
            <a:noFill/>
            <a:miter lim="800000"/>
          </a:ln>
        </p:spPr>
        <p:txBody>
          <a:bodyPr anchor="b"/>
          <a:lstStyle/>
          <a:p>
            <a:pPr algn="r"/>
            <a:r>
              <a:rPr lang="en-US" sz="1000">
                <a:solidFill>
                  <a:srgbClr val="51253A"/>
                </a:solidFill>
                <a:latin typeface="Times New Roman" panose="02020603050405020304" pitchFamily="18" charset="0"/>
              </a:rPr>
              <a:t>6-</a:t>
            </a:r>
            <a:fld id="{355A8C85-AF08-4231-8D76-4A451460EFBF}" type="slidenum">
              <a:rPr lang="en-US" sz="1000">
                <a:solidFill>
                  <a:srgbClr val="51253A"/>
                </a:solidFill>
                <a:latin typeface="Times New Roman" panose="02020603050405020304" pitchFamily="18" charset="0"/>
              </a:rPr>
              <a:pPr algn="r"/>
              <a:t>14</a:t>
            </a:fld>
            <a:endParaRPr lang="en-US" sz="1000">
              <a:solidFill>
                <a:srgbClr val="51253A"/>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mtClean="0"/>
              <a:t>Levels of Relationship Strategies</a:t>
            </a:r>
          </a:p>
        </p:txBody>
      </p:sp>
      <p:pic>
        <p:nvPicPr>
          <p:cNvPr id="30722" name="Picture 2"/>
          <p:cNvPicPr>
            <a:picLocks noChangeAspect="1" noChangeArrowheads="1"/>
          </p:cNvPicPr>
          <p:nvPr/>
        </p:nvPicPr>
        <p:blipFill>
          <a:blip r:embed="rId2" cstate="print"/>
          <a:srcRect/>
          <a:stretch>
            <a:fillRect/>
          </a:stretch>
        </p:blipFill>
        <p:spPr bwMode="auto">
          <a:xfrm>
            <a:off x="609600" y="1512888"/>
            <a:ext cx="6858000" cy="5192712"/>
          </a:xfrm>
          <a:prstGeom prst="rect">
            <a:avLst/>
          </a:prstGeom>
          <a:noFill/>
          <a:ln w="9525">
            <a:noFill/>
            <a:miter lim="800000"/>
            <a:headEnd/>
            <a:tailEnd/>
          </a:ln>
        </p:spPr>
      </p:pic>
      <p:sp>
        <p:nvSpPr>
          <p:cNvPr id="30724" name="Rectangle 21"/>
          <p:cNvSpPr>
            <a:spLocks noChangeArrowheads="1"/>
          </p:cNvSpPr>
          <p:nvPr/>
        </p:nvSpPr>
        <p:spPr bwMode="auto">
          <a:xfrm>
            <a:off x="6934200" y="6400800"/>
            <a:ext cx="2133600" cy="457200"/>
          </a:xfrm>
          <a:prstGeom prst="rect">
            <a:avLst/>
          </a:prstGeom>
          <a:noFill/>
          <a:ln w="9525">
            <a:noFill/>
            <a:miter lim="800000"/>
          </a:ln>
        </p:spPr>
        <p:txBody>
          <a:bodyPr anchor="b"/>
          <a:lstStyle/>
          <a:p>
            <a:pPr algn="r"/>
            <a:r>
              <a:rPr lang="en-US" sz="1000">
                <a:solidFill>
                  <a:srgbClr val="51253A"/>
                </a:solidFill>
                <a:latin typeface="Times New Roman" panose="02020603050405020304" pitchFamily="18" charset="0"/>
              </a:rPr>
              <a:t>6-</a:t>
            </a:r>
            <a:fld id="{25FD7115-460E-4E2A-8D34-CABF5BB6B7A2}" type="slidenum">
              <a:rPr lang="en-US" sz="1000">
                <a:solidFill>
                  <a:srgbClr val="51253A"/>
                </a:solidFill>
                <a:latin typeface="Times New Roman" panose="02020603050405020304" pitchFamily="18" charset="0"/>
              </a:rPr>
              <a:pPr algn="r"/>
              <a:t>15</a:t>
            </a:fld>
            <a:endParaRPr lang="en-US" sz="1000">
              <a:solidFill>
                <a:srgbClr val="51253A"/>
              </a:solidFill>
              <a:latin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r>
              <a:rPr lang="en-US" smtClean="0"/>
              <a:t>“The Customer Is NOT Always Right”</a:t>
            </a:r>
          </a:p>
        </p:txBody>
      </p:sp>
      <p:sp>
        <p:nvSpPr>
          <p:cNvPr id="31746" name="Rectangle 3"/>
          <p:cNvSpPr>
            <a:spLocks noGrp="1" noChangeArrowheads="1"/>
          </p:cNvSpPr>
          <p:nvPr>
            <p:ph type="body" idx="1"/>
          </p:nvPr>
        </p:nvSpPr>
        <p:spPr>
          <a:xfrm>
            <a:off x="533400" y="1676400"/>
            <a:ext cx="8458200" cy="4829175"/>
          </a:xfrm>
        </p:spPr>
        <p:txBody>
          <a:bodyPr/>
          <a:lstStyle/>
          <a:p>
            <a:r>
              <a:rPr lang="en-US" smtClean="0"/>
              <a:t>Not all customers are good relationship customers:</a:t>
            </a:r>
          </a:p>
          <a:p>
            <a:pPr lvl="4"/>
            <a:endParaRPr lang="en-US" smtClean="0"/>
          </a:p>
          <a:p>
            <a:pPr lvl="1">
              <a:buClr>
                <a:srgbClr val="A34B73"/>
              </a:buClr>
            </a:pPr>
            <a:r>
              <a:rPr lang="en-US" smtClean="0">
                <a:solidFill>
                  <a:srgbClr val="51253A"/>
                </a:solidFill>
              </a:rPr>
              <a:t>wrong segment</a:t>
            </a:r>
          </a:p>
          <a:p>
            <a:pPr lvl="1">
              <a:buClr>
                <a:srgbClr val="A34B73"/>
              </a:buClr>
            </a:pPr>
            <a:endParaRPr lang="en-US" smtClean="0">
              <a:solidFill>
                <a:srgbClr val="51253A"/>
              </a:solidFill>
            </a:endParaRPr>
          </a:p>
          <a:p>
            <a:pPr lvl="1">
              <a:buClr>
                <a:srgbClr val="A34B73"/>
              </a:buClr>
            </a:pPr>
            <a:r>
              <a:rPr lang="en-US" smtClean="0">
                <a:solidFill>
                  <a:srgbClr val="51253A"/>
                </a:solidFill>
              </a:rPr>
              <a:t>not profitable in the long term</a:t>
            </a:r>
          </a:p>
          <a:p>
            <a:pPr lvl="1">
              <a:buClr>
                <a:srgbClr val="A34B73"/>
              </a:buClr>
            </a:pPr>
            <a:endParaRPr lang="en-US" smtClean="0">
              <a:solidFill>
                <a:srgbClr val="51253A"/>
              </a:solidFill>
            </a:endParaRPr>
          </a:p>
          <a:p>
            <a:pPr lvl="1">
              <a:buClr>
                <a:srgbClr val="A34B73"/>
              </a:buClr>
            </a:pPr>
            <a:r>
              <a:rPr lang="en-US" smtClean="0">
                <a:solidFill>
                  <a:srgbClr val="51253A"/>
                </a:solidFill>
              </a:rPr>
              <a:t>difficult customers</a:t>
            </a:r>
          </a:p>
        </p:txBody>
      </p:sp>
      <p:sp>
        <p:nvSpPr>
          <p:cNvPr id="31748" name="Rectangle 21"/>
          <p:cNvSpPr>
            <a:spLocks noChangeArrowheads="1"/>
          </p:cNvSpPr>
          <p:nvPr/>
        </p:nvSpPr>
        <p:spPr bwMode="auto">
          <a:xfrm>
            <a:off x="6934200" y="6400800"/>
            <a:ext cx="2133600" cy="457200"/>
          </a:xfrm>
          <a:prstGeom prst="rect">
            <a:avLst/>
          </a:prstGeom>
          <a:noFill/>
          <a:ln w="9525">
            <a:noFill/>
            <a:miter lim="800000"/>
          </a:ln>
        </p:spPr>
        <p:txBody>
          <a:bodyPr anchor="b"/>
          <a:lstStyle/>
          <a:p>
            <a:pPr algn="r"/>
            <a:r>
              <a:rPr lang="en-US" sz="1000">
                <a:solidFill>
                  <a:srgbClr val="51253A"/>
                </a:solidFill>
                <a:latin typeface="Times New Roman" panose="02020603050405020304" pitchFamily="18" charset="0"/>
              </a:rPr>
              <a:t>6-</a:t>
            </a:r>
            <a:fld id="{F47E6CA7-85B2-489A-B2FE-A0B1CB6EC6DF}" type="slidenum">
              <a:rPr lang="en-US" sz="1000">
                <a:solidFill>
                  <a:srgbClr val="51253A"/>
                </a:solidFill>
                <a:latin typeface="Times New Roman" panose="02020603050405020304" pitchFamily="18" charset="0"/>
              </a:rPr>
              <a:pPr algn="r"/>
              <a:t>16</a:t>
            </a:fld>
            <a:endParaRPr lang="en-US" sz="1000">
              <a:solidFill>
                <a:srgbClr val="51253A"/>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0"/>
          <p:cNvSpPr>
            <a:spLocks noGrp="1" noChangeArrowheads="1"/>
          </p:cNvSpPr>
          <p:nvPr>
            <p:ph type="title"/>
          </p:nvPr>
        </p:nvSpPr>
        <p:spPr/>
        <p:txBody>
          <a:bodyPr/>
          <a:lstStyle/>
          <a:p>
            <a:r>
              <a:rPr lang="en-US" smtClean="0"/>
              <a:t>Building Customer Relationships</a:t>
            </a:r>
          </a:p>
        </p:txBody>
      </p:sp>
      <p:sp>
        <p:nvSpPr>
          <p:cNvPr id="15362" name="Rectangle 9"/>
          <p:cNvSpPr>
            <a:spLocks noGrp="1" noChangeArrowheads="1"/>
          </p:cNvSpPr>
          <p:nvPr>
            <p:ph type="body" idx="4294967295"/>
          </p:nvPr>
        </p:nvSpPr>
        <p:spPr>
          <a:xfrm>
            <a:off x="685800" y="1676400"/>
            <a:ext cx="8458200" cy="4830763"/>
          </a:xfrm>
        </p:spPr>
        <p:txBody>
          <a:bodyPr/>
          <a:lstStyle/>
          <a:p>
            <a:r>
              <a:rPr lang="en-US" smtClean="0"/>
              <a:t>Relationship Marketing</a:t>
            </a:r>
          </a:p>
          <a:p>
            <a:pPr lvl="4"/>
            <a:endParaRPr lang="en-US" smtClean="0"/>
          </a:p>
          <a:p>
            <a:r>
              <a:rPr lang="en-US" smtClean="0"/>
              <a:t>Relationship Value of Customers</a:t>
            </a:r>
          </a:p>
          <a:p>
            <a:pPr lvl="4"/>
            <a:endParaRPr lang="en-US" smtClean="0"/>
          </a:p>
          <a:p>
            <a:r>
              <a:rPr lang="en-US" smtClean="0"/>
              <a:t>Customer Profitability Segments</a:t>
            </a:r>
          </a:p>
          <a:p>
            <a:pPr lvl="4"/>
            <a:endParaRPr lang="en-US" smtClean="0"/>
          </a:p>
          <a:p>
            <a:r>
              <a:rPr lang="en-US" smtClean="0"/>
              <a:t>Relationship Development Strategies</a:t>
            </a:r>
          </a:p>
          <a:p>
            <a:pPr lvl="4"/>
            <a:endParaRPr lang="en-US" smtClean="0"/>
          </a:p>
          <a:p>
            <a:r>
              <a:rPr lang="en-US" smtClean="0"/>
              <a:t>Relationship Challenges</a:t>
            </a:r>
          </a:p>
        </p:txBody>
      </p:sp>
      <p:sp>
        <p:nvSpPr>
          <p:cNvPr id="7" name="Rounded Rectangle 6"/>
          <p:cNvSpPr>
            <a:spLocks noChangeArrowheads="1"/>
          </p:cNvSpPr>
          <p:nvPr/>
        </p:nvSpPr>
        <p:spPr bwMode="auto">
          <a:xfrm>
            <a:off x="7239000" y="76200"/>
            <a:ext cx="1828800" cy="1371600"/>
          </a:xfrm>
          <a:prstGeom prst="roundRect">
            <a:avLst>
              <a:gd name="adj" fmla="val 16667"/>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10800000" scaled="1"/>
            <a:tileRect/>
          </a:gradFill>
          <a:ln w="9525" algn="ctr">
            <a:solidFill>
              <a:srgbClr val="58482A"/>
            </a:solidFill>
            <a:round/>
          </a:ln>
          <a:effectLst>
            <a:outerShdw dist="20000" dir="5400000" rotWithShape="0">
              <a:srgbClr val="000000">
                <a:alpha val="37999"/>
              </a:srgbClr>
            </a:outerShdw>
          </a:effectLst>
        </p:spPr>
        <p:txBody>
          <a:bodyPr anchor="ctr"/>
          <a:lstStyle/>
          <a:p>
            <a:pPr fontAlgn="auto">
              <a:spcBef>
                <a:spcPts val="0"/>
              </a:spcBef>
              <a:spcAft>
                <a:spcPts val="0"/>
              </a:spcAft>
              <a:defRPr/>
            </a:pPr>
            <a:endParaRPr lang="en-US">
              <a:solidFill>
                <a:schemeClr val="dk1"/>
              </a:solidFill>
              <a:latin typeface="+mn-lt"/>
            </a:endParaRPr>
          </a:p>
        </p:txBody>
      </p:sp>
      <p:sp>
        <p:nvSpPr>
          <p:cNvPr id="8" name="Text Box 7"/>
          <p:cNvSpPr txBox="1">
            <a:spLocks noChangeArrowheads="1"/>
          </p:cNvSpPr>
          <p:nvPr/>
        </p:nvSpPr>
        <p:spPr bwMode="auto">
          <a:xfrm>
            <a:off x="7315200" y="196850"/>
            <a:ext cx="1676400" cy="923925"/>
          </a:xfrm>
          <a:prstGeom prst="rect">
            <a:avLst/>
          </a:prstGeom>
          <a:noFill/>
          <a:ln>
            <a:noFill/>
          </a:ln>
          <a:effectLst/>
        </p:spPr>
        <p:txBody>
          <a:bodyPr>
            <a:spAutoFit/>
          </a:bodyPr>
          <a:lstStyle/>
          <a:p>
            <a:pPr fontAlgn="auto">
              <a:spcBef>
                <a:spcPts val="0"/>
              </a:spcBef>
              <a:spcAft>
                <a:spcPts val="0"/>
              </a:spcAft>
              <a:defRPr/>
            </a:pPr>
            <a:r>
              <a:rPr lang="en-US" dirty="0">
                <a:effectLst>
                  <a:outerShdw blurRad="38100" dist="38100" dir="2700000" algn="tl">
                    <a:srgbClr val="C0C0C0"/>
                  </a:outerShdw>
                </a:effectLst>
                <a:latin typeface="+mn-lt"/>
              </a:rPr>
              <a:t>Chapter</a:t>
            </a:r>
          </a:p>
          <a:p>
            <a:pPr fontAlgn="auto">
              <a:spcBef>
                <a:spcPts val="0"/>
              </a:spcBef>
              <a:spcAft>
                <a:spcPts val="0"/>
              </a:spcAft>
              <a:defRPr/>
            </a:pPr>
            <a:r>
              <a:rPr lang="en-US" sz="3600" dirty="0">
                <a:effectLst>
                  <a:outerShdw blurRad="38100" dist="38100" dir="2700000" algn="tl">
                    <a:srgbClr val="C0C0C0"/>
                  </a:outerShdw>
                </a:effectLst>
                <a:latin typeface="+mn-lt"/>
              </a:rPr>
              <a:t>6</a:t>
            </a:r>
          </a:p>
        </p:txBody>
      </p:sp>
      <p:sp>
        <p:nvSpPr>
          <p:cNvPr id="15366" name="Rectangle 21"/>
          <p:cNvSpPr>
            <a:spLocks noChangeArrowheads="1"/>
          </p:cNvSpPr>
          <p:nvPr/>
        </p:nvSpPr>
        <p:spPr bwMode="auto">
          <a:xfrm>
            <a:off x="6934200" y="6400800"/>
            <a:ext cx="2133600" cy="457200"/>
          </a:xfrm>
          <a:prstGeom prst="rect">
            <a:avLst/>
          </a:prstGeom>
          <a:noFill/>
          <a:ln w="9525">
            <a:noFill/>
            <a:miter lim="800000"/>
          </a:ln>
        </p:spPr>
        <p:txBody>
          <a:bodyPr anchor="b"/>
          <a:lstStyle/>
          <a:p>
            <a:pPr algn="r"/>
            <a:r>
              <a:rPr lang="en-US" sz="1000">
                <a:solidFill>
                  <a:srgbClr val="51253A"/>
                </a:solidFill>
                <a:latin typeface="Times New Roman" panose="02020603050405020304" pitchFamily="18" charset="0"/>
              </a:rPr>
              <a:t>6-</a:t>
            </a:r>
            <a:fld id="{99E55890-8678-403F-AAB4-8A0F9E6CE40B}" type="slidenum">
              <a:rPr lang="en-US" sz="1000">
                <a:solidFill>
                  <a:srgbClr val="51253A"/>
                </a:solidFill>
                <a:latin typeface="Times New Roman" panose="02020603050405020304" pitchFamily="18" charset="0"/>
              </a:rPr>
              <a:pPr algn="r"/>
              <a:t>2</a:t>
            </a:fld>
            <a:endParaRPr lang="en-US" sz="1000">
              <a:solidFill>
                <a:srgbClr val="51253A"/>
              </a:solidFill>
              <a:latin typeface="Times New Roman" panose="02020603050405020304" pitchFamily="18" charset="0"/>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Rectangle 4"/>
          <p:cNvSpPr>
            <a:spLocks noGrp="1" noChangeArrowheads="1"/>
          </p:cNvSpPr>
          <p:nvPr>
            <p:ph type="title"/>
          </p:nvPr>
        </p:nvSpPr>
        <p:spPr/>
        <p:txBody>
          <a:bodyPr/>
          <a:lstStyle/>
          <a:p>
            <a:r>
              <a:rPr lang="en-US" smtClean="0"/>
              <a:t>Relationship Marketing</a:t>
            </a:r>
          </a:p>
        </p:txBody>
      </p:sp>
      <p:sp>
        <p:nvSpPr>
          <p:cNvPr id="17410" name="Rectangle 5"/>
          <p:cNvSpPr>
            <a:spLocks noGrp="1" noChangeArrowheads="1"/>
          </p:cNvSpPr>
          <p:nvPr>
            <p:ph type="body" idx="1"/>
          </p:nvPr>
        </p:nvSpPr>
        <p:spPr/>
        <p:txBody>
          <a:bodyPr/>
          <a:lstStyle/>
          <a:p>
            <a:pPr>
              <a:lnSpc>
                <a:spcPct val="90000"/>
              </a:lnSpc>
            </a:pPr>
            <a:r>
              <a:rPr lang="en-US" sz="2400" smtClean="0"/>
              <a:t>is a philosophy of doing business, a strategic orientation, that focuses on keeping current customers and improving relationships with them</a:t>
            </a:r>
          </a:p>
          <a:p>
            <a:pPr lvl="4">
              <a:lnSpc>
                <a:spcPct val="90000"/>
              </a:lnSpc>
            </a:pPr>
            <a:endParaRPr lang="en-US" sz="1600" smtClean="0"/>
          </a:p>
          <a:p>
            <a:pPr>
              <a:lnSpc>
                <a:spcPct val="90000"/>
              </a:lnSpc>
            </a:pPr>
            <a:r>
              <a:rPr lang="en-US" sz="2400" smtClean="0"/>
              <a:t>does not necessarily emphasize acquiring new customers</a:t>
            </a:r>
          </a:p>
          <a:p>
            <a:pPr lvl="4">
              <a:lnSpc>
                <a:spcPct val="90000"/>
              </a:lnSpc>
            </a:pPr>
            <a:endParaRPr lang="en-US" sz="1600" smtClean="0"/>
          </a:p>
          <a:p>
            <a:pPr>
              <a:lnSpc>
                <a:spcPct val="90000"/>
              </a:lnSpc>
            </a:pPr>
            <a:r>
              <a:rPr lang="en-US" sz="2400" smtClean="0"/>
              <a:t>is usually cheaper (for the firm)</a:t>
            </a:r>
          </a:p>
          <a:p>
            <a:pPr lvl="1">
              <a:lnSpc>
                <a:spcPct val="90000"/>
              </a:lnSpc>
              <a:buClr>
                <a:srgbClr val="A34B73"/>
              </a:buClr>
            </a:pPr>
            <a:r>
              <a:rPr lang="en-US" sz="2000" smtClean="0">
                <a:solidFill>
                  <a:srgbClr val="51253A"/>
                </a:solidFill>
              </a:rPr>
              <a:t>keeping a current customer costs less than attracting a new one </a:t>
            </a:r>
          </a:p>
          <a:p>
            <a:pPr lvl="4">
              <a:lnSpc>
                <a:spcPct val="90000"/>
              </a:lnSpc>
            </a:pPr>
            <a:endParaRPr lang="en-US" sz="1600" smtClean="0"/>
          </a:p>
          <a:p>
            <a:pPr>
              <a:lnSpc>
                <a:spcPct val="90000"/>
              </a:lnSpc>
            </a:pPr>
            <a:r>
              <a:rPr lang="en-US" sz="2400" smtClean="0"/>
              <a:t>thus, the focus is less on attraction, and more on retention and enhancement of customer relationships</a:t>
            </a:r>
          </a:p>
        </p:txBody>
      </p:sp>
      <p:sp>
        <p:nvSpPr>
          <p:cNvPr id="17412" name="Rectangle 21"/>
          <p:cNvSpPr>
            <a:spLocks noChangeArrowheads="1"/>
          </p:cNvSpPr>
          <p:nvPr/>
        </p:nvSpPr>
        <p:spPr bwMode="auto">
          <a:xfrm>
            <a:off x="6934200" y="6400800"/>
            <a:ext cx="2133600" cy="457200"/>
          </a:xfrm>
          <a:prstGeom prst="rect">
            <a:avLst/>
          </a:prstGeom>
          <a:noFill/>
          <a:ln w="9525">
            <a:noFill/>
            <a:miter lim="800000"/>
          </a:ln>
        </p:spPr>
        <p:txBody>
          <a:bodyPr anchor="b"/>
          <a:lstStyle/>
          <a:p>
            <a:pPr algn="r"/>
            <a:r>
              <a:rPr lang="en-US" sz="1000">
                <a:solidFill>
                  <a:srgbClr val="51253A"/>
                </a:solidFill>
                <a:latin typeface="Times New Roman" panose="02020603050405020304" pitchFamily="18" charset="0"/>
              </a:rPr>
              <a:t>6-</a:t>
            </a:r>
            <a:fld id="{A777B5A0-F693-4DFD-A91D-260B20F40369}" type="slidenum">
              <a:rPr lang="en-US" sz="1000">
                <a:solidFill>
                  <a:srgbClr val="51253A"/>
                </a:solidFill>
                <a:latin typeface="Times New Roman" panose="02020603050405020304" pitchFamily="18" charset="0"/>
              </a:rPr>
              <a:pPr algn="r"/>
              <a:t>3</a:t>
            </a:fld>
            <a:endParaRPr lang="en-US" sz="1000">
              <a:solidFill>
                <a:srgbClr val="51253A"/>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smtClean="0"/>
              <a:t>The “Bucket Theory of Marketing”</a:t>
            </a:r>
          </a:p>
        </p:txBody>
      </p:sp>
      <p:pic>
        <p:nvPicPr>
          <p:cNvPr id="19458" name="Picture 2"/>
          <p:cNvPicPr>
            <a:picLocks noChangeAspect="1" noChangeArrowheads="1"/>
          </p:cNvPicPr>
          <p:nvPr/>
        </p:nvPicPr>
        <p:blipFill>
          <a:blip r:embed="rId2" cstate="print"/>
          <a:srcRect/>
          <a:stretch>
            <a:fillRect/>
          </a:stretch>
        </p:blipFill>
        <p:spPr bwMode="auto">
          <a:xfrm>
            <a:off x="2135188" y="1524000"/>
            <a:ext cx="4910137" cy="5029200"/>
          </a:xfrm>
          <a:prstGeom prst="rect">
            <a:avLst/>
          </a:prstGeom>
          <a:noFill/>
          <a:ln w="9525">
            <a:noFill/>
            <a:miter lim="800000"/>
            <a:headEnd/>
            <a:tailEnd/>
          </a:ln>
        </p:spPr>
      </p:pic>
      <p:sp>
        <p:nvSpPr>
          <p:cNvPr id="19460" name="Rectangle 21"/>
          <p:cNvSpPr>
            <a:spLocks noChangeArrowheads="1"/>
          </p:cNvSpPr>
          <p:nvPr/>
        </p:nvSpPr>
        <p:spPr bwMode="auto">
          <a:xfrm>
            <a:off x="6934200" y="6400800"/>
            <a:ext cx="2133600" cy="457200"/>
          </a:xfrm>
          <a:prstGeom prst="rect">
            <a:avLst/>
          </a:prstGeom>
          <a:noFill/>
          <a:ln w="9525">
            <a:noFill/>
            <a:miter lim="800000"/>
          </a:ln>
        </p:spPr>
        <p:txBody>
          <a:bodyPr anchor="b"/>
          <a:lstStyle/>
          <a:p>
            <a:pPr algn="r"/>
            <a:r>
              <a:rPr lang="en-US" sz="1000">
                <a:solidFill>
                  <a:srgbClr val="51253A"/>
                </a:solidFill>
                <a:latin typeface="Times New Roman" panose="02020603050405020304" pitchFamily="18" charset="0"/>
              </a:rPr>
              <a:t>6-</a:t>
            </a:r>
            <a:fld id="{CCC189D5-9470-4789-8B39-27A9913882FF}" type="slidenum">
              <a:rPr lang="en-US" sz="1000">
                <a:solidFill>
                  <a:srgbClr val="51253A"/>
                </a:solidFill>
                <a:latin typeface="Times New Roman" panose="02020603050405020304" pitchFamily="18" charset="0"/>
              </a:rPr>
              <a:pPr algn="r"/>
              <a:t>4</a:t>
            </a:fld>
            <a:endParaRPr lang="en-US" sz="1000">
              <a:solidFill>
                <a:srgbClr val="51253A"/>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US" smtClean="0"/>
              <a:t>Customer Goals of Relationship Marketing</a:t>
            </a:r>
          </a:p>
        </p:txBody>
      </p:sp>
      <p:pic>
        <p:nvPicPr>
          <p:cNvPr id="20482" name="Picture 2"/>
          <p:cNvPicPr>
            <a:picLocks noChangeAspect="1" noChangeArrowheads="1"/>
          </p:cNvPicPr>
          <p:nvPr/>
        </p:nvPicPr>
        <p:blipFill>
          <a:blip r:embed="rId2" cstate="print"/>
          <a:srcRect/>
          <a:stretch>
            <a:fillRect/>
          </a:stretch>
        </p:blipFill>
        <p:spPr bwMode="auto">
          <a:xfrm>
            <a:off x="2149475" y="1447800"/>
            <a:ext cx="3260725" cy="5286375"/>
          </a:xfrm>
          <a:prstGeom prst="rect">
            <a:avLst/>
          </a:prstGeom>
          <a:noFill/>
          <a:ln w="9525">
            <a:noFill/>
            <a:miter lim="800000"/>
            <a:headEnd/>
            <a:tailEnd/>
          </a:ln>
        </p:spPr>
      </p:pic>
      <p:sp>
        <p:nvSpPr>
          <p:cNvPr id="20484" name="Rectangle 21"/>
          <p:cNvSpPr>
            <a:spLocks noChangeArrowheads="1"/>
          </p:cNvSpPr>
          <p:nvPr/>
        </p:nvSpPr>
        <p:spPr bwMode="auto">
          <a:xfrm>
            <a:off x="6934200" y="6400800"/>
            <a:ext cx="2133600" cy="457200"/>
          </a:xfrm>
          <a:prstGeom prst="rect">
            <a:avLst/>
          </a:prstGeom>
          <a:noFill/>
          <a:ln w="9525">
            <a:noFill/>
            <a:miter lim="800000"/>
          </a:ln>
        </p:spPr>
        <p:txBody>
          <a:bodyPr anchor="b"/>
          <a:lstStyle/>
          <a:p>
            <a:pPr algn="r"/>
            <a:r>
              <a:rPr lang="en-US" sz="1000">
                <a:solidFill>
                  <a:srgbClr val="51253A"/>
                </a:solidFill>
                <a:latin typeface="Times New Roman" panose="02020603050405020304" pitchFamily="18" charset="0"/>
              </a:rPr>
              <a:t>6-</a:t>
            </a:r>
            <a:fld id="{CEEDFCCB-26E3-41D2-9C5E-5A08C5733DB3}" type="slidenum">
              <a:rPr lang="en-US" sz="1000">
                <a:solidFill>
                  <a:srgbClr val="51253A"/>
                </a:solidFill>
                <a:latin typeface="Times New Roman" panose="02020603050405020304" pitchFamily="18" charset="0"/>
              </a:rPr>
              <a:pPr algn="r"/>
              <a:t>5</a:t>
            </a:fld>
            <a:endParaRPr lang="en-US" sz="1000">
              <a:solidFill>
                <a:srgbClr val="51253A"/>
              </a:solidFill>
              <a:latin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p:txBody>
          <a:bodyPr/>
          <a:lstStyle/>
          <a:p>
            <a:r>
              <a:rPr lang="en-US" smtClean="0"/>
              <a:t>Exhibit 6.1: A Typology of Exchange Relationships</a:t>
            </a:r>
          </a:p>
        </p:txBody>
      </p:sp>
      <p:graphicFrame>
        <p:nvGraphicFramePr>
          <p:cNvPr id="21565" name="Group 61"/>
          <p:cNvGraphicFramePr>
            <a:graphicFrameLocks noGrp="1"/>
          </p:cNvGraphicFramePr>
          <p:nvPr/>
        </p:nvGraphicFramePr>
        <p:xfrm>
          <a:off x="457200" y="1535113"/>
          <a:ext cx="8305800" cy="5180649"/>
        </p:xfrm>
        <a:graphic>
          <a:graphicData uri="http://schemas.openxmlformats.org/drawingml/2006/table">
            <a:tbl>
              <a:tblPr/>
              <a:tblGrid>
                <a:gridCol w="1660525"/>
                <a:gridCol w="1662113"/>
                <a:gridCol w="1660525"/>
                <a:gridCol w="1662112"/>
                <a:gridCol w="1660525"/>
              </a:tblGrid>
              <a:tr h="538163">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1" i="0" u="none" strike="noStrike" cap="none" normalizeH="0" baseline="0" smtClean="0">
                          <a:ln>
                            <a:noFill/>
                          </a:ln>
                          <a:solidFill>
                            <a:srgbClr val="FFFFFF"/>
                          </a:solidFill>
                          <a:effectLst/>
                          <a:latin typeface="Arial" panose="020B0604020202020204" pitchFamily="34" charset="0"/>
                          <a:cs typeface="Calibri" panose="020F0502020204030204" pitchFamily="34" charset="0"/>
                        </a:rPr>
                        <a:t>Customers as…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F6DA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1" i="0" u="none" strike="noStrike" cap="none" normalizeH="0" baseline="0" smtClean="0">
                          <a:ln>
                            <a:noFill/>
                          </a:ln>
                          <a:solidFill>
                            <a:srgbClr val="FFFFFF"/>
                          </a:solidFill>
                          <a:effectLst/>
                          <a:latin typeface="Arial" panose="020B0604020202020204" pitchFamily="34" charset="0"/>
                          <a:cs typeface="Calibri" panose="020F0502020204030204" pitchFamily="34" charset="0"/>
                        </a:rPr>
                        <a:t>Strangers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F6DA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1" i="0" u="none" strike="noStrike" cap="none" normalizeH="0" baseline="0" smtClean="0">
                          <a:ln>
                            <a:noFill/>
                          </a:ln>
                          <a:solidFill>
                            <a:srgbClr val="FFFFFF"/>
                          </a:solidFill>
                          <a:effectLst/>
                          <a:latin typeface="Arial" panose="020B0604020202020204" pitchFamily="34" charset="0"/>
                          <a:cs typeface="Calibri" panose="020F0502020204030204" pitchFamily="34" charset="0"/>
                        </a:rPr>
                        <a:t>Acquaintances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F6DA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1" i="0" u="none" strike="noStrike" cap="none" normalizeH="0" baseline="0" smtClean="0">
                          <a:ln>
                            <a:noFill/>
                          </a:ln>
                          <a:solidFill>
                            <a:srgbClr val="FFFFFF"/>
                          </a:solidFill>
                          <a:effectLst/>
                          <a:latin typeface="Arial" panose="020B0604020202020204" pitchFamily="34" charset="0"/>
                          <a:cs typeface="Calibri" panose="020F0502020204030204" pitchFamily="34" charset="0"/>
                        </a:rPr>
                        <a:t>Friends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F6DA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1" i="0" u="none" strike="noStrike" cap="none" normalizeH="0" baseline="0" smtClean="0">
                          <a:ln>
                            <a:noFill/>
                          </a:ln>
                          <a:solidFill>
                            <a:srgbClr val="FFFFFF"/>
                          </a:solidFill>
                          <a:effectLst/>
                          <a:latin typeface="Arial" panose="020B0604020202020204" pitchFamily="34" charset="0"/>
                          <a:cs typeface="Calibri" panose="020F0502020204030204" pitchFamily="34" charset="0"/>
                        </a:rPr>
                        <a:t>Partners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F6DA4"/>
                    </a:solidFill>
                  </a:tcPr>
                </a:tc>
              </a:tr>
              <a:tr h="566738">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rgbClr val="000000"/>
                          </a:solidFill>
                          <a:effectLst/>
                          <a:latin typeface="Arial" panose="020B0604020202020204" pitchFamily="34" charset="0"/>
                          <a:cs typeface="Calibri" panose="020F0502020204030204" pitchFamily="34" charset="0"/>
                        </a:rPr>
                        <a:t>Product offering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D4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rgbClr val="000000"/>
                          </a:solidFill>
                          <a:effectLst/>
                          <a:latin typeface="Arial" panose="020B0604020202020204" pitchFamily="34" charset="0"/>
                          <a:cs typeface="Calibri" panose="020F0502020204030204" pitchFamily="34" charset="0"/>
                        </a:rPr>
                        <a:t>Attractive relative to competitors</a:t>
                      </a:r>
                    </a:p>
                    <a:p>
                      <a:pPr marL="0" marR="0" lvl="0" indent="0" algn="l" defTabSz="914400" rtl="0" eaLnBrk="1" fontAlgn="base" latinLnBrk="0" hangingPunct="1">
                        <a:lnSpc>
                          <a:spcPct val="100000"/>
                        </a:lnSpc>
                        <a:spcBef>
                          <a:spcPct val="0"/>
                        </a:spcBef>
                        <a:spcAft>
                          <a:spcPct val="0"/>
                        </a:spcAft>
                        <a:buClrTx/>
                        <a:buSzTx/>
                        <a:buFontTx/>
                        <a:buNone/>
                      </a:pPr>
                      <a:endParaRPr kumimoji="0" lang="en-US" sz="1200" b="0" i="0" u="none" strike="noStrike" cap="none" normalizeH="0" baseline="0" smtClean="0">
                        <a:ln>
                          <a:noFill/>
                        </a:ln>
                        <a:solidFill>
                          <a:srgbClr val="000000"/>
                        </a:solidFill>
                        <a:effectLst/>
                        <a:latin typeface="Arial" panose="020B0604020202020204" pitchFamily="34" charset="0"/>
                        <a:cs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D4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rgbClr val="000000"/>
                          </a:solidFill>
                          <a:effectLst/>
                          <a:latin typeface="Arial" panose="020B0604020202020204" pitchFamily="34" charset="0"/>
                          <a:cs typeface="Calibri" panose="020F0502020204030204" pitchFamily="34" charset="0"/>
                        </a:rPr>
                        <a:t>On a par with industry standards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D4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rgbClr val="000000"/>
                          </a:solidFill>
                          <a:effectLst/>
                          <a:latin typeface="Arial" panose="020B0604020202020204" pitchFamily="34" charset="0"/>
                          <a:cs typeface="Calibri" panose="020F0502020204030204" pitchFamily="34" charset="0"/>
                        </a:rPr>
                        <a:t>Differentiated  with adaptation to segments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D4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rgbClr val="000000"/>
                          </a:solidFill>
                          <a:effectLst/>
                          <a:latin typeface="Arial" panose="020B0604020202020204" pitchFamily="34" charset="0"/>
                          <a:cs typeface="Calibri" panose="020F0502020204030204" pitchFamily="34" charset="0"/>
                        </a:rPr>
                        <a:t>Customized, individualized offerings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D4E0"/>
                    </a:solidFill>
                  </a:tcPr>
                </a:tc>
              </a:tr>
              <a:tr h="538163">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rgbClr val="000000"/>
                          </a:solidFill>
                          <a:effectLst/>
                          <a:latin typeface="Arial" panose="020B0604020202020204" pitchFamily="34" charset="0"/>
                          <a:cs typeface="Calibri" panose="020F0502020204030204" pitchFamily="34" charset="0"/>
                        </a:rPr>
                        <a:t>Source of competitive advantage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B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rgbClr val="000000"/>
                          </a:solidFill>
                          <a:effectLst/>
                          <a:latin typeface="Arial" panose="020B0604020202020204" pitchFamily="34" charset="0"/>
                          <a:cs typeface="Calibri" panose="020F0502020204030204" pitchFamily="34" charset="0"/>
                        </a:rPr>
                        <a:t>Attractiveness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B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rgbClr val="000000"/>
                          </a:solidFill>
                          <a:effectLst/>
                          <a:latin typeface="Arial" panose="020B0604020202020204" pitchFamily="34" charset="0"/>
                          <a:cs typeface="Calibri" panose="020F0502020204030204" pitchFamily="34" charset="0"/>
                        </a:rPr>
                        <a:t>Satisfaction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B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rgbClr val="000000"/>
                          </a:solidFill>
                          <a:effectLst/>
                          <a:latin typeface="Arial" panose="020B0604020202020204" pitchFamily="34" charset="0"/>
                          <a:cs typeface="Calibri" panose="020F0502020204030204" pitchFamily="34" charset="0"/>
                        </a:rPr>
                        <a:t>Satisfaction + Trust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B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rgbClr val="000000"/>
                          </a:solidFill>
                          <a:effectLst/>
                          <a:latin typeface="Arial" panose="020B0604020202020204" pitchFamily="34" charset="0"/>
                          <a:cs typeface="Calibri" panose="020F0502020204030204" pitchFamily="34" charset="0"/>
                        </a:rPr>
                        <a:t>Satisfaction + Trust + Commitment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BF0"/>
                    </a:solidFill>
                  </a:tcPr>
                </a:tc>
              </a:tr>
              <a:tr h="728663">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rgbClr val="000000"/>
                          </a:solidFill>
                          <a:effectLst/>
                          <a:latin typeface="Arial" panose="020B0604020202020204" pitchFamily="34" charset="0"/>
                          <a:cs typeface="Calibri" panose="020F0502020204030204" pitchFamily="34" charset="0"/>
                        </a:rPr>
                        <a:t>Buying activity</a:t>
                      </a:r>
                    </a:p>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rgbClr val="000000"/>
                          </a:solidFill>
                          <a:effectLst/>
                          <a:latin typeface="Arial" panose="020B0604020202020204" pitchFamily="34" charset="0"/>
                          <a:cs typeface="Calibri" panose="020F0502020204030204" pitchFamily="34" charset="0"/>
                        </a:rPr>
                        <a:t>(what customer does)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D4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rgbClr val="000000"/>
                          </a:solidFill>
                          <a:effectLst/>
                          <a:latin typeface="Arial" panose="020B0604020202020204" pitchFamily="34" charset="0"/>
                          <a:cs typeface="Calibri" panose="020F0502020204030204" pitchFamily="34" charset="0"/>
                        </a:rPr>
                        <a:t>Interest, exploration, trial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D4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rgbClr val="000000"/>
                          </a:solidFill>
                          <a:effectLst/>
                          <a:latin typeface="Arial" panose="020B0604020202020204" pitchFamily="34" charset="0"/>
                          <a:cs typeface="Calibri" panose="020F0502020204030204" pitchFamily="34" charset="0"/>
                        </a:rPr>
                        <a:t>Reduced need for search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D4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rgbClr val="000000"/>
                          </a:solidFill>
                          <a:effectLst/>
                          <a:latin typeface="Arial" panose="020B0604020202020204" pitchFamily="34" charset="0"/>
                          <a:cs typeface="Calibri" panose="020F0502020204030204" pitchFamily="34" charset="0"/>
                        </a:rPr>
                        <a:t>Buying without perfect information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D4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rgbClr val="000000"/>
                          </a:solidFill>
                          <a:effectLst/>
                          <a:latin typeface="Arial" panose="020B0604020202020204" pitchFamily="34" charset="0"/>
                          <a:cs typeface="Calibri" panose="020F0502020204030204" pitchFamily="34" charset="0"/>
                        </a:rPr>
                        <a:t>Commitment in the form of information sharing, specific investments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D4E0"/>
                    </a:solidFill>
                  </a:tcPr>
                </a:tc>
              </a:tr>
              <a:tr h="568325">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rgbClr val="000000"/>
                          </a:solidFill>
                          <a:effectLst/>
                          <a:latin typeface="Arial" panose="020B0604020202020204" pitchFamily="34" charset="0"/>
                          <a:cs typeface="Calibri" panose="020F0502020204030204" pitchFamily="34" charset="0"/>
                        </a:rPr>
                        <a:t>Focus of selling activities (what firm does)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B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rgbClr val="000000"/>
                          </a:solidFill>
                          <a:effectLst/>
                          <a:latin typeface="Arial" panose="020B0604020202020204" pitchFamily="34" charset="0"/>
                          <a:cs typeface="Calibri" panose="020F0502020204030204" pitchFamily="34" charset="0"/>
                        </a:rPr>
                        <a:t>Encouraging trial facilitates initial selling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B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rgbClr val="000000"/>
                          </a:solidFill>
                          <a:effectLst/>
                          <a:latin typeface="Arial" panose="020B0604020202020204" pitchFamily="34" charset="0"/>
                          <a:cs typeface="Calibri" panose="020F0502020204030204" pitchFamily="34" charset="0"/>
                        </a:rPr>
                        <a:t>Familiarity and general knowledge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B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rgbClr val="000000"/>
                          </a:solidFill>
                          <a:effectLst/>
                          <a:latin typeface="Arial" panose="020B0604020202020204" pitchFamily="34" charset="0"/>
                          <a:cs typeface="Calibri" panose="020F0502020204030204" pitchFamily="34" charset="0"/>
                        </a:rPr>
                        <a:t>Specific segment knowledge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B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rgbClr val="000000"/>
                          </a:solidFill>
                          <a:effectLst/>
                          <a:latin typeface="Arial" panose="020B0604020202020204" pitchFamily="34" charset="0"/>
                          <a:cs typeface="Calibri" panose="020F0502020204030204" pitchFamily="34" charset="0"/>
                        </a:rPr>
                        <a:t>Specific knowledge,  idiosyncratic investments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BF0"/>
                    </a:solidFill>
                  </a:tcPr>
                </a:tc>
              </a:tr>
              <a:tr h="568325">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rgbClr val="000000"/>
                          </a:solidFill>
                          <a:effectLst/>
                          <a:latin typeface="Arial" panose="020B0604020202020204" pitchFamily="34" charset="0"/>
                          <a:cs typeface="Calibri" panose="020F0502020204030204" pitchFamily="34" charset="0"/>
                        </a:rPr>
                        <a:t>Relationship time horizon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D4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rgbClr val="000000"/>
                          </a:solidFill>
                          <a:effectLst/>
                          <a:latin typeface="Arial" panose="020B0604020202020204" pitchFamily="34" charset="0"/>
                          <a:cs typeface="Calibri" panose="020F0502020204030204" pitchFamily="34"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D4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rgbClr val="000000"/>
                          </a:solidFill>
                          <a:effectLst/>
                          <a:latin typeface="Arial" panose="020B0604020202020204" pitchFamily="34" charset="0"/>
                          <a:cs typeface="Calibri" panose="020F0502020204030204" pitchFamily="34" charset="0"/>
                        </a:rPr>
                        <a:t>Short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D4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rgbClr val="000000"/>
                          </a:solidFill>
                          <a:effectLst/>
                          <a:latin typeface="Arial" panose="020B0604020202020204" pitchFamily="34" charset="0"/>
                          <a:cs typeface="Calibri" panose="020F0502020204030204" pitchFamily="34" charset="0"/>
                        </a:rPr>
                        <a:t>Medium: trust takes time to build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D4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rgbClr val="000000"/>
                          </a:solidFill>
                          <a:effectLst/>
                          <a:latin typeface="Arial" panose="020B0604020202020204" pitchFamily="34" charset="0"/>
                          <a:cs typeface="Calibri" panose="020F0502020204030204" pitchFamily="34" charset="0"/>
                        </a:rPr>
                        <a:t>Long: detailed knowledge, interconnections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D4E0"/>
                    </a:solidFill>
                  </a:tcPr>
                </a:tc>
              </a:tr>
              <a:tr h="728663">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rgbClr val="000000"/>
                          </a:solidFill>
                          <a:effectLst/>
                          <a:latin typeface="Arial" panose="020B0604020202020204" pitchFamily="34" charset="0"/>
                          <a:cs typeface="Calibri" panose="020F0502020204030204" pitchFamily="34" charset="0"/>
                        </a:rPr>
                        <a:t>Sustainability of competitive advantage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B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rgbClr val="000000"/>
                          </a:solidFill>
                          <a:effectLst/>
                          <a:latin typeface="Arial" panose="020B0604020202020204" pitchFamily="34" charset="0"/>
                          <a:cs typeface="Calibri" panose="020F0502020204030204" pitchFamily="34" charset="0"/>
                        </a:rPr>
                        <a:t>Low: must continue to attract, induce trial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B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rgbClr val="000000"/>
                          </a:solidFill>
                          <a:effectLst/>
                          <a:latin typeface="Arial" panose="020B0604020202020204" pitchFamily="34" charset="0"/>
                          <a:cs typeface="Calibri" panose="020F0502020204030204" pitchFamily="34" charset="0"/>
                        </a:rPr>
                        <a:t>Low: must build unique value into standard product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B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rgbClr val="000000"/>
                          </a:solidFill>
                          <a:effectLst/>
                          <a:latin typeface="Arial" panose="020B0604020202020204" pitchFamily="34" charset="0"/>
                          <a:cs typeface="Calibri" panose="020F0502020204030204" pitchFamily="34" charset="0"/>
                        </a:rPr>
                        <a:t>Medium: must understand various customer needs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B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rgbClr val="000000"/>
                          </a:solidFill>
                          <a:effectLst/>
                          <a:latin typeface="Arial" panose="020B0604020202020204" pitchFamily="34" charset="0"/>
                          <a:cs typeface="Calibri" panose="020F0502020204030204" pitchFamily="34" charset="0"/>
                        </a:rPr>
                        <a:t>High: depends on uniqueness &amp; effectiveness of interconnections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BF0"/>
                    </a:solidFill>
                  </a:tcPr>
                </a:tc>
              </a:tr>
              <a:tr h="538163">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rgbClr val="000000"/>
                          </a:solidFill>
                          <a:effectLst/>
                          <a:latin typeface="Arial" panose="020B0604020202020204" pitchFamily="34" charset="0"/>
                          <a:cs typeface="Calibri" panose="020F0502020204030204" pitchFamily="34" charset="0"/>
                        </a:rPr>
                        <a:t>Primary relationship marketing goal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D4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rgbClr val="000000"/>
                          </a:solidFill>
                          <a:effectLst/>
                          <a:latin typeface="Arial" panose="020B0604020202020204" pitchFamily="34" charset="0"/>
                          <a:cs typeface="Calibri" panose="020F0502020204030204" pitchFamily="34" charset="0"/>
                        </a:rPr>
                        <a:t>Acquire customer’s business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D4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rgbClr val="000000"/>
                          </a:solidFill>
                          <a:effectLst/>
                          <a:latin typeface="Arial" panose="020B0604020202020204" pitchFamily="34" charset="0"/>
                          <a:cs typeface="Calibri" panose="020F0502020204030204" pitchFamily="34" charset="0"/>
                        </a:rPr>
                        <a:t>Satisfy customer needs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D4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rgbClr val="000000"/>
                          </a:solidFill>
                          <a:effectLst/>
                          <a:latin typeface="Arial" panose="020B0604020202020204" pitchFamily="34" charset="0"/>
                          <a:cs typeface="Calibri" panose="020F0502020204030204" pitchFamily="34" charset="0"/>
                        </a:rPr>
                        <a:t>Retain customer’s business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D4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smtClean="0">
                          <a:ln>
                            <a:noFill/>
                          </a:ln>
                          <a:solidFill>
                            <a:srgbClr val="000000"/>
                          </a:solidFill>
                          <a:effectLst/>
                          <a:latin typeface="Arial" panose="020B0604020202020204" pitchFamily="34" charset="0"/>
                          <a:cs typeface="Calibri" panose="020F0502020204030204" pitchFamily="34" charset="0"/>
                        </a:rPr>
                        <a:t>Enhance relationship with customer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D4E0"/>
                    </a:solidFill>
                  </a:tcPr>
                </a:tc>
              </a:tr>
            </a:tbl>
          </a:graphicData>
        </a:graphic>
      </p:graphicFrame>
      <p:sp>
        <p:nvSpPr>
          <p:cNvPr id="21563" name="Rectangle 21"/>
          <p:cNvSpPr>
            <a:spLocks noChangeArrowheads="1"/>
          </p:cNvSpPr>
          <p:nvPr/>
        </p:nvSpPr>
        <p:spPr bwMode="auto">
          <a:xfrm>
            <a:off x="6934200" y="6400800"/>
            <a:ext cx="2133600" cy="457200"/>
          </a:xfrm>
          <a:prstGeom prst="rect">
            <a:avLst/>
          </a:prstGeom>
          <a:noFill/>
          <a:ln w="9525">
            <a:noFill/>
            <a:miter lim="800000"/>
          </a:ln>
        </p:spPr>
        <p:txBody>
          <a:bodyPr anchor="b"/>
          <a:lstStyle/>
          <a:p>
            <a:pPr algn="r"/>
            <a:r>
              <a:rPr lang="en-US" sz="1000">
                <a:solidFill>
                  <a:srgbClr val="51253A"/>
                </a:solidFill>
                <a:latin typeface="Times New Roman" panose="02020603050405020304" pitchFamily="18" charset="0"/>
              </a:rPr>
              <a:t>6-</a:t>
            </a:r>
            <a:fld id="{4A981365-6C3E-47EA-B094-246A3A1AD1CC}" type="slidenum">
              <a:rPr lang="en-US" sz="1000">
                <a:solidFill>
                  <a:srgbClr val="51253A"/>
                </a:solidFill>
                <a:latin typeface="Times New Roman" panose="02020603050405020304" pitchFamily="18" charset="0"/>
              </a:rPr>
              <a:pPr algn="r"/>
              <a:t>6</a:t>
            </a:fld>
            <a:endParaRPr lang="en-US" sz="1000">
              <a:solidFill>
                <a:srgbClr val="51253A"/>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smtClean="0"/>
              <a:t>Benefits of Relationship Marketing</a:t>
            </a:r>
          </a:p>
        </p:txBody>
      </p:sp>
      <p:sp>
        <p:nvSpPr>
          <p:cNvPr id="22530" name="Rectangle 3"/>
          <p:cNvSpPr>
            <a:spLocks noGrp="1" noChangeArrowheads="1"/>
          </p:cNvSpPr>
          <p:nvPr>
            <p:ph type="body" sz="half" idx="1"/>
          </p:nvPr>
        </p:nvSpPr>
        <p:spPr>
          <a:xfrm>
            <a:off x="304800" y="1647825"/>
            <a:ext cx="3849688" cy="4829175"/>
          </a:xfrm>
        </p:spPr>
        <p:txBody>
          <a:bodyPr/>
          <a:lstStyle/>
          <a:p>
            <a:r>
              <a:rPr lang="en-US" sz="2400" smtClean="0"/>
              <a:t>Benefits for </a:t>
            </a:r>
            <a:r>
              <a:rPr lang="en-US" sz="2400" b="1" u="sng" smtClean="0"/>
              <a:t>Customers</a:t>
            </a:r>
            <a:r>
              <a:rPr lang="en-US" sz="2400" smtClean="0"/>
              <a:t>:</a:t>
            </a:r>
          </a:p>
          <a:p>
            <a:pPr lvl="1"/>
            <a:r>
              <a:rPr lang="en-US" sz="2000" smtClean="0"/>
              <a:t>Receipt of greater value</a:t>
            </a:r>
          </a:p>
          <a:p>
            <a:pPr lvl="1"/>
            <a:r>
              <a:rPr lang="en-US" sz="2000" smtClean="0"/>
              <a:t>Confidence benefits:</a:t>
            </a:r>
          </a:p>
          <a:p>
            <a:pPr lvl="2"/>
            <a:r>
              <a:rPr lang="en-US" sz="1800" smtClean="0"/>
              <a:t>trust</a:t>
            </a:r>
          </a:p>
          <a:p>
            <a:pPr lvl="2"/>
            <a:r>
              <a:rPr lang="en-US" sz="1800" smtClean="0"/>
              <a:t>confidence in provider</a:t>
            </a:r>
          </a:p>
          <a:p>
            <a:pPr lvl="2"/>
            <a:r>
              <a:rPr lang="en-US" sz="1800" smtClean="0"/>
              <a:t>reduced anxiety</a:t>
            </a:r>
          </a:p>
          <a:p>
            <a:pPr lvl="1"/>
            <a:r>
              <a:rPr lang="en-US" sz="2000" smtClean="0"/>
              <a:t>Social benefits:</a:t>
            </a:r>
          </a:p>
          <a:p>
            <a:pPr lvl="2"/>
            <a:r>
              <a:rPr lang="en-US" sz="1800" smtClean="0"/>
              <a:t>familiarity</a:t>
            </a:r>
          </a:p>
          <a:p>
            <a:pPr lvl="2"/>
            <a:r>
              <a:rPr lang="en-US" sz="1800" smtClean="0"/>
              <a:t>social support</a:t>
            </a:r>
          </a:p>
          <a:p>
            <a:pPr lvl="2"/>
            <a:r>
              <a:rPr lang="en-US" sz="1800" smtClean="0"/>
              <a:t>personal relationships</a:t>
            </a:r>
          </a:p>
          <a:p>
            <a:pPr lvl="1"/>
            <a:r>
              <a:rPr lang="en-US" sz="2000" smtClean="0"/>
              <a:t>Special treatment benefits:</a:t>
            </a:r>
          </a:p>
          <a:p>
            <a:pPr lvl="2"/>
            <a:r>
              <a:rPr lang="en-US" sz="1800" smtClean="0"/>
              <a:t>special deals</a:t>
            </a:r>
          </a:p>
          <a:p>
            <a:pPr lvl="2"/>
            <a:r>
              <a:rPr lang="en-US" sz="1800" smtClean="0"/>
              <a:t>price breaks</a:t>
            </a:r>
          </a:p>
          <a:p>
            <a:pPr lvl="2"/>
            <a:endParaRPr lang="en-US" sz="1800" smtClean="0"/>
          </a:p>
        </p:txBody>
      </p:sp>
      <p:sp>
        <p:nvSpPr>
          <p:cNvPr id="22531" name="Rectangle 4"/>
          <p:cNvSpPr>
            <a:spLocks noGrp="1" noChangeArrowheads="1"/>
          </p:cNvSpPr>
          <p:nvPr>
            <p:ph type="body" sz="half" idx="2"/>
          </p:nvPr>
        </p:nvSpPr>
        <p:spPr>
          <a:xfrm>
            <a:off x="4038600" y="1676400"/>
            <a:ext cx="4953000" cy="4829175"/>
          </a:xfrm>
        </p:spPr>
        <p:txBody>
          <a:bodyPr/>
          <a:lstStyle/>
          <a:p>
            <a:pPr>
              <a:lnSpc>
                <a:spcPct val="90000"/>
              </a:lnSpc>
            </a:pPr>
            <a:r>
              <a:rPr lang="en-US" sz="2400" smtClean="0"/>
              <a:t>Benefits for </a:t>
            </a:r>
            <a:r>
              <a:rPr lang="en-US" sz="2400" b="1" u="sng" smtClean="0"/>
              <a:t>Firms</a:t>
            </a:r>
            <a:r>
              <a:rPr lang="en-US" sz="2400" smtClean="0"/>
              <a:t>:</a:t>
            </a:r>
          </a:p>
          <a:p>
            <a:pPr lvl="1">
              <a:lnSpc>
                <a:spcPct val="90000"/>
              </a:lnSpc>
            </a:pPr>
            <a:r>
              <a:rPr lang="en-US" sz="2000" smtClean="0"/>
              <a:t>Economic benefits:</a:t>
            </a:r>
          </a:p>
          <a:p>
            <a:pPr lvl="2">
              <a:lnSpc>
                <a:spcPct val="90000"/>
              </a:lnSpc>
            </a:pPr>
            <a:r>
              <a:rPr lang="en-US" sz="1800" smtClean="0"/>
              <a:t>increased revenues</a:t>
            </a:r>
          </a:p>
          <a:p>
            <a:pPr lvl="2">
              <a:lnSpc>
                <a:spcPct val="90000"/>
              </a:lnSpc>
            </a:pPr>
            <a:r>
              <a:rPr lang="en-US" sz="1800" smtClean="0"/>
              <a:t>reduced marketing and administrative costs</a:t>
            </a:r>
          </a:p>
          <a:p>
            <a:pPr lvl="2">
              <a:lnSpc>
                <a:spcPct val="90000"/>
              </a:lnSpc>
            </a:pPr>
            <a:r>
              <a:rPr lang="en-US" sz="1800" smtClean="0"/>
              <a:t>regular revenue stream</a:t>
            </a:r>
          </a:p>
          <a:p>
            <a:pPr lvl="1">
              <a:lnSpc>
                <a:spcPct val="90000"/>
              </a:lnSpc>
            </a:pPr>
            <a:r>
              <a:rPr lang="en-US" sz="2000" smtClean="0"/>
              <a:t>Customer behavior benefits:</a:t>
            </a:r>
          </a:p>
          <a:p>
            <a:pPr lvl="2">
              <a:lnSpc>
                <a:spcPct val="90000"/>
              </a:lnSpc>
            </a:pPr>
            <a:r>
              <a:rPr lang="en-US" sz="1800" smtClean="0"/>
              <a:t>strong word-of-mouth endorsements</a:t>
            </a:r>
          </a:p>
          <a:p>
            <a:pPr lvl="2">
              <a:lnSpc>
                <a:spcPct val="90000"/>
              </a:lnSpc>
            </a:pPr>
            <a:r>
              <a:rPr lang="en-US" sz="1800" smtClean="0"/>
              <a:t>customer voluntary performance</a:t>
            </a:r>
          </a:p>
          <a:p>
            <a:pPr lvl="2">
              <a:lnSpc>
                <a:spcPct val="90000"/>
              </a:lnSpc>
            </a:pPr>
            <a:r>
              <a:rPr lang="en-US" sz="1800" smtClean="0"/>
              <a:t>social benefits to other customers</a:t>
            </a:r>
          </a:p>
          <a:p>
            <a:pPr lvl="2">
              <a:lnSpc>
                <a:spcPct val="90000"/>
              </a:lnSpc>
            </a:pPr>
            <a:r>
              <a:rPr lang="en-US" sz="1800" smtClean="0"/>
              <a:t>mentors to other customers</a:t>
            </a:r>
          </a:p>
          <a:p>
            <a:pPr lvl="1">
              <a:lnSpc>
                <a:spcPct val="90000"/>
              </a:lnSpc>
            </a:pPr>
            <a:r>
              <a:rPr lang="en-US" sz="2000" smtClean="0"/>
              <a:t>Human resource management benefits:</a:t>
            </a:r>
          </a:p>
          <a:p>
            <a:pPr lvl="2">
              <a:lnSpc>
                <a:spcPct val="90000"/>
              </a:lnSpc>
            </a:pPr>
            <a:r>
              <a:rPr lang="en-US" sz="1800" smtClean="0"/>
              <a:t>easier jobs for employees</a:t>
            </a:r>
          </a:p>
          <a:p>
            <a:pPr lvl="2">
              <a:lnSpc>
                <a:spcPct val="90000"/>
              </a:lnSpc>
            </a:pPr>
            <a:r>
              <a:rPr lang="en-US" sz="1800" smtClean="0"/>
              <a:t>social benefits for employees</a:t>
            </a:r>
          </a:p>
          <a:p>
            <a:pPr lvl="2">
              <a:lnSpc>
                <a:spcPct val="90000"/>
              </a:lnSpc>
            </a:pPr>
            <a:r>
              <a:rPr lang="en-US" sz="1800" smtClean="0"/>
              <a:t>employee retention </a:t>
            </a:r>
          </a:p>
          <a:p>
            <a:pPr lvl="2">
              <a:lnSpc>
                <a:spcPct val="90000"/>
              </a:lnSpc>
            </a:pPr>
            <a:endParaRPr lang="en-US" sz="1800" smtClean="0"/>
          </a:p>
        </p:txBody>
      </p:sp>
      <p:sp>
        <p:nvSpPr>
          <p:cNvPr id="22533" name="Rectangle 21"/>
          <p:cNvSpPr>
            <a:spLocks noChangeArrowheads="1"/>
          </p:cNvSpPr>
          <p:nvPr/>
        </p:nvSpPr>
        <p:spPr bwMode="auto">
          <a:xfrm>
            <a:off x="6934200" y="6400800"/>
            <a:ext cx="2133600" cy="457200"/>
          </a:xfrm>
          <a:prstGeom prst="rect">
            <a:avLst/>
          </a:prstGeom>
          <a:noFill/>
          <a:ln w="9525">
            <a:noFill/>
            <a:miter lim="800000"/>
          </a:ln>
        </p:spPr>
        <p:txBody>
          <a:bodyPr anchor="b"/>
          <a:lstStyle/>
          <a:p>
            <a:pPr algn="r"/>
            <a:r>
              <a:rPr lang="en-US" sz="1000">
                <a:solidFill>
                  <a:srgbClr val="51253A"/>
                </a:solidFill>
                <a:latin typeface="Times New Roman" panose="02020603050405020304" pitchFamily="18" charset="0"/>
              </a:rPr>
              <a:t>6-</a:t>
            </a:r>
            <a:fld id="{60235143-CD90-49AE-99DE-03793C4B0227}" type="slidenum">
              <a:rPr lang="en-US" sz="1000">
                <a:solidFill>
                  <a:srgbClr val="51253A"/>
                </a:solidFill>
                <a:latin typeface="Times New Roman" panose="02020603050405020304" pitchFamily="18" charset="0"/>
              </a:rPr>
              <a:pPr algn="r"/>
              <a:t>7</a:t>
            </a:fld>
            <a:endParaRPr lang="en-US" sz="1000">
              <a:solidFill>
                <a:srgbClr val="51253A"/>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mtClean="0"/>
              <a:t>Profit Generated by a Customer over Time</a:t>
            </a:r>
          </a:p>
        </p:txBody>
      </p:sp>
      <p:pic>
        <p:nvPicPr>
          <p:cNvPr id="23554" name="Picture 3"/>
          <p:cNvPicPr>
            <a:picLocks noChangeAspect="1" noChangeArrowheads="1"/>
          </p:cNvPicPr>
          <p:nvPr/>
        </p:nvPicPr>
        <p:blipFill>
          <a:blip r:embed="rId2" cstate="print"/>
          <a:srcRect/>
          <a:stretch>
            <a:fillRect/>
          </a:stretch>
        </p:blipFill>
        <p:spPr bwMode="auto">
          <a:xfrm>
            <a:off x="1371600" y="1597025"/>
            <a:ext cx="6400800" cy="5032375"/>
          </a:xfrm>
          <a:prstGeom prst="rect">
            <a:avLst/>
          </a:prstGeom>
          <a:noFill/>
          <a:ln w="9525">
            <a:noFill/>
            <a:miter lim="800000"/>
            <a:headEnd/>
            <a:tailEnd/>
          </a:ln>
        </p:spPr>
      </p:pic>
      <p:sp>
        <p:nvSpPr>
          <p:cNvPr id="23556" name="Rectangle 21"/>
          <p:cNvSpPr>
            <a:spLocks noChangeArrowheads="1"/>
          </p:cNvSpPr>
          <p:nvPr/>
        </p:nvSpPr>
        <p:spPr bwMode="auto">
          <a:xfrm>
            <a:off x="6934200" y="6400800"/>
            <a:ext cx="2133600" cy="457200"/>
          </a:xfrm>
          <a:prstGeom prst="rect">
            <a:avLst/>
          </a:prstGeom>
          <a:noFill/>
          <a:ln w="9525">
            <a:noFill/>
            <a:miter lim="800000"/>
          </a:ln>
        </p:spPr>
        <p:txBody>
          <a:bodyPr anchor="b"/>
          <a:lstStyle/>
          <a:p>
            <a:pPr algn="r"/>
            <a:r>
              <a:rPr lang="en-US" sz="1000">
                <a:solidFill>
                  <a:srgbClr val="51253A"/>
                </a:solidFill>
                <a:latin typeface="Times New Roman" panose="02020603050405020304" pitchFamily="18" charset="0"/>
              </a:rPr>
              <a:t>6-</a:t>
            </a:r>
            <a:fld id="{040B4C5E-0A98-422B-ADFF-D44592CDEE72}" type="slidenum">
              <a:rPr lang="en-US" sz="1000">
                <a:solidFill>
                  <a:srgbClr val="51253A"/>
                </a:solidFill>
                <a:latin typeface="Times New Roman" panose="02020603050405020304" pitchFamily="18" charset="0"/>
              </a:rPr>
              <a:pPr algn="r"/>
              <a:t>8</a:t>
            </a:fld>
            <a:endParaRPr lang="en-US" sz="1000">
              <a:solidFill>
                <a:srgbClr val="51253A"/>
              </a:solidFill>
              <a:latin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smtClean="0"/>
              <a:t>Customer Loyalty Exercise</a:t>
            </a:r>
          </a:p>
        </p:txBody>
      </p:sp>
      <p:sp>
        <p:nvSpPr>
          <p:cNvPr id="24578" name="Rectangle 3"/>
          <p:cNvSpPr>
            <a:spLocks noGrp="1" noChangeArrowheads="1"/>
          </p:cNvSpPr>
          <p:nvPr>
            <p:ph type="body" idx="1"/>
          </p:nvPr>
        </p:nvSpPr>
        <p:spPr>
          <a:xfrm>
            <a:off x="533400" y="1676400"/>
            <a:ext cx="8458200" cy="4829175"/>
          </a:xfrm>
        </p:spPr>
        <p:txBody>
          <a:bodyPr/>
          <a:lstStyle/>
          <a:p>
            <a:r>
              <a:rPr lang="en-US" smtClean="0"/>
              <a:t>Think of a service provider to whom you are loyal.</a:t>
            </a:r>
          </a:p>
          <a:p>
            <a:pPr lvl="4"/>
            <a:endParaRPr lang="en-US" smtClean="0"/>
          </a:p>
          <a:p>
            <a:r>
              <a:rPr lang="en-US" smtClean="0"/>
              <a:t>What do you do (your behaviors, actions, feelings) that indicates you are loyal?</a:t>
            </a:r>
          </a:p>
          <a:p>
            <a:pPr lvl="4"/>
            <a:endParaRPr lang="en-US" smtClean="0"/>
          </a:p>
          <a:p>
            <a:r>
              <a:rPr lang="en-US" smtClean="0"/>
              <a:t>Why are you loyal to this provider?</a:t>
            </a:r>
          </a:p>
          <a:p>
            <a:pPr lvl="4"/>
            <a:endParaRPr lang="en-US" smtClean="0"/>
          </a:p>
          <a:p>
            <a:r>
              <a:rPr lang="en-US" smtClean="0"/>
              <a:t>What factors have influenced the formation of your loyalty?</a:t>
            </a:r>
          </a:p>
        </p:txBody>
      </p:sp>
      <p:sp>
        <p:nvSpPr>
          <p:cNvPr id="24580" name="Rectangle 21"/>
          <p:cNvSpPr>
            <a:spLocks noChangeArrowheads="1"/>
          </p:cNvSpPr>
          <p:nvPr/>
        </p:nvSpPr>
        <p:spPr bwMode="auto">
          <a:xfrm>
            <a:off x="6934200" y="6400800"/>
            <a:ext cx="2133600" cy="457200"/>
          </a:xfrm>
          <a:prstGeom prst="rect">
            <a:avLst/>
          </a:prstGeom>
          <a:noFill/>
          <a:ln w="9525">
            <a:noFill/>
            <a:miter lim="800000"/>
          </a:ln>
        </p:spPr>
        <p:txBody>
          <a:bodyPr anchor="b"/>
          <a:lstStyle/>
          <a:p>
            <a:pPr algn="r"/>
            <a:r>
              <a:rPr lang="en-US" sz="1000">
                <a:solidFill>
                  <a:srgbClr val="51253A"/>
                </a:solidFill>
                <a:latin typeface="Times New Roman" panose="02020603050405020304" pitchFamily="18" charset="0"/>
              </a:rPr>
              <a:t>6-</a:t>
            </a:r>
            <a:fld id="{858F0D82-F820-4FBB-B050-633C13713885}" type="slidenum">
              <a:rPr lang="en-US" sz="1000">
                <a:solidFill>
                  <a:srgbClr val="51253A"/>
                </a:solidFill>
                <a:latin typeface="Times New Roman" panose="02020603050405020304" pitchFamily="18" charset="0"/>
              </a:rPr>
              <a:pPr algn="r"/>
              <a:t>9</a:t>
            </a:fld>
            <a:endParaRPr lang="en-US" sz="1000">
              <a:solidFill>
                <a:srgbClr val="51253A"/>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ZBG Sixth Edition Theme">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05B"/>
        </a:solidFill>
        <a:ln w="38100"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defRPr>
        </a:defPPr>
      </a:lstStyle>
    </a:spDef>
    <a:lnDef>
      <a:spPr bwMode="auto">
        <a:xfrm>
          <a:off x="0" y="0"/>
          <a:ext cx="1" cy="1"/>
        </a:xfrm>
        <a:custGeom>
          <a:avLst/>
          <a:gdLst/>
          <a:ahLst/>
          <a:cxnLst/>
          <a:rect l="0" t="0" r="0" b="0"/>
          <a:pathLst/>
        </a:custGeom>
        <a:solidFill>
          <a:srgbClr val="FFF05B"/>
        </a:solidFill>
        <a:ln w="38100"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ZBG Sixth Edition Theme</Template>
  <TotalTime>0</TotalTime>
  <Words>773</Words>
  <Application>Microsoft Office PowerPoint</Application>
  <PresentationFormat>On-screen Show (4:3)</PresentationFormat>
  <Paragraphs>172</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ZBG Sixth Edition Theme</vt:lpstr>
      <vt:lpstr>Slide 1</vt:lpstr>
      <vt:lpstr>Building Customer Relationships</vt:lpstr>
      <vt:lpstr>Relationship Marketing</vt:lpstr>
      <vt:lpstr>The “Bucket Theory of Marketing”</vt:lpstr>
      <vt:lpstr>Customer Goals of Relationship Marketing</vt:lpstr>
      <vt:lpstr>Exhibit 6.1: A Typology of Exchange Relationships</vt:lpstr>
      <vt:lpstr>Benefits of Relationship Marketing</vt:lpstr>
      <vt:lpstr>Profit Generated by a Customer over Time</vt:lpstr>
      <vt:lpstr>Customer Loyalty Exercise</vt:lpstr>
      <vt:lpstr>Lifetime Value of a Customer</vt:lpstr>
      <vt:lpstr>Figure 6.4: The Customer Pyramid</vt:lpstr>
      <vt:lpstr>The Customer Pyramid</vt:lpstr>
      <vt:lpstr>Relationship Development Model</vt:lpstr>
      <vt:lpstr>Strategies for Building Relationships</vt:lpstr>
      <vt:lpstr>Levels of Relationship Strategies</vt:lpstr>
      <vt:lpstr>“The Customer Is NOT Always Right”</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Felicia</dc:creator>
  <cp:lastModifiedBy>user</cp:lastModifiedBy>
  <cp:revision>10</cp:revision>
  <dcterms:created xsi:type="dcterms:W3CDTF">2012-05-22T23:00:00Z</dcterms:created>
  <dcterms:modified xsi:type="dcterms:W3CDTF">2016-11-01T06:49:04Z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2052-10.1.0.5973</vt:lpwstr>
  </property>
</Properties>
</file>