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316" r:id="rId3"/>
    <p:sldId id="319" r:id="rId4"/>
    <p:sldId id="293" r:id="rId5"/>
    <p:sldId id="321" r:id="rId6"/>
    <p:sldId id="323" r:id="rId7"/>
    <p:sldId id="294" r:id="rId8"/>
    <p:sldId id="299" r:id="rId9"/>
    <p:sldId id="301" r:id="rId10"/>
    <p:sldId id="365" r:id="rId11"/>
    <p:sldId id="295" r:id="rId12"/>
    <p:sldId id="291" r:id="rId13"/>
    <p:sldId id="292" r:id="rId14"/>
    <p:sldId id="266" r:id="rId15"/>
    <p:sldId id="269" r:id="rId16"/>
    <p:sldId id="366" r:id="rId17"/>
    <p:sldId id="368" r:id="rId18"/>
    <p:sldId id="326" r:id="rId19"/>
    <p:sldId id="367" r:id="rId20"/>
    <p:sldId id="327" r:id="rId21"/>
    <p:sldId id="270" r:id="rId22"/>
    <p:sldId id="324" r:id="rId23"/>
    <p:sldId id="311" r:id="rId24"/>
    <p:sldId id="328" r:id="rId25"/>
    <p:sldId id="3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05" autoAdjust="0"/>
  </p:normalViewPr>
  <p:slideViewPr>
    <p:cSldViewPr>
      <p:cViewPr varScale="1">
        <p:scale>
          <a:sx n="90" d="100"/>
          <a:sy n="90" d="100"/>
        </p:scale>
        <p:origin x="-21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EC053-F4C9-4F33-8B21-EBF66B8BD349}" type="datetimeFigureOut">
              <a:rPr lang="en-GB" smtClean="0"/>
              <a:pPr/>
              <a:t>30/01/2018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3F289-4C2D-410F-A641-D89EF164D9B5}" type="slidenum">
              <a:rPr lang="en-GB" smtClean="0"/>
              <a:pPr/>
              <a:t>‹#›</a:t>
            </a:fld>
            <a:endParaRPr lang="en-GB"/>
          </a:p>
        </p:txBody>
      </p:sp>
    </p:spTree>
    <p:extLst>
      <p:ext uri="{BB962C8B-B14F-4D97-AF65-F5344CB8AC3E}">
        <p14:creationId xmlns:p14="http://schemas.microsoft.com/office/powerpoint/2010/main" val="263512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67FBD95-AED6-4DF0-B7CC-62EBAD7EC945}" type="slidenum">
              <a:rPr lang="en-GB"/>
              <a:pPr/>
              <a:t>1</a:t>
            </a:fld>
            <a:endParaRPr lang="en-GB"/>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GB" sz="1200" b="1" kern="1200" dirty="0" smtClean="0">
              <a:solidFill>
                <a:schemeClr val="tx1"/>
              </a:solidFill>
              <a:effectLst/>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41195B3-05FF-4AAB-BECB-A106ACD12748}" type="slidenum">
              <a:rPr lang="en-GB"/>
              <a:pPr/>
              <a:t>14</a:t>
            </a:fld>
            <a:endParaRPr lang="en-GB"/>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4B13969-ECDD-4A21-909F-EF77EAE84378}" type="slidenum">
              <a:rPr lang="en-GB"/>
              <a:pPr/>
              <a:t>15</a:t>
            </a:fld>
            <a:endParaRPr lang="en-GB"/>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IE"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17</a:t>
            </a:fld>
            <a:endParaRPr lang="en-GB"/>
          </a:p>
        </p:txBody>
      </p:sp>
    </p:spTree>
    <p:extLst>
      <p:ext uri="{BB962C8B-B14F-4D97-AF65-F5344CB8AC3E}">
        <p14:creationId xmlns:p14="http://schemas.microsoft.com/office/powerpoint/2010/main" val="1482065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18</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1E6B856-4795-4444-ADAA-919F060059BA}" type="slidenum">
              <a:rPr lang="en-GB"/>
              <a:pPr/>
              <a:t>21</a:t>
            </a:fld>
            <a:endParaRPr lang="en-GB"/>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GB" sz="12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7F83C69-8D84-4B86-82F5-F4D065FE640F}" type="slidenum">
              <a:rPr lang="en-GB"/>
              <a:pPr/>
              <a:t>23</a:t>
            </a:fld>
            <a:endParaRPr lang="en-GB"/>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24</a:t>
            </a:fld>
            <a:endParaRPr lang="en-GB"/>
          </a:p>
        </p:txBody>
      </p:sp>
    </p:spTree>
    <p:extLst>
      <p:ext uri="{BB962C8B-B14F-4D97-AF65-F5344CB8AC3E}">
        <p14:creationId xmlns:p14="http://schemas.microsoft.com/office/powerpoint/2010/main" val="370289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2</a:t>
            </a:fld>
            <a:endParaRPr lang="en-GB"/>
          </a:p>
        </p:txBody>
      </p:sp>
    </p:spTree>
    <p:extLst>
      <p:ext uri="{BB962C8B-B14F-4D97-AF65-F5344CB8AC3E}">
        <p14:creationId xmlns:p14="http://schemas.microsoft.com/office/powerpoint/2010/main" val="1242599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243F289-4C2D-410F-A641-D89EF164D9B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006040D-7A38-4940-9A42-C247DDEA0193}" type="slidenum">
              <a:rPr lang="en-US" smtClean="0"/>
              <a:pPr/>
              <a:t>5</a:t>
            </a:fld>
            <a:endParaRPr lang="en-US" smtClean="0"/>
          </a:p>
        </p:txBody>
      </p:sp>
      <p:sp>
        <p:nvSpPr>
          <p:cNvPr id="157699" name="Rectangle 2"/>
          <p:cNvSpPr>
            <a:spLocks noGrp="1" noRot="1" noChangeAspect="1" noChangeArrowheads="1" noTextEdit="1"/>
          </p:cNvSpPr>
          <p:nvPr>
            <p:ph type="sldImg"/>
          </p:nvPr>
        </p:nvSpPr>
        <p:spPr>
          <a:xfrm>
            <a:off x="1143000" y="685800"/>
            <a:ext cx="4573588" cy="3429000"/>
          </a:xfrm>
          <a:ln/>
        </p:spPr>
      </p:sp>
      <p:sp>
        <p:nvSpPr>
          <p:cNvPr id="1577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A2E65EC-2503-4C2A-ADD4-8086E324C3DF}" type="slidenum">
              <a:rPr lang="en-GB"/>
              <a:pPr/>
              <a:t>6</a:t>
            </a:fld>
            <a:endParaRPr lang="en-GB"/>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indent="0">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Calibri" pitchFamily="34" charset="0"/>
            </a:endParaRPr>
          </a:p>
        </p:txBody>
      </p:sp>
      <p:sp>
        <p:nvSpPr>
          <p:cNvPr id="4" name="Slide Number Placeholder 3"/>
          <p:cNvSpPr>
            <a:spLocks noGrp="1"/>
          </p:cNvSpPr>
          <p:nvPr>
            <p:ph type="sldNum" sz="quarter" idx="10"/>
          </p:nvPr>
        </p:nvSpPr>
        <p:spPr/>
        <p:txBody>
          <a:bodyPr/>
          <a:lstStyle/>
          <a:p>
            <a:fld id="{44571C40-BA3A-4934-A329-6A0BA9A87AF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endParaRPr lang="en-GB" dirty="0"/>
          </a:p>
        </p:txBody>
      </p:sp>
      <p:sp>
        <p:nvSpPr>
          <p:cNvPr id="4" name="Slide Number Placeholder 3"/>
          <p:cNvSpPr>
            <a:spLocks noGrp="1"/>
          </p:cNvSpPr>
          <p:nvPr>
            <p:ph type="sldNum" sz="quarter" idx="10"/>
          </p:nvPr>
        </p:nvSpPr>
        <p:spPr/>
        <p:txBody>
          <a:bodyPr/>
          <a:lstStyle/>
          <a:p>
            <a:fld id="{44571C40-BA3A-4934-A329-6A0BA9A87AF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4571C40-BA3A-4934-A329-6A0BA9A87AF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981200"/>
            <a:ext cx="3810000" cy="4114800"/>
          </a:xfrm>
        </p:spPr>
        <p:txBody>
          <a:bodyPr/>
          <a:lstStyle/>
          <a:p>
            <a:pPr lvl="0"/>
            <a:endParaRPr lang="en-GB"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35671F-86E8-44F4-B86C-E4B6E34B1C25}"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46BAA88-15FB-4166-8F67-67BC37D4546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0EF25-099C-4FA8-B363-07EBFBA4EBE0}" type="datetimeFigureOut">
              <a:rPr lang="en-GB" smtClean="0"/>
              <a:pPr/>
              <a:t>30/01/2018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83B1D6-BCC5-40D2-9CA6-F8AA1A3EA2A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0EF25-099C-4FA8-B363-07EBFBA4EBE0}" type="datetimeFigureOut">
              <a:rPr lang="en-GB" smtClean="0"/>
              <a:pPr/>
              <a:t>30/01/2018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3B1D6-BCC5-40D2-9CA6-F8AA1A3EA2A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o.ie/en/releasesandpublications/ep/p-wamii/womenandmeninireland201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ec.europa.eu/eurostat/statistics-explained/images/a/a9/Part-time_employment_as_percentage_of_the_total_employment,_by_sex,_age_group_20-64,_1993-2016_(%25).png"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ec.europa.eu/eurostat/cache/infographs/womenmen/bloc-2b.html?lang=e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c.europa.eu/eurostat/statistics-explained/images/f/fb/Employment_rate_by_age_group,_1993-2016_(%25).png" TargetMode="Externa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irishtimes.com/topics/topics-7.1213540?article=true&amp;tag_organisation=Central+Statistics+Office"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315913" y="466725"/>
            <a:ext cx="6781800" cy="2133600"/>
          </a:xfrm>
          <a:prstGeom prst="rect">
            <a:avLst/>
          </a:prstGeom>
          <a:noFill/>
          <a:ln w="9525">
            <a:noFill/>
            <a:miter lim="800000"/>
            <a:headEnd/>
            <a:tailEnd/>
          </a:ln>
        </p:spPr>
        <p:txBody>
          <a:bodyPr anchor="b"/>
          <a:lstStyle/>
          <a:p>
            <a:pPr algn="ctr"/>
            <a:endParaRPr lang="en-US" sz="4400" dirty="0">
              <a:solidFill>
                <a:schemeClr val="tx2"/>
              </a:solidFill>
              <a:latin typeface="Times New Roman" pitchFamily="18" charset="0"/>
            </a:endParaRPr>
          </a:p>
        </p:txBody>
      </p:sp>
      <p:sp>
        <p:nvSpPr>
          <p:cNvPr id="4" name="Rectangle 3"/>
          <p:cNvSpPr/>
          <p:nvPr/>
        </p:nvSpPr>
        <p:spPr>
          <a:xfrm>
            <a:off x="395536" y="980728"/>
            <a:ext cx="8424936" cy="3970318"/>
          </a:xfrm>
          <a:prstGeom prst="rect">
            <a:avLst/>
          </a:prstGeom>
        </p:spPr>
        <p:txBody>
          <a:bodyPr wrap="square">
            <a:spAutoFit/>
          </a:bodyPr>
          <a:lstStyle/>
          <a:p>
            <a:pPr algn="ctr"/>
            <a:r>
              <a:rPr lang="en-GB" sz="2800" b="1" dirty="0" smtClean="0">
                <a:solidFill>
                  <a:schemeClr val="tx2"/>
                </a:solidFill>
                <a:latin typeface="+mj-lt"/>
              </a:rPr>
              <a:t>Managing Diversity</a:t>
            </a:r>
          </a:p>
          <a:p>
            <a:pPr algn="ctr"/>
            <a:r>
              <a:rPr lang="en-GB" sz="2800" b="1" dirty="0" smtClean="0">
                <a:solidFill>
                  <a:schemeClr val="tx2"/>
                </a:solidFill>
                <a:latin typeface="+mj-lt"/>
              </a:rPr>
              <a:t>HRM 30060</a:t>
            </a:r>
          </a:p>
          <a:p>
            <a:endParaRPr lang="en-GB" sz="2800" b="1" dirty="0" smtClean="0">
              <a:solidFill>
                <a:schemeClr val="tx2"/>
              </a:solidFill>
              <a:latin typeface="+mj-lt"/>
            </a:endParaRPr>
          </a:p>
          <a:p>
            <a:endParaRPr lang="en-GB" sz="2800" b="1" dirty="0" smtClean="0">
              <a:solidFill>
                <a:schemeClr val="tx2"/>
              </a:solidFill>
              <a:latin typeface="+mj-lt"/>
            </a:endParaRPr>
          </a:p>
          <a:p>
            <a:pPr algn="ctr"/>
            <a:r>
              <a:rPr lang="en-GB" sz="2800" b="1" dirty="0" smtClean="0">
                <a:solidFill>
                  <a:schemeClr val="tx2"/>
                </a:solidFill>
                <a:latin typeface="+mj-lt"/>
              </a:rPr>
              <a:t>L. 2 – Diversity in the Labour Market</a:t>
            </a:r>
          </a:p>
          <a:p>
            <a:endParaRPr lang="en-GB" sz="2800" b="1" dirty="0" smtClean="0">
              <a:solidFill>
                <a:schemeClr val="tx2"/>
              </a:solidFill>
              <a:latin typeface="+mj-lt"/>
            </a:endParaRPr>
          </a:p>
          <a:p>
            <a:endParaRPr lang="en-GB" sz="2800" b="1" dirty="0">
              <a:solidFill>
                <a:schemeClr val="tx2"/>
              </a:solidFill>
              <a:latin typeface="+mj-lt"/>
            </a:endParaRPr>
          </a:p>
          <a:p>
            <a:endParaRPr lang="en-GB" sz="2800" b="1" dirty="0" smtClean="0">
              <a:solidFill>
                <a:schemeClr val="tx2"/>
              </a:solidFill>
              <a:latin typeface="+mj-lt"/>
            </a:endParaRPr>
          </a:p>
          <a:p>
            <a:endParaRPr lang="en-GB" sz="2800" b="1" dirty="0">
              <a:solidFill>
                <a:schemeClr val="tx2"/>
              </a:solidFill>
              <a:latin typeface="+mj-lt"/>
            </a:endParaRPr>
          </a:p>
        </p:txBody>
      </p:sp>
      <p:sp>
        <p:nvSpPr>
          <p:cNvPr id="5" name="Rectangle 4"/>
          <p:cNvSpPr/>
          <p:nvPr/>
        </p:nvSpPr>
        <p:spPr>
          <a:xfrm>
            <a:off x="395536" y="4869160"/>
            <a:ext cx="8136904" cy="2185214"/>
          </a:xfrm>
          <a:prstGeom prst="rect">
            <a:avLst/>
          </a:prstGeom>
        </p:spPr>
        <p:txBody>
          <a:bodyPr wrap="square">
            <a:spAutoFit/>
          </a:bodyPr>
          <a:lstStyle/>
          <a:p>
            <a:r>
              <a:rPr lang="en-GB" sz="2000" b="1" dirty="0">
                <a:solidFill>
                  <a:schemeClr val="tx2"/>
                </a:solidFill>
              </a:rPr>
              <a:t>Readings:</a:t>
            </a:r>
          </a:p>
          <a:p>
            <a:r>
              <a:rPr lang="en-US" sz="2000" b="1" dirty="0" err="1" smtClean="0">
                <a:solidFill>
                  <a:schemeClr val="tx2"/>
                </a:solidFill>
              </a:rPr>
              <a:t>Kirton</a:t>
            </a:r>
            <a:r>
              <a:rPr lang="en-US" sz="2000" b="1" dirty="0">
                <a:solidFill>
                  <a:schemeClr val="tx2"/>
                </a:solidFill>
              </a:rPr>
              <a:t>, G. &amp; Greene, A-M. (2016): </a:t>
            </a:r>
            <a:r>
              <a:rPr lang="en-US" sz="2000" b="1" i="1" dirty="0">
                <a:solidFill>
                  <a:schemeClr val="tx2"/>
                </a:solidFill>
              </a:rPr>
              <a:t>The Dynamics of Managing Diversity: A Critical Approach</a:t>
            </a:r>
            <a:r>
              <a:rPr lang="en-US" sz="2000" b="1" dirty="0">
                <a:solidFill>
                  <a:schemeClr val="tx2"/>
                </a:solidFill>
              </a:rPr>
              <a:t>, </a:t>
            </a:r>
            <a:r>
              <a:rPr lang="en-GB" sz="2000" b="1" dirty="0">
                <a:solidFill>
                  <a:schemeClr val="tx2"/>
                </a:solidFill>
              </a:rPr>
              <a:t>Abington, Routledge.  </a:t>
            </a:r>
            <a:r>
              <a:rPr lang="en-US" sz="2000" b="1" dirty="0">
                <a:solidFill>
                  <a:schemeClr val="tx2"/>
                </a:solidFill>
              </a:rPr>
              <a:t>Ch. 2.  </a:t>
            </a:r>
            <a:endParaRPr lang="en-IE" sz="2000" b="1" dirty="0">
              <a:solidFill>
                <a:schemeClr val="tx2"/>
              </a:solidFill>
            </a:endParaRPr>
          </a:p>
          <a:p>
            <a:r>
              <a:rPr lang="en-GB" sz="2000" b="1" dirty="0">
                <a:solidFill>
                  <a:schemeClr val="tx2"/>
                </a:solidFill>
              </a:rPr>
              <a:t>Central Statistics Office, </a:t>
            </a:r>
            <a:r>
              <a:rPr lang="en-GB" sz="2000" b="1" dirty="0" smtClean="0">
                <a:solidFill>
                  <a:schemeClr val="tx2"/>
                </a:solidFill>
              </a:rPr>
              <a:t>2016 </a:t>
            </a:r>
            <a:r>
              <a:rPr lang="en-GB" sz="2000" b="1" u="sng" dirty="0">
                <a:solidFill>
                  <a:schemeClr val="tx2"/>
                </a:solidFill>
              </a:rPr>
              <a:t>Women and Men in </a:t>
            </a:r>
            <a:r>
              <a:rPr lang="en-GB" sz="2000" b="1" u="sng" dirty="0" smtClean="0">
                <a:solidFill>
                  <a:schemeClr val="tx2"/>
                </a:solidFill>
              </a:rPr>
              <a:t>Ireland</a:t>
            </a:r>
            <a:r>
              <a:rPr lang="en-GB" sz="2000" b="1" dirty="0" smtClean="0">
                <a:solidFill>
                  <a:schemeClr val="tx2"/>
                </a:solidFill>
              </a:rPr>
              <a:t> (in particular the section on employment).</a:t>
            </a:r>
            <a:endParaRPr lang="en-GB" sz="2000" b="1" u="sng" dirty="0" smtClean="0">
              <a:solidFill>
                <a:schemeClr val="tx2"/>
              </a:solidFill>
            </a:endParaRPr>
          </a:p>
          <a:p>
            <a:r>
              <a:rPr lang="en-GB" sz="1600" b="1" u="sng" dirty="0">
                <a:solidFill>
                  <a:schemeClr val="tx2"/>
                </a:solidFill>
                <a:hlinkClick r:id="rId3"/>
              </a:rPr>
              <a:t>http://www.cso.ie/en/releasesandpublications/ep/p-wamii/womenandmeninireland2016</a:t>
            </a:r>
            <a:r>
              <a:rPr lang="en-GB" sz="1600" b="1" u="sng" dirty="0" smtClean="0">
                <a:solidFill>
                  <a:schemeClr val="tx2"/>
                </a:solidFill>
                <a:hlinkClick r:id="rId3"/>
              </a:rPr>
              <a:t>/</a:t>
            </a:r>
            <a:r>
              <a:rPr lang="en-GB" sz="1600" b="1" u="sng" dirty="0" smtClean="0">
                <a:solidFill>
                  <a:schemeClr val="tx2"/>
                </a:solidFill>
              </a:rPr>
              <a:t>  </a:t>
            </a:r>
            <a:endParaRPr lang="en-GB" sz="1600" b="1" u="sng" dirty="0">
              <a:solidFill>
                <a:schemeClr val="tx2"/>
              </a:solidFill>
            </a:endParaRPr>
          </a:p>
          <a:p>
            <a:r>
              <a:rPr lang="en-GB" sz="2000" b="1" dirty="0" smtClean="0">
                <a:solidFill>
                  <a:schemeClr val="tx2"/>
                </a:solidFill>
              </a:rPr>
              <a:t> </a:t>
            </a:r>
            <a:endParaRPr lang="en-IE"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a:bodyPr>
          <a:lstStyle/>
          <a:p>
            <a:r>
              <a:rPr lang="en-IE" sz="3200" b="1" dirty="0" smtClean="0">
                <a:solidFill>
                  <a:schemeClr val="tx2"/>
                </a:solidFill>
              </a:rPr>
              <a:t>Unemployment rate in Ireland Nov. 07 – Nov. 16</a:t>
            </a:r>
            <a:endParaRPr lang="en-IE" sz="3200" b="1" dirty="0">
              <a:solidFill>
                <a:schemeClr val="tx2"/>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3129" y="1579709"/>
            <a:ext cx="8255335" cy="4513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841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rmAutofit/>
          </a:bodyPr>
          <a:lstStyle/>
          <a:p>
            <a:r>
              <a:rPr lang="en-GB" sz="2800" b="1" dirty="0" smtClean="0">
                <a:solidFill>
                  <a:schemeClr val="tx2"/>
                </a:solidFill>
              </a:rPr>
              <a:t>Jobs Growth by Gender</a:t>
            </a:r>
            <a:endParaRPr lang="en-GB" sz="2800" b="1" dirty="0">
              <a:solidFill>
                <a:schemeClr val="tx2"/>
              </a:solidFill>
            </a:endParaRPr>
          </a:p>
        </p:txBody>
      </p:sp>
      <p:pic>
        <p:nvPicPr>
          <p:cNvPr id="4" name="Content Placeholder 3" descr="Jobs-by-gender.png"/>
          <p:cNvPicPr>
            <a:picLocks noGrp="1" noChangeAspect="1"/>
          </p:cNvPicPr>
          <p:nvPr>
            <p:ph idx="1"/>
          </p:nvPr>
        </p:nvPicPr>
        <p:blipFill>
          <a:blip r:embed="rId3" cstate="print"/>
          <a:stretch>
            <a:fillRect/>
          </a:stretch>
        </p:blipFill>
        <p:spPr>
          <a:xfrm>
            <a:off x="323528" y="1124744"/>
            <a:ext cx="8568952" cy="563041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91264" cy="692696"/>
          </a:xfrm>
        </p:spPr>
        <p:txBody>
          <a:bodyPr>
            <a:normAutofit/>
          </a:bodyPr>
          <a:lstStyle/>
          <a:p>
            <a:r>
              <a:rPr lang="en-GB" sz="2800" b="1" dirty="0" smtClean="0">
                <a:solidFill>
                  <a:schemeClr val="tx2"/>
                </a:solidFill>
              </a:rPr>
              <a:t>Job Changes by Sector</a:t>
            </a:r>
            <a:endParaRPr lang="en-GB" sz="2800" b="1" dirty="0">
              <a:solidFill>
                <a:schemeClr val="tx2"/>
              </a:solidFill>
            </a:endParaRPr>
          </a:p>
        </p:txBody>
      </p:sp>
      <p:pic>
        <p:nvPicPr>
          <p:cNvPr id="4" name="Content Placeholder 3" descr="Jobs-by-sector.png"/>
          <p:cNvPicPr>
            <a:picLocks noGrp="1" noChangeAspect="1"/>
          </p:cNvPicPr>
          <p:nvPr>
            <p:ph idx="1"/>
          </p:nvPr>
        </p:nvPicPr>
        <p:blipFill>
          <a:blip r:embed="rId3" cstate="print"/>
          <a:stretch>
            <a:fillRect/>
          </a:stretch>
        </p:blipFill>
        <p:spPr>
          <a:xfrm>
            <a:off x="0" y="620688"/>
            <a:ext cx="9144000" cy="618328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838200" y="152400"/>
            <a:ext cx="7758113" cy="569913"/>
          </a:xfrm>
          <a:prstGeom prst="rect">
            <a:avLst/>
          </a:prstGeom>
          <a:noFill/>
          <a:ln w="9525">
            <a:noFill/>
            <a:miter lim="800000"/>
            <a:headEnd/>
            <a:tailEnd/>
          </a:ln>
        </p:spPr>
        <p:txBody>
          <a:bodyPr wrap="none" lIns="82058" tIns="41029" rIns="82058" bIns="41029">
            <a:spAutoFit/>
          </a:bodyPr>
          <a:lstStyle/>
          <a:p>
            <a:pPr defTabSz="820738" eaLnBrk="0" hangingPunct="0"/>
            <a:r>
              <a:rPr lang="en-GB" sz="3200" b="1">
                <a:solidFill>
                  <a:srgbClr val="000000"/>
                </a:solidFill>
              </a:rPr>
              <a:t>Evolution of female employment, 1970-1997</a:t>
            </a:r>
          </a:p>
        </p:txBody>
      </p:sp>
      <p:pic>
        <p:nvPicPr>
          <p:cNvPr id="26627" name="Picture 3"/>
          <p:cNvPicPr>
            <a:picLocks noChangeAspect="1" noChangeArrowheads="1"/>
          </p:cNvPicPr>
          <p:nvPr/>
        </p:nvPicPr>
        <p:blipFill>
          <a:blip r:embed="rId3" cstate="print"/>
          <a:srcRect/>
          <a:stretch>
            <a:fillRect/>
          </a:stretch>
        </p:blipFill>
        <p:spPr bwMode="auto">
          <a:xfrm>
            <a:off x="0" y="228600"/>
            <a:ext cx="9144000" cy="12053888"/>
          </a:xfrm>
          <a:prstGeom prst="rect">
            <a:avLst/>
          </a:prstGeom>
          <a:noFill/>
          <a:ln w="9525">
            <a:noFill/>
            <a:miter lim="800000"/>
            <a:headEnd/>
            <a:tailEnd/>
          </a:ln>
        </p:spPr>
      </p:pic>
      <p:sp>
        <p:nvSpPr>
          <p:cNvPr id="26628" name="Rectangle 4"/>
          <p:cNvSpPr>
            <a:spLocks noChangeArrowheads="1"/>
          </p:cNvSpPr>
          <p:nvPr/>
        </p:nvSpPr>
        <p:spPr bwMode="auto">
          <a:xfrm>
            <a:off x="4932040" y="6453336"/>
            <a:ext cx="3888432" cy="276999"/>
          </a:xfrm>
          <a:prstGeom prst="rect">
            <a:avLst/>
          </a:prstGeom>
          <a:noFill/>
          <a:ln w="9525">
            <a:noFill/>
            <a:miter lim="800000"/>
            <a:headEnd/>
            <a:tailEnd/>
          </a:ln>
        </p:spPr>
        <p:txBody>
          <a:bodyPr wrap="square">
            <a:spAutoFit/>
          </a:bodyPr>
          <a:lstStyle/>
          <a:p>
            <a:r>
              <a:rPr lang="en-GB" sz="1200">
                <a:solidFill>
                  <a:srgbClr val="000000"/>
                </a:solidFill>
                <a:cs typeface="Times New Roman" pitchFamily="18" charset="0"/>
              </a:rPr>
              <a:t>Source: World Bank World Development Indicators (2000).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0" y="381000"/>
            <a:ext cx="9144000" cy="838200"/>
          </a:xfrm>
        </p:spPr>
        <p:txBody>
          <a:bodyPr>
            <a:noAutofit/>
          </a:bodyPr>
          <a:lstStyle/>
          <a:p>
            <a:r>
              <a:rPr lang="en-GB" sz="2800" b="1" dirty="0" smtClean="0">
                <a:solidFill>
                  <a:schemeClr val="tx2"/>
                </a:solidFill>
              </a:rPr>
              <a:t>Participation in the labour force – </a:t>
            </a:r>
            <a:br>
              <a:rPr lang="en-GB" sz="2800" b="1" dirty="0" smtClean="0">
                <a:solidFill>
                  <a:schemeClr val="tx2"/>
                </a:solidFill>
              </a:rPr>
            </a:br>
            <a:r>
              <a:rPr lang="en-GB" sz="2800" b="1" dirty="0" smtClean="0">
                <a:solidFill>
                  <a:schemeClr val="tx2"/>
                </a:solidFill>
              </a:rPr>
              <a:t>married women as a % of all women in labour force </a:t>
            </a:r>
          </a:p>
        </p:txBody>
      </p:sp>
      <p:sp>
        <p:nvSpPr>
          <p:cNvPr id="2052" name="Rectangle 3"/>
          <p:cNvSpPr>
            <a:spLocks noGrp="1" noChangeArrowheads="1"/>
          </p:cNvSpPr>
          <p:nvPr>
            <p:ph type="body" sz="half" idx="1"/>
          </p:nvPr>
        </p:nvSpPr>
        <p:spPr>
          <a:xfrm>
            <a:off x="395536" y="1484784"/>
            <a:ext cx="7992888" cy="5373216"/>
          </a:xfrm>
        </p:spPr>
        <p:txBody>
          <a:bodyPr>
            <a:normAutofit/>
          </a:bodyPr>
          <a:lstStyle/>
          <a:p>
            <a:pPr>
              <a:lnSpc>
                <a:spcPct val="90000"/>
              </a:lnSpc>
              <a:buFontTx/>
              <a:buNone/>
            </a:pPr>
            <a:r>
              <a:rPr lang="en-GB" sz="2800" b="1" i="1" dirty="0" smtClean="0"/>
              <a:t>	</a:t>
            </a:r>
            <a:r>
              <a:rPr lang="en-GB" sz="2400" b="1" i="1" dirty="0" smtClean="0"/>
              <a:t>YEAR</a:t>
            </a:r>
            <a:r>
              <a:rPr lang="en-GB" sz="2400" b="1" dirty="0" smtClean="0"/>
              <a:t>			</a:t>
            </a:r>
            <a:r>
              <a:rPr lang="en-GB" sz="2400" b="1" i="1" dirty="0" smtClean="0"/>
              <a:t>RATE (%)</a:t>
            </a:r>
            <a:r>
              <a:rPr lang="en-GB" sz="2400" i="1" dirty="0" smtClean="0"/>
              <a:t>	</a:t>
            </a:r>
            <a:r>
              <a:rPr lang="en-GB" sz="2400" dirty="0" smtClean="0"/>
              <a:t>	</a:t>
            </a:r>
          </a:p>
          <a:p>
            <a:pPr>
              <a:lnSpc>
                <a:spcPct val="90000"/>
              </a:lnSpc>
              <a:buFontTx/>
              <a:buNone/>
            </a:pPr>
            <a:r>
              <a:rPr lang="en-GB" sz="2400" dirty="0" smtClean="0"/>
              <a:t>	1971			13.5</a:t>
            </a:r>
          </a:p>
          <a:p>
            <a:pPr>
              <a:lnSpc>
                <a:spcPct val="90000"/>
              </a:lnSpc>
              <a:buFontTx/>
              <a:buNone/>
            </a:pPr>
            <a:r>
              <a:rPr lang="en-GB" sz="2400" dirty="0" smtClean="0"/>
              <a:t>	1981			30.2</a:t>
            </a:r>
          </a:p>
          <a:p>
            <a:pPr>
              <a:lnSpc>
                <a:spcPct val="90000"/>
              </a:lnSpc>
              <a:buFontTx/>
              <a:buNone/>
            </a:pPr>
            <a:r>
              <a:rPr lang="en-GB" sz="2400" dirty="0" smtClean="0"/>
              <a:t>	1990			39.9</a:t>
            </a:r>
          </a:p>
          <a:p>
            <a:pPr>
              <a:lnSpc>
                <a:spcPct val="90000"/>
              </a:lnSpc>
              <a:buFontTx/>
              <a:buNone/>
            </a:pPr>
            <a:r>
              <a:rPr lang="en-GB" sz="2400" dirty="0" smtClean="0"/>
              <a:t>	1993			45.2</a:t>
            </a:r>
          </a:p>
          <a:p>
            <a:pPr>
              <a:lnSpc>
                <a:spcPct val="90000"/>
              </a:lnSpc>
              <a:buFontTx/>
              <a:buNone/>
            </a:pPr>
            <a:r>
              <a:rPr lang="en-GB" sz="2400" dirty="0" smtClean="0"/>
              <a:t>	1996			46.2</a:t>
            </a:r>
          </a:p>
          <a:p>
            <a:pPr>
              <a:lnSpc>
                <a:spcPct val="90000"/>
              </a:lnSpc>
              <a:buFontTx/>
              <a:buNone/>
            </a:pPr>
            <a:r>
              <a:rPr lang="en-GB" sz="2400" dirty="0" smtClean="0"/>
              <a:t>	1997			52.7</a:t>
            </a:r>
          </a:p>
          <a:p>
            <a:pPr>
              <a:lnSpc>
                <a:spcPct val="90000"/>
              </a:lnSpc>
              <a:buFontTx/>
              <a:buNone/>
            </a:pPr>
            <a:endParaRPr lang="en-GB" sz="2400" dirty="0" smtClean="0"/>
          </a:p>
          <a:p>
            <a:pPr>
              <a:lnSpc>
                <a:spcPct val="90000"/>
              </a:lnSpc>
              <a:buFontTx/>
              <a:buNone/>
            </a:pPr>
            <a:r>
              <a:rPr lang="en-GB" sz="2400" dirty="0" smtClean="0"/>
              <a:t>BUT significant variation re. age group</a:t>
            </a:r>
          </a:p>
          <a:p>
            <a:pPr>
              <a:lnSpc>
                <a:spcPct val="90000"/>
              </a:lnSpc>
              <a:buFontTx/>
              <a:buNone/>
            </a:pPr>
            <a:endParaRPr lang="en-GB" sz="2400" dirty="0" smtClean="0"/>
          </a:p>
          <a:p>
            <a:pPr>
              <a:lnSpc>
                <a:spcPct val="90000"/>
              </a:lnSpc>
              <a:buFontTx/>
              <a:buNone/>
            </a:pPr>
            <a:r>
              <a:rPr lang="en-GB" sz="1400" dirty="0" smtClean="0"/>
              <a:t>Source: </a:t>
            </a:r>
            <a:r>
              <a:rPr lang="en-GB" sz="1400" dirty="0" err="1" smtClean="0"/>
              <a:t>Ruane</a:t>
            </a:r>
            <a:r>
              <a:rPr lang="en-GB" sz="1400" dirty="0" smtClean="0"/>
              <a:t> and Sutherland (1999)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684213" y="1"/>
            <a:ext cx="7772400" cy="476250"/>
          </a:xfrm>
          <a:prstGeom prst="rect">
            <a:avLst/>
          </a:prstGeom>
          <a:noFill/>
          <a:ln w="9525">
            <a:noFill/>
            <a:miter lim="800000"/>
            <a:headEnd/>
            <a:tailEnd/>
          </a:ln>
        </p:spPr>
        <p:txBody>
          <a:bodyPr anchor="ctr"/>
          <a:lstStyle/>
          <a:p>
            <a:pPr algn="ctr"/>
            <a:r>
              <a:rPr lang="en-GB" sz="3200" b="1" dirty="0" smtClean="0">
                <a:solidFill>
                  <a:schemeClr val="tx2"/>
                </a:solidFill>
                <a:latin typeface="+mj-lt"/>
              </a:rPr>
              <a:t>Part Time Work</a:t>
            </a:r>
            <a:endParaRPr lang="en-GB" sz="3200" b="1" dirty="0">
              <a:solidFill>
                <a:schemeClr val="tx2"/>
              </a:solidFill>
              <a:latin typeface="+mj-lt"/>
            </a:endParaRPr>
          </a:p>
        </p:txBody>
      </p:sp>
      <p:sp>
        <p:nvSpPr>
          <p:cNvPr id="142341" name="Rectangle 5"/>
          <p:cNvSpPr>
            <a:spLocks noChangeArrowheads="1"/>
          </p:cNvSpPr>
          <p:nvPr/>
        </p:nvSpPr>
        <p:spPr bwMode="auto">
          <a:xfrm>
            <a:off x="107504" y="908720"/>
            <a:ext cx="8928992" cy="5832648"/>
          </a:xfrm>
          <a:prstGeom prst="rect">
            <a:avLst/>
          </a:prstGeom>
          <a:noFill/>
          <a:ln w="9525">
            <a:noFill/>
            <a:miter lim="800000"/>
            <a:headEnd/>
            <a:tailEnd/>
          </a:ln>
        </p:spPr>
        <p:txBody>
          <a:bodyPr/>
          <a:lstStyle/>
          <a:p>
            <a:pPr marL="342900" indent="-342900">
              <a:lnSpc>
                <a:spcPct val="90000"/>
              </a:lnSpc>
              <a:spcBef>
                <a:spcPct val="20000"/>
              </a:spcBef>
            </a:pPr>
            <a:r>
              <a:rPr lang="en-GB" sz="2400" b="1" dirty="0" smtClean="0"/>
              <a:t>Part Time Work of total employment (2009) </a:t>
            </a:r>
            <a:r>
              <a:rPr lang="en-IE" sz="2400" b="1" dirty="0" smtClean="0"/>
              <a:t> (normally &lt;35 hrs </a:t>
            </a:r>
            <a:r>
              <a:rPr lang="en-IE" sz="2400" b="1" dirty="0" err="1" smtClean="0"/>
              <a:t>p.w</a:t>
            </a:r>
            <a:r>
              <a:rPr lang="en-IE" sz="2400" b="1" dirty="0" smtClean="0"/>
              <a:t>.):</a:t>
            </a:r>
          </a:p>
          <a:p>
            <a:pPr marL="342900" indent="-342900">
              <a:lnSpc>
                <a:spcPct val="90000"/>
              </a:lnSpc>
              <a:spcBef>
                <a:spcPct val="20000"/>
              </a:spcBef>
              <a:buFont typeface="Arial" pitchFamily="34" charset="0"/>
              <a:buChar char="•"/>
            </a:pPr>
            <a:r>
              <a:rPr lang="en-IE" sz="2400" dirty="0" smtClean="0"/>
              <a:t>Irish workforce both sexes: 17% worked part-time in 2006</a:t>
            </a:r>
          </a:p>
          <a:p>
            <a:pPr marL="342900" indent="-342900">
              <a:lnSpc>
                <a:spcPct val="90000"/>
              </a:lnSpc>
              <a:spcBef>
                <a:spcPct val="20000"/>
              </a:spcBef>
              <a:buFont typeface="Arial" pitchFamily="34" charset="0"/>
              <a:buChar char="•"/>
            </a:pPr>
            <a:r>
              <a:rPr lang="en-IE" sz="2400" dirty="0" smtClean="0"/>
              <a:t>By 2011 figure is 23.4% of total employment</a:t>
            </a:r>
          </a:p>
          <a:p>
            <a:pPr marL="342900" indent="-342900">
              <a:lnSpc>
                <a:spcPct val="90000"/>
              </a:lnSpc>
              <a:spcBef>
                <a:spcPct val="20000"/>
              </a:spcBef>
              <a:buFont typeface="Wingdings" pitchFamily="2" charset="2"/>
              <a:buChar char="Ø"/>
            </a:pPr>
            <a:r>
              <a:rPr lang="en-GB" sz="2400" dirty="0" smtClean="0"/>
              <a:t>EU 27 average both sexes 2009: 18.6% of all workforce work part-time.  </a:t>
            </a:r>
          </a:p>
          <a:p>
            <a:pPr marL="342900" indent="-342900">
              <a:lnSpc>
                <a:spcPct val="90000"/>
              </a:lnSpc>
              <a:spcBef>
                <a:spcPct val="20000"/>
              </a:spcBef>
            </a:pPr>
            <a:r>
              <a:rPr lang="en-GB" sz="2400" dirty="0" smtClean="0"/>
              <a:t>	25.8</a:t>
            </a:r>
            <a:r>
              <a:rPr lang="en-GB" sz="2400" dirty="0"/>
              <a:t>% </a:t>
            </a:r>
            <a:r>
              <a:rPr lang="en-GB" sz="2400" dirty="0" smtClean="0"/>
              <a:t>in UK</a:t>
            </a:r>
            <a:r>
              <a:rPr lang="en-GB" sz="2400" dirty="0"/>
              <a:t>;  </a:t>
            </a:r>
            <a:r>
              <a:rPr lang="en-IE" sz="2400" dirty="0"/>
              <a:t>48.1</a:t>
            </a:r>
            <a:r>
              <a:rPr lang="en-GB" sz="2400" dirty="0"/>
              <a:t>% </a:t>
            </a:r>
            <a:r>
              <a:rPr lang="en-GB" sz="2400" dirty="0" smtClean="0"/>
              <a:t>in Netherlands; 25.9</a:t>
            </a:r>
            <a:r>
              <a:rPr lang="en-GB" sz="2400" dirty="0"/>
              <a:t>% in </a:t>
            </a:r>
            <a:r>
              <a:rPr lang="en-GB" sz="2400" dirty="0" smtClean="0"/>
              <a:t>Germany; </a:t>
            </a:r>
            <a:r>
              <a:rPr lang="en-GB" sz="2400" dirty="0"/>
              <a:t>14.2% </a:t>
            </a:r>
            <a:r>
              <a:rPr lang="en-GB" sz="2400" dirty="0" smtClean="0"/>
              <a:t>in Italy; 3.3</a:t>
            </a:r>
            <a:r>
              <a:rPr lang="en-GB" sz="2400" dirty="0"/>
              <a:t>% in </a:t>
            </a:r>
            <a:r>
              <a:rPr lang="en-GB" sz="2400" dirty="0" smtClean="0"/>
              <a:t>Slovakia).</a:t>
            </a:r>
            <a:endParaRPr lang="en-GB" sz="2400" dirty="0"/>
          </a:p>
          <a:p>
            <a:pPr marL="342900" indent="-342900">
              <a:lnSpc>
                <a:spcPct val="90000"/>
              </a:lnSpc>
              <a:spcBef>
                <a:spcPct val="20000"/>
              </a:spcBef>
              <a:buFont typeface="Wingdings" pitchFamily="2" charset="2"/>
              <a:buChar char="Ø"/>
            </a:pPr>
            <a:r>
              <a:rPr lang="en-IE" sz="2400" dirty="0" smtClean="0"/>
              <a:t>Ireland - % of female workforce which is part-time – 31.8% (‘05).  31.4% average in EU 27.</a:t>
            </a:r>
          </a:p>
          <a:p>
            <a:pPr marL="342900" indent="-342900">
              <a:lnSpc>
                <a:spcPct val="90000"/>
              </a:lnSpc>
              <a:spcBef>
                <a:spcPct val="20000"/>
              </a:spcBef>
            </a:pPr>
            <a:r>
              <a:rPr lang="en-IE" sz="2400" dirty="0" smtClean="0"/>
              <a:t>	42.3</a:t>
            </a:r>
            <a:r>
              <a:rPr lang="en-IE" sz="2400" dirty="0"/>
              <a:t>% </a:t>
            </a:r>
            <a:r>
              <a:rPr lang="en-IE" sz="2400" dirty="0" smtClean="0"/>
              <a:t>in </a:t>
            </a:r>
            <a:r>
              <a:rPr lang="en-IE" sz="2400" dirty="0"/>
              <a:t>UK; 75.7% in </a:t>
            </a:r>
            <a:r>
              <a:rPr lang="en-IE" sz="2400" dirty="0" smtClean="0"/>
              <a:t>N</a:t>
            </a:r>
            <a:r>
              <a:rPr lang="en-GB" sz="2400" dirty="0" err="1" smtClean="0"/>
              <a:t>etherlands</a:t>
            </a:r>
            <a:r>
              <a:rPr lang="en-IE" sz="2400" dirty="0" smtClean="0"/>
              <a:t>; </a:t>
            </a:r>
            <a:r>
              <a:rPr lang="en-IE" sz="2400" dirty="0"/>
              <a:t>45.4% in </a:t>
            </a:r>
            <a:r>
              <a:rPr lang="en-IE" sz="2400" dirty="0" smtClean="0"/>
              <a:t>Germany; </a:t>
            </a:r>
            <a:r>
              <a:rPr lang="en-IE" sz="2400" dirty="0"/>
              <a:t>25.9% </a:t>
            </a:r>
            <a:r>
              <a:rPr lang="en-IE" sz="2400" dirty="0" smtClean="0"/>
              <a:t>in Italy; </a:t>
            </a:r>
            <a:r>
              <a:rPr lang="en-IE" sz="2400" dirty="0"/>
              <a:t>4.4% in </a:t>
            </a:r>
            <a:r>
              <a:rPr lang="en-IE" sz="2400" dirty="0" smtClean="0"/>
              <a:t>Slovakia; </a:t>
            </a:r>
            <a:endParaRPr lang="en-IE" sz="2400" dirty="0"/>
          </a:p>
          <a:p>
            <a:pPr marL="342900" indent="-342900">
              <a:lnSpc>
                <a:spcPct val="90000"/>
              </a:lnSpc>
              <a:spcBef>
                <a:spcPct val="20000"/>
              </a:spcBef>
              <a:buFont typeface="Wingdings" pitchFamily="2" charset="2"/>
              <a:buChar char="Ø"/>
            </a:pPr>
            <a:r>
              <a:rPr lang="en-GB" sz="2400" dirty="0" smtClean="0"/>
              <a:t>Of all part-time jobs 73% held by females of whom almost half are married and aged between 25-44 (Ireland)</a:t>
            </a:r>
            <a:endParaRPr lang="en-GB" sz="2400" dirty="0"/>
          </a:p>
          <a:p>
            <a:pPr>
              <a:lnSpc>
                <a:spcPct val="90000"/>
              </a:lnSpc>
              <a:spcBef>
                <a:spcPct val="20000"/>
              </a:spcBef>
            </a:pPr>
            <a:endParaRPr lang="en-IE" sz="2400" dirty="0"/>
          </a:p>
          <a:p>
            <a:pPr>
              <a:lnSpc>
                <a:spcPct val="90000"/>
              </a:lnSpc>
              <a:spcBef>
                <a:spcPct val="20000"/>
              </a:spcBef>
            </a:pPr>
            <a:endParaRPr lang="en-IE" sz="2400" dirty="0" smtClean="0">
              <a:solidFill>
                <a:schemeClr val="accent1"/>
              </a:solidFill>
            </a:endParaRPr>
          </a:p>
          <a:p>
            <a:pPr>
              <a:lnSpc>
                <a:spcPct val="90000"/>
              </a:lnSpc>
              <a:spcBef>
                <a:spcPct val="20000"/>
              </a:spcBef>
            </a:pPr>
            <a:r>
              <a:rPr lang="en-IE" sz="1600" dirty="0" smtClean="0"/>
              <a:t>Sources</a:t>
            </a:r>
            <a:r>
              <a:rPr lang="en-IE" sz="1600" dirty="0"/>
              <a:t>: Eurostat </a:t>
            </a:r>
            <a:r>
              <a:rPr lang="en-IE" sz="1600" dirty="0" smtClean="0"/>
              <a:t>2009</a:t>
            </a:r>
            <a:endParaRPr lang="en-GB"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2341">
                                            <p:txEl>
                                              <p:pRg st="0" end="0"/>
                                            </p:txEl>
                                          </p:spTgt>
                                        </p:tgtEl>
                                        <p:attrNameLst>
                                          <p:attrName>style.visibility</p:attrName>
                                        </p:attrNameLst>
                                      </p:cBhvr>
                                      <p:to>
                                        <p:strVal val="visible"/>
                                      </p:to>
                                    </p:set>
                                    <p:anim calcmode="lin" valueType="num">
                                      <p:cBhvr additive="base">
                                        <p:cTn id="7" dur="500" fill="hold"/>
                                        <p:tgtEl>
                                          <p:spTgt spid="1423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23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2341">
                                            <p:txEl>
                                              <p:pRg st="1" end="1"/>
                                            </p:txEl>
                                          </p:spTgt>
                                        </p:tgtEl>
                                        <p:attrNameLst>
                                          <p:attrName>style.visibility</p:attrName>
                                        </p:attrNameLst>
                                      </p:cBhvr>
                                      <p:to>
                                        <p:strVal val="visible"/>
                                      </p:to>
                                    </p:set>
                                    <p:anim calcmode="lin" valueType="num">
                                      <p:cBhvr additive="base">
                                        <p:cTn id="13" dur="500" fill="hold"/>
                                        <p:tgtEl>
                                          <p:spTgt spid="1423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23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2341">
                                            <p:txEl>
                                              <p:pRg st="2" end="2"/>
                                            </p:txEl>
                                          </p:spTgt>
                                        </p:tgtEl>
                                        <p:attrNameLst>
                                          <p:attrName>style.visibility</p:attrName>
                                        </p:attrNameLst>
                                      </p:cBhvr>
                                      <p:to>
                                        <p:strVal val="visible"/>
                                      </p:to>
                                    </p:set>
                                    <p:anim calcmode="lin" valueType="num">
                                      <p:cBhvr additive="base">
                                        <p:cTn id="19" dur="500" fill="hold"/>
                                        <p:tgtEl>
                                          <p:spTgt spid="14234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23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2341">
                                            <p:txEl>
                                              <p:pRg st="3" end="3"/>
                                            </p:txEl>
                                          </p:spTgt>
                                        </p:tgtEl>
                                        <p:attrNameLst>
                                          <p:attrName>style.visibility</p:attrName>
                                        </p:attrNameLst>
                                      </p:cBhvr>
                                      <p:to>
                                        <p:strVal val="visible"/>
                                      </p:to>
                                    </p:set>
                                    <p:anim calcmode="lin" valueType="num">
                                      <p:cBhvr additive="base">
                                        <p:cTn id="25" dur="500" fill="hold"/>
                                        <p:tgtEl>
                                          <p:spTgt spid="14234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234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2341">
                                            <p:txEl>
                                              <p:pRg st="4" end="4"/>
                                            </p:txEl>
                                          </p:spTgt>
                                        </p:tgtEl>
                                        <p:attrNameLst>
                                          <p:attrName>style.visibility</p:attrName>
                                        </p:attrNameLst>
                                      </p:cBhvr>
                                      <p:to>
                                        <p:strVal val="visible"/>
                                      </p:to>
                                    </p:set>
                                    <p:anim calcmode="lin" valueType="num">
                                      <p:cBhvr additive="base">
                                        <p:cTn id="31" dur="500" fill="hold"/>
                                        <p:tgtEl>
                                          <p:spTgt spid="14234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234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2341">
                                            <p:txEl>
                                              <p:pRg st="5" end="5"/>
                                            </p:txEl>
                                          </p:spTgt>
                                        </p:tgtEl>
                                        <p:attrNameLst>
                                          <p:attrName>style.visibility</p:attrName>
                                        </p:attrNameLst>
                                      </p:cBhvr>
                                      <p:to>
                                        <p:strVal val="visible"/>
                                      </p:to>
                                    </p:set>
                                    <p:anim calcmode="lin" valueType="num">
                                      <p:cBhvr additive="base">
                                        <p:cTn id="37" dur="500" fill="hold"/>
                                        <p:tgtEl>
                                          <p:spTgt spid="14234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234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2341">
                                            <p:txEl>
                                              <p:pRg st="6" end="6"/>
                                            </p:txEl>
                                          </p:spTgt>
                                        </p:tgtEl>
                                        <p:attrNameLst>
                                          <p:attrName>style.visibility</p:attrName>
                                        </p:attrNameLst>
                                      </p:cBhvr>
                                      <p:to>
                                        <p:strVal val="visible"/>
                                      </p:to>
                                    </p:set>
                                    <p:anim calcmode="lin" valueType="num">
                                      <p:cBhvr additive="base">
                                        <p:cTn id="43" dur="500" fill="hold"/>
                                        <p:tgtEl>
                                          <p:spTgt spid="14234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234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42341">
                                            <p:txEl>
                                              <p:pRg st="7" end="7"/>
                                            </p:txEl>
                                          </p:spTgt>
                                        </p:tgtEl>
                                        <p:attrNameLst>
                                          <p:attrName>style.visibility</p:attrName>
                                        </p:attrNameLst>
                                      </p:cBhvr>
                                      <p:to>
                                        <p:strVal val="visible"/>
                                      </p:to>
                                    </p:set>
                                    <p:anim calcmode="lin" valueType="num">
                                      <p:cBhvr additive="base">
                                        <p:cTn id="49" dur="500" fill="hold"/>
                                        <p:tgtEl>
                                          <p:spTgt spid="14234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4234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42341">
                                            <p:txEl>
                                              <p:pRg st="10" end="10"/>
                                            </p:txEl>
                                          </p:spTgt>
                                        </p:tgtEl>
                                        <p:attrNameLst>
                                          <p:attrName>style.visibility</p:attrName>
                                        </p:attrNameLst>
                                      </p:cBhvr>
                                      <p:to>
                                        <p:strVal val="visible"/>
                                      </p:to>
                                    </p:set>
                                    <p:anim calcmode="lin" valueType="num">
                                      <p:cBhvr additive="base">
                                        <p:cTn id="55" dur="500" fill="hold"/>
                                        <p:tgtEl>
                                          <p:spTgt spid="142341">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4234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41" y="188640"/>
            <a:ext cx="8229600" cy="1143000"/>
          </a:xfrm>
        </p:spPr>
        <p:txBody>
          <a:bodyPr>
            <a:normAutofit fontScale="90000"/>
          </a:bodyPr>
          <a:lstStyle/>
          <a:p>
            <a:r>
              <a:rPr lang="en-IE" sz="3100" b="1" dirty="0" smtClean="0"/>
              <a:t>Part-time </a:t>
            </a:r>
            <a:r>
              <a:rPr lang="en-IE" sz="3100" b="1" dirty="0"/>
              <a:t>employment as percentage of the total employment, by sex, age group 20-64, 1993-2016 </a:t>
            </a:r>
            <a:r>
              <a:rPr lang="en-IE" sz="3100" b="1" dirty="0" smtClean="0"/>
              <a:t>(%)</a:t>
            </a:r>
            <a:br>
              <a:rPr lang="en-IE" sz="3100" b="1" dirty="0" smtClean="0"/>
            </a:br>
            <a:r>
              <a:rPr lang="en-IE" sz="2200" b="1" dirty="0" smtClean="0"/>
              <a:t>(</a:t>
            </a:r>
            <a:r>
              <a:rPr lang="en-IE" sz="2200" b="1" dirty="0" smtClean="0">
                <a:solidFill>
                  <a:schemeClr val="accent1"/>
                </a:solidFill>
              </a:rPr>
              <a:t>Blue - total</a:t>
            </a:r>
            <a:r>
              <a:rPr lang="en-IE" sz="2200" b="1" dirty="0" smtClean="0"/>
              <a:t>; </a:t>
            </a:r>
            <a:r>
              <a:rPr lang="en-IE" sz="2200" b="1" dirty="0" smtClean="0">
                <a:solidFill>
                  <a:schemeClr val="accent2"/>
                </a:solidFill>
              </a:rPr>
              <a:t>red - males</a:t>
            </a:r>
            <a:r>
              <a:rPr lang="en-IE" sz="2200" b="1" dirty="0" smtClean="0"/>
              <a:t>; </a:t>
            </a:r>
            <a:r>
              <a:rPr lang="en-IE" sz="2200" b="1" dirty="0" smtClean="0">
                <a:solidFill>
                  <a:schemeClr val="accent3"/>
                </a:solidFill>
              </a:rPr>
              <a:t>green – females</a:t>
            </a:r>
            <a:r>
              <a:rPr lang="en-IE" sz="2200" b="1" dirty="0" smtClean="0"/>
              <a:t>)</a:t>
            </a:r>
            <a:endParaRPr lang="en-IE" sz="22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493797"/>
            <a:ext cx="5904656" cy="4625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2557" y="6093296"/>
            <a:ext cx="8712968" cy="646331"/>
          </a:xfrm>
          <a:prstGeom prst="rect">
            <a:avLst/>
          </a:prstGeom>
          <a:noFill/>
        </p:spPr>
        <p:txBody>
          <a:bodyPr wrap="square" rtlCol="0">
            <a:spAutoFit/>
          </a:bodyPr>
          <a:lstStyle/>
          <a:p>
            <a:r>
              <a:rPr lang="en-IE" sz="1200" b="1" dirty="0" smtClean="0"/>
              <a:t>Source: </a:t>
            </a:r>
            <a:r>
              <a:rPr lang="en-IE" sz="1200" dirty="0" smtClean="0">
                <a:hlinkClick r:id="rId3"/>
              </a:rPr>
              <a:t>http</a:t>
            </a:r>
            <a:r>
              <a:rPr lang="en-IE" sz="1200" dirty="0">
                <a:hlinkClick r:id="rId3"/>
              </a:rPr>
              <a:t>://ec.europa.eu/eurostat/statistics-explained/images/a/a9/Part-time_employment_as_percentage_of_the_total_employment%2C_by_sex%2C_age_group_20-64%2C_1993-2016_%</a:t>
            </a:r>
            <a:r>
              <a:rPr lang="en-IE" sz="1200" dirty="0" smtClean="0">
                <a:hlinkClick r:id="rId3"/>
              </a:rPr>
              <a:t>28%25%29.png</a:t>
            </a:r>
            <a:endParaRPr lang="en-IE" sz="1200" dirty="0" smtClean="0"/>
          </a:p>
          <a:p>
            <a:r>
              <a:rPr lang="en-IE" sz="1200" dirty="0" smtClean="0"/>
              <a:t>Also see this site for comparisons with other EU countries.</a:t>
            </a:r>
            <a:endParaRPr lang="en-IE" sz="1200" dirty="0"/>
          </a:p>
        </p:txBody>
      </p:sp>
    </p:spTree>
    <p:extLst>
      <p:ext uri="{BB962C8B-B14F-4D97-AF65-F5344CB8AC3E}">
        <p14:creationId xmlns:p14="http://schemas.microsoft.com/office/powerpoint/2010/main" val="3651286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784976" cy="1143000"/>
          </a:xfrm>
        </p:spPr>
        <p:txBody>
          <a:bodyPr>
            <a:normAutofit/>
          </a:bodyPr>
          <a:lstStyle/>
          <a:p>
            <a:r>
              <a:rPr lang="en-IE" sz="3200" b="1" dirty="0" smtClean="0"/>
              <a:t>From Eurostat (2017): </a:t>
            </a:r>
            <a:br>
              <a:rPr lang="en-IE" sz="3200" b="1" dirty="0" smtClean="0"/>
            </a:br>
            <a:r>
              <a:rPr lang="en-IE" sz="3200" b="1" dirty="0" smtClean="0"/>
              <a:t>The Life of Men and Women in Europe</a:t>
            </a:r>
            <a:endParaRPr lang="en-IE" sz="3200" b="1"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267744" y="1556792"/>
            <a:ext cx="4752528" cy="3619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27584" y="5517232"/>
            <a:ext cx="7632848" cy="830997"/>
          </a:xfrm>
          <a:prstGeom prst="rect">
            <a:avLst/>
          </a:prstGeom>
          <a:noFill/>
        </p:spPr>
        <p:txBody>
          <a:bodyPr wrap="square" rtlCol="0">
            <a:spAutoFit/>
          </a:bodyPr>
          <a:lstStyle/>
          <a:p>
            <a:r>
              <a:rPr lang="en-IE" sz="2400" b="1" dirty="0" smtClean="0"/>
              <a:t>For Ireland the figures are 33.2% of women in part-time employment and 12.2% of men in part-time employment</a:t>
            </a:r>
            <a:endParaRPr lang="en-IE" sz="2400" b="1" dirty="0"/>
          </a:p>
        </p:txBody>
      </p:sp>
      <p:sp>
        <p:nvSpPr>
          <p:cNvPr id="6" name="TextBox 5"/>
          <p:cNvSpPr txBox="1"/>
          <p:nvPr/>
        </p:nvSpPr>
        <p:spPr>
          <a:xfrm>
            <a:off x="251520" y="6420237"/>
            <a:ext cx="8424936" cy="369332"/>
          </a:xfrm>
          <a:prstGeom prst="rect">
            <a:avLst/>
          </a:prstGeom>
          <a:noFill/>
        </p:spPr>
        <p:txBody>
          <a:bodyPr wrap="square" rtlCol="0">
            <a:spAutoFit/>
          </a:bodyPr>
          <a:lstStyle/>
          <a:p>
            <a:r>
              <a:rPr lang="en-IE" dirty="0">
                <a:hlinkClick r:id="rId4"/>
              </a:rPr>
              <a:t>http://</a:t>
            </a:r>
            <a:r>
              <a:rPr lang="en-IE" dirty="0" smtClean="0">
                <a:hlinkClick r:id="rId4"/>
              </a:rPr>
              <a:t>ec.europa.eu/eurostat/cache/infographs/womenmen/bloc-2b.html?lang=en</a:t>
            </a:r>
            <a:r>
              <a:rPr lang="en-IE" dirty="0" smtClean="0"/>
              <a:t>  </a:t>
            </a:r>
            <a:endParaRPr lang="en-IE" dirty="0"/>
          </a:p>
        </p:txBody>
      </p:sp>
    </p:spTree>
    <p:extLst>
      <p:ext uri="{BB962C8B-B14F-4D97-AF65-F5344CB8AC3E}">
        <p14:creationId xmlns:p14="http://schemas.microsoft.com/office/powerpoint/2010/main" val="3008691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836712"/>
          </a:xfrm>
        </p:spPr>
        <p:txBody>
          <a:bodyPr>
            <a:normAutofit/>
          </a:bodyPr>
          <a:lstStyle/>
          <a:p>
            <a:r>
              <a:rPr lang="en-GB" sz="2800" b="1" dirty="0" smtClean="0">
                <a:solidFill>
                  <a:schemeClr val="tx2"/>
                </a:solidFill>
              </a:rPr>
              <a:t>Older people in the workforce</a:t>
            </a:r>
            <a:endParaRPr lang="en-GB" sz="2800" b="1" dirty="0">
              <a:solidFill>
                <a:schemeClr val="tx2"/>
              </a:solidFill>
            </a:endParaRPr>
          </a:p>
        </p:txBody>
      </p:sp>
      <p:pic>
        <p:nvPicPr>
          <p:cNvPr id="51202" name="Picture 2"/>
          <p:cNvPicPr>
            <a:picLocks noGrp="1" noChangeAspect="1" noChangeArrowheads="1"/>
          </p:cNvPicPr>
          <p:nvPr>
            <p:ph idx="1"/>
          </p:nvPr>
        </p:nvPicPr>
        <p:blipFill>
          <a:blip r:embed="rId3" cstate="print"/>
          <a:stretch>
            <a:fillRect/>
          </a:stretch>
        </p:blipFill>
        <p:spPr bwMode="auto">
          <a:xfrm>
            <a:off x="899592" y="1124744"/>
            <a:ext cx="7561592" cy="535845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200" b="1" dirty="0" smtClean="0"/>
              <a:t>Employment rate by age group 1993-2016 (%)</a:t>
            </a:r>
            <a:br>
              <a:rPr lang="en-IE" sz="3200" b="1" dirty="0" smtClean="0"/>
            </a:br>
            <a:r>
              <a:rPr lang="en-IE" sz="3200" b="1" dirty="0" smtClean="0">
                <a:solidFill>
                  <a:schemeClr val="accent1"/>
                </a:solidFill>
              </a:rPr>
              <a:t>blue – 15-24</a:t>
            </a:r>
            <a:r>
              <a:rPr lang="en-IE" sz="3200" b="1" dirty="0" smtClean="0"/>
              <a:t>; </a:t>
            </a:r>
            <a:r>
              <a:rPr lang="en-IE" sz="3200" b="1" dirty="0" smtClean="0">
                <a:solidFill>
                  <a:schemeClr val="accent2"/>
                </a:solidFill>
              </a:rPr>
              <a:t>red – 25-54</a:t>
            </a:r>
            <a:r>
              <a:rPr lang="en-IE" sz="3200" b="1" dirty="0" smtClean="0"/>
              <a:t>; </a:t>
            </a:r>
            <a:r>
              <a:rPr lang="en-IE" sz="3200" b="1" dirty="0" smtClean="0">
                <a:solidFill>
                  <a:schemeClr val="accent3"/>
                </a:solidFill>
              </a:rPr>
              <a:t>green – 55-64</a:t>
            </a:r>
            <a:r>
              <a:rPr lang="en-IE" sz="3200" b="1" dirty="0" smtClean="0"/>
              <a:t>.</a:t>
            </a:r>
            <a:endParaRPr lang="en-IE" sz="3200" b="1"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484784"/>
            <a:ext cx="6192688" cy="4558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1520" y="6309320"/>
            <a:ext cx="8640960" cy="276999"/>
          </a:xfrm>
          <a:prstGeom prst="rect">
            <a:avLst/>
          </a:prstGeom>
          <a:noFill/>
        </p:spPr>
        <p:txBody>
          <a:bodyPr wrap="square" rtlCol="0">
            <a:spAutoFit/>
          </a:bodyPr>
          <a:lstStyle/>
          <a:p>
            <a:r>
              <a:rPr lang="en-IE" sz="1200" dirty="0" smtClean="0">
                <a:hlinkClick r:id="rId3"/>
              </a:rPr>
              <a:t>http</a:t>
            </a:r>
            <a:r>
              <a:rPr lang="en-IE" sz="1200" dirty="0">
                <a:hlinkClick r:id="rId3"/>
              </a:rPr>
              <a:t>://ec.europa.eu/eurostat/statistics-explained/images/f/fb/Employment_rate_by_age_group%2C_1993-2016_%</a:t>
            </a:r>
            <a:r>
              <a:rPr lang="en-IE" sz="1200" dirty="0" smtClean="0">
                <a:hlinkClick r:id="rId3"/>
              </a:rPr>
              <a:t>28%25%29.png</a:t>
            </a:r>
            <a:r>
              <a:rPr lang="en-IE" sz="1200" dirty="0" smtClean="0"/>
              <a:t> </a:t>
            </a:r>
            <a:endParaRPr lang="en-IE" sz="1200" dirty="0"/>
          </a:p>
        </p:txBody>
      </p:sp>
    </p:spTree>
    <p:extLst>
      <p:ext uri="{BB962C8B-B14F-4D97-AF65-F5344CB8AC3E}">
        <p14:creationId xmlns:p14="http://schemas.microsoft.com/office/powerpoint/2010/main" val="239189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3" y="126414"/>
            <a:ext cx="5184576" cy="6605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2800" b="1" dirty="0" smtClean="0">
                <a:solidFill>
                  <a:schemeClr val="tx2"/>
                </a:solidFill>
              </a:rPr>
              <a:t>Labour force by gender and age group</a:t>
            </a:r>
            <a:endParaRPr lang="en-GB" sz="2800" b="1" dirty="0">
              <a:solidFill>
                <a:schemeClr val="tx2"/>
              </a:solidFill>
            </a:endParaRPr>
          </a:p>
        </p:txBody>
      </p:sp>
      <p:pic>
        <p:nvPicPr>
          <p:cNvPr id="52226" name="Picture 2"/>
          <p:cNvPicPr>
            <a:picLocks noGrp="1" noChangeAspect="1" noChangeArrowheads="1"/>
          </p:cNvPicPr>
          <p:nvPr>
            <p:ph idx="1"/>
          </p:nvPr>
        </p:nvPicPr>
        <p:blipFill>
          <a:blip r:embed="rId2" cstate="print"/>
          <a:srcRect/>
          <a:stretch>
            <a:fillRect/>
          </a:stretch>
        </p:blipFill>
        <p:spPr bwMode="auto">
          <a:xfrm>
            <a:off x="251520" y="1340768"/>
            <a:ext cx="8424935" cy="541789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052736"/>
          </a:xfrm>
        </p:spPr>
        <p:txBody>
          <a:bodyPr>
            <a:noAutofit/>
          </a:bodyPr>
          <a:lstStyle/>
          <a:p>
            <a:r>
              <a:rPr lang="en-IE" sz="2400" b="1" dirty="0" smtClean="0">
                <a:solidFill>
                  <a:schemeClr val="tx2"/>
                </a:solidFill>
              </a:rPr>
              <a:t>Gender segregation – </a:t>
            </a:r>
            <a:br>
              <a:rPr lang="en-IE" sz="2400" b="1" dirty="0" smtClean="0">
                <a:solidFill>
                  <a:schemeClr val="tx2"/>
                </a:solidFill>
              </a:rPr>
            </a:br>
            <a:r>
              <a:rPr lang="en-IE" sz="2400" b="1" dirty="0" smtClean="0">
                <a:solidFill>
                  <a:schemeClr val="tx2"/>
                </a:solidFill>
              </a:rPr>
              <a:t>concentration in lower paid sectors and occupations</a:t>
            </a:r>
            <a:endParaRPr lang="en-GB" sz="2400" b="1" dirty="0" smtClean="0">
              <a:solidFill>
                <a:schemeClr val="tx2"/>
              </a:solidFill>
            </a:endParaRPr>
          </a:p>
        </p:txBody>
      </p:sp>
      <p:sp>
        <p:nvSpPr>
          <p:cNvPr id="49155" name="Rectangle 3"/>
          <p:cNvSpPr>
            <a:spLocks noGrp="1" noChangeArrowheads="1"/>
          </p:cNvSpPr>
          <p:nvPr>
            <p:ph type="body" sz="half" idx="1"/>
          </p:nvPr>
        </p:nvSpPr>
        <p:spPr>
          <a:xfrm>
            <a:off x="107504" y="1052736"/>
            <a:ext cx="8928992" cy="5760640"/>
          </a:xfrm>
        </p:spPr>
        <p:txBody>
          <a:bodyPr>
            <a:normAutofit fontScale="92500" lnSpcReduction="20000"/>
          </a:bodyPr>
          <a:lstStyle/>
          <a:p>
            <a:pPr>
              <a:lnSpc>
                <a:spcPct val="90000"/>
              </a:lnSpc>
            </a:pPr>
            <a:r>
              <a:rPr lang="en-GB" sz="2400" dirty="0" smtClean="0"/>
              <a:t>80% of women across EU work in service sector (catering, laundries, cleaning) but also professional areas e.g. nursing, teaching.</a:t>
            </a:r>
          </a:p>
          <a:p>
            <a:pPr>
              <a:lnSpc>
                <a:spcPct val="90000"/>
              </a:lnSpc>
            </a:pPr>
            <a:endParaRPr lang="en-GB" sz="1600" dirty="0" smtClean="0"/>
          </a:p>
          <a:p>
            <a:pPr>
              <a:lnSpc>
                <a:spcPct val="90000"/>
              </a:lnSpc>
            </a:pPr>
            <a:r>
              <a:rPr lang="en-GB" sz="2400" dirty="0" smtClean="0"/>
              <a:t>77% of all clerical workers in Ireland are female and one-quarter of all women workers are in clerical jobs.</a:t>
            </a:r>
          </a:p>
          <a:p>
            <a:pPr>
              <a:lnSpc>
                <a:spcPct val="90000"/>
              </a:lnSpc>
            </a:pPr>
            <a:endParaRPr lang="en-GB" sz="1600" dirty="0" smtClean="0"/>
          </a:p>
          <a:p>
            <a:pPr>
              <a:lnSpc>
                <a:spcPct val="90000"/>
              </a:lnSpc>
            </a:pPr>
            <a:r>
              <a:rPr lang="en-GB" sz="2400" dirty="0" smtClean="0"/>
              <a:t>Traditional female employment is in low paid sectors e.g.. textiles, clothing, footwear, cleaning, lower levels of civil service.</a:t>
            </a:r>
          </a:p>
          <a:p>
            <a:pPr>
              <a:lnSpc>
                <a:spcPct val="90000"/>
              </a:lnSpc>
            </a:pPr>
            <a:endParaRPr lang="en-GB" sz="1600" dirty="0" smtClean="0"/>
          </a:p>
          <a:p>
            <a:pPr>
              <a:lnSpc>
                <a:spcPct val="90000"/>
              </a:lnSpc>
            </a:pPr>
            <a:r>
              <a:rPr lang="en-GB" sz="2400" dirty="0" smtClean="0"/>
              <a:t>Concentration in part-time enclaves - 73% of part-time workers female.  </a:t>
            </a:r>
          </a:p>
          <a:p>
            <a:pPr>
              <a:lnSpc>
                <a:spcPct val="90000"/>
              </a:lnSpc>
              <a:buFontTx/>
              <a:buNone/>
            </a:pPr>
            <a:r>
              <a:rPr lang="en-IE" sz="1700" i="1" dirty="0" smtClean="0"/>
              <a:t>	Source: </a:t>
            </a:r>
            <a:r>
              <a:rPr lang="en-IE" sz="1700" dirty="0" smtClean="0"/>
              <a:t>Table 4 of 2008 Quarterly National Household Survey.</a:t>
            </a:r>
          </a:p>
          <a:p>
            <a:pPr>
              <a:lnSpc>
                <a:spcPct val="90000"/>
              </a:lnSpc>
              <a:buFontTx/>
              <a:buNone/>
            </a:pPr>
            <a:endParaRPr lang="en-GB" sz="1500" dirty="0" smtClean="0"/>
          </a:p>
          <a:p>
            <a:pPr>
              <a:lnSpc>
                <a:spcPct val="120000"/>
              </a:lnSpc>
            </a:pPr>
            <a:r>
              <a:rPr lang="en-GB" sz="2600" dirty="0" smtClean="0"/>
              <a:t>Employment </a:t>
            </a:r>
            <a:r>
              <a:rPr lang="en-GB" sz="2600" dirty="0"/>
              <a:t>segregation by gender persists at high levels in Europe. </a:t>
            </a:r>
            <a:r>
              <a:rPr lang="en-GB" sz="2600" i="1" dirty="0"/>
              <a:t>The life of men and women in Europe </a:t>
            </a:r>
            <a:r>
              <a:rPr lang="en-GB" sz="2600" dirty="0"/>
              <a:t>(Eurostat, </a:t>
            </a:r>
            <a:r>
              <a:rPr lang="en-GB" sz="2600" dirty="0" smtClean="0"/>
              <a:t>2017) </a:t>
            </a:r>
            <a:r>
              <a:rPr lang="en-GB" sz="2600" dirty="0"/>
              <a:t>comments on existing gender differences in occupations as follows</a:t>
            </a:r>
            <a:r>
              <a:rPr lang="en-GB" sz="2600" dirty="0" smtClean="0"/>
              <a:t>:  </a:t>
            </a:r>
            <a:r>
              <a:rPr lang="en-GB" sz="2200" dirty="0" smtClean="0"/>
              <a:t>“… </a:t>
            </a:r>
            <a:r>
              <a:rPr lang="en-GB" sz="2200" dirty="0"/>
              <a:t>the degree of concentration in a limited number of occupations is much higher among women than among men.  In 2005, almost 36 % of women in work in the Union were employed in just six of the 130 standard occupational categories.... whereas the top six occupations for men accounted for just over 25 % of the total in work.”</a:t>
            </a:r>
          </a:p>
          <a:p>
            <a:endParaRPr lang="en-US" sz="1800" dirty="0"/>
          </a:p>
          <a:p>
            <a:pPr>
              <a:lnSpc>
                <a:spcPct val="90000"/>
              </a:lnSpc>
            </a:pPr>
            <a:endParaRPr lang="en-GB"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 calcmode="lin" valueType="num">
                                      <p:cBhvr additive="base">
                                        <p:cTn id="13"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9155">
                                            <p:txEl>
                                              <p:pRg st="4" end="4"/>
                                            </p:txEl>
                                          </p:spTgt>
                                        </p:tgtEl>
                                        <p:attrNameLst>
                                          <p:attrName>style.visibility</p:attrName>
                                        </p:attrNameLst>
                                      </p:cBhvr>
                                      <p:to>
                                        <p:strVal val="visible"/>
                                      </p:to>
                                    </p:set>
                                    <p:anim calcmode="lin" valueType="num">
                                      <p:cBhvr additive="base">
                                        <p:cTn id="17"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915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9155">
                                            <p:txEl>
                                              <p:pRg st="6" end="6"/>
                                            </p:txEl>
                                          </p:spTgt>
                                        </p:tgtEl>
                                        <p:attrNameLst>
                                          <p:attrName>style.visibility</p:attrName>
                                        </p:attrNameLst>
                                      </p:cBhvr>
                                      <p:to>
                                        <p:strVal val="visible"/>
                                      </p:to>
                                    </p:set>
                                    <p:anim calcmode="lin" valueType="num">
                                      <p:cBhvr additive="base">
                                        <p:cTn id="21"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915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9155">
                                            <p:txEl>
                                              <p:pRg st="7" end="7"/>
                                            </p:txEl>
                                          </p:spTgt>
                                        </p:tgtEl>
                                        <p:attrNameLst>
                                          <p:attrName>style.visibility</p:attrName>
                                        </p:attrNameLst>
                                      </p:cBhvr>
                                      <p:to>
                                        <p:strVal val="visible"/>
                                      </p:to>
                                    </p:set>
                                    <p:anim calcmode="lin" valueType="num">
                                      <p:cBhvr additive="base">
                                        <p:cTn id="25" dur="5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9155">
                                            <p:txEl>
                                              <p:pRg st="9" end="9"/>
                                            </p:txEl>
                                          </p:spTgt>
                                        </p:tgtEl>
                                        <p:attrNameLst>
                                          <p:attrName>style.visibility</p:attrName>
                                        </p:attrNameLst>
                                      </p:cBhvr>
                                      <p:to>
                                        <p:strVal val="visible"/>
                                      </p:to>
                                    </p:set>
                                    <p:anim calcmode="lin" valueType="num">
                                      <p:cBhvr additive="base">
                                        <p:cTn id="29" dur="500" fill="hold"/>
                                        <p:tgtEl>
                                          <p:spTgt spid="49155">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91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sz="3600" b="1" dirty="0" smtClean="0">
                <a:solidFill>
                  <a:schemeClr val="tx2"/>
                </a:solidFill>
              </a:rPr>
              <a:t>Top 6 occupations for women and men in Europe, 2005 (source </a:t>
            </a:r>
            <a:r>
              <a:rPr lang="en-IE" sz="3600" b="1" dirty="0" err="1" smtClean="0">
                <a:solidFill>
                  <a:schemeClr val="tx2"/>
                </a:solidFill>
              </a:rPr>
              <a:t>Eurostat</a:t>
            </a:r>
            <a:r>
              <a:rPr lang="en-IE" sz="3600" b="1" dirty="0" smtClean="0">
                <a:solidFill>
                  <a:schemeClr val="tx2"/>
                </a:solidFill>
              </a:rPr>
              <a:t> 2008)</a:t>
            </a:r>
            <a:endParaRPr lang="en-GB" dirty="0"/>
          </a:p>
        </p:txBody>
      </p:sp>
      <p:sp>
        <p:nvSpPr>
          <p:cNvPr id="3" name="Content Placeholder 2"/>
          <p:cNvSpPr>
            <a:spLocks noGrp="1"/>
          </p:cNvSpPr>
          <p:nvPr>
            <p:ph idx="1"/>
          </p:nvPr>
        </p:nvSpPr>
        <p:spPr>
          <a:xfrm>
            <a:off x="0" y="1600200"/>
            <a:ext cx="8964488" cy="4925144"/>
          </a:xfrm>
        </p:spPr>
        <p:txBody>
          <a:bodyPr>
            <a:normAutofit/>
          </a:bodyPr>
          <a:lstStyle/>
          <a:p>
            <a:pPr>
              <a:lnSpc>
                <a:spcPct val="80000"/>
              </a:lnSpc>
              <a:buFontTx/>
              <a:buNone/>
            </a:pPr>
            <a:r>
              <a:rPr lang="en-IE" sz="3600" b="1" dirty="0" smtClean="0"/>
              <a:t>	</a:t>
            </a:r>
            <a:r>
              <a:rPr lang="en-IE" sz="2400" b="1" i="1" dirty="0" smtClean="0"/>
              <a:t>Women					Men</a:t>
            </a:r>
          </a:p>
          <a:p>
            <a:pPr>
              <a:lnSpc>
                <a:spcPct val="80000"/>
              </a:lnSpc>
              <a:buFontTx/>
              <a:buNone/>
            </a:pPr>
            <a:r>
              <a:rPr lang="en-IE" sz="2400" dirty="0" smtClean="0"/>
              <a:t>	Shop sales/demonstrators			Motor vehicle drivers</a:t>
            </a:r>
          </a:p>
          <a:p>
            <a:pPr>
              <a:lnSpc>
                <a:spcPct val="80000"/>
              </a:lnSpc>
              <a:buFontTx/>
              <a:buNone/>
            </a:pPr>
            <a:r>
              <a:rPr lang="en-IE" sz="2400" dirty="0" smtClean="0"/>
              <a:t>	Domestic and related helpers,		Building frame and 	cleaners and launderers		related trade workers</a:t>
            </a:r>
          </a:p>
          <a:p>
            <a:pPr>
              <a:lnSpc>
                <a:spcPct val="80000"/>
              </a:lnSpc>
              <a:buFontTx/>
              <a:buNone/>
            </a:pPr>
            <a:r>
              <a:rPr lang="en-IE" sz="2400" dirty="0" smtClean="0"/>
              <a:t>	Personal care and related workers		Managers of small 							   enterprises</a:t>
            </a:r>
          </a:p>
          <a:p>
            <a:pPr>
              <a:lnSpc>
                <a:spcPct val="80000"/>
              </a:lnSpc>
              <a:buFontTx/>
              <a:buNone/>
            </a:pPr>
            <a:r>
              <a:rPr lang="en-IE" sz="2400" dirty="0" smtClean="0"/>
              <a:t>	Other office clerks				Building finishers and 							   related trades workers</a:t>
            </a:r>
          </a:p>
          <a:p>
            <a:pPr>
              <a:lnSpc>
                <a:spcPct val="80000"/>
              </a:lnSpc>
              <a:buFontTx/>
              <a:buNone/>
            </a:pPr>
            <a:r>
              <a:rPr lang="en-IE" sz="2400" dirty="0" smtClean="0"/>
              <a:t>	Administrative associate professionals	Physical and engineering 				   		science technicians</a:t>
            </a:r>
          </a:p>
          <a:p>
            <a:pPr>
              <a:lnSpc>
                <a:spcPct val="80000"/>
              </a:lnSpc>
              <a:buFontTx/>
              <a:buNone/>
            </a:pPr>
            <a:r>
              <a:rPr lang="en-IE" sz="2400" dirty="0" smtClean="0"/>
              <a:t>	Housekeeping and restaurant services 	Machinery mechanics and workers				   	fitters.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95536" y="0"/>
            <a:ext cx="8062664" cy="836712"/>
          </a:xfrm>
        </p:spPr>
        <p:txBody>
          <a:bodyPr>
            <a:noAutofit/>
          </a:bodyPr>
          <a:lstStyle/>
          <a:p>
            <a:r>
              <a:rPr lang="en-GB" sz="3200" b="1" dirty="0" smtClean="0">
                <a:solidFill>
                  <a:schemeClr val="tx2"/>
                </a:solidFill>
              </a:rPr>
              <a:t>The gender pay gap</a:t>
            </a:r>
          </a:p>
        </p:txBody>
      </p:sp>
      <p:sp>
        <p:nvSpPr>
          <p:cNvPr id="5124" name="Rectangle 3"/>
          <p:cNvSpPr>
            <a:spLocks noGrp="1" noChangeArrowheads="1"/>
          </p:cNvSpPr>
          <p:nvPr>
            <p:ph type="body" sz="half" idx="1"/>
          </p:nvPr>
        </p:nvSpPr>
        <p:spPr>
          <a:xfrm>
            <a:off x="251520" y="980728"/>
            <a:ext cx="8712968" cy="5877272"/>
          </a:xfrm>
        </p:spPr>
        <p:txBody>
          <a:bodyPr>
            <a:normAutofit fontScale="92500" lnSpcReduction="20000"/>
          </a:bodyPr>
          <a:lstStyle/>
          <a:p>
            <a:r>
              <a:rPr lang="en-IE" sz="2600" dirty="0" smtClean="0"/>
              <a:t>On </a:t>
            </a:r>
            <a:r>
              <a:rPr lang="en-IE" sz="2600" dirty="0"/>
              <a:t>average, women are paid 14 per cent less than men, the latest data from the </a:t>
            </a:r>
            <a:r>
              <a:rPr lang="en-IE" sz="2600" dirty="0">
                <a:hlinkClick r:id="rId3"/>
              </a:rPr>
              <a:t>Central Statistics Office</a:t>
            </a:r>
            <a:r>
              <a:rPr lang="en-IE" sz="2600" dirty="0"/>
              <a:t> shows, indicating that pay differences are widening.</a:t>
            </a:r>
          </a:p>
          <a:p>
            <a:r>
              <a:rPr lang="en-IE" sz="2600" dirty="0"/>
              <a:t>The figures from 2014 are based on gross hourly earnings, and compare with a 12 per cent difference between men and women’s pay in 2012.</a:t>
            </a:r>
          </a:p>
          <a:p>
            <a:endParaRPr lang="en-IE" sz="2600" dirty="0" smtClean="0"/>
          </a:p>
          <a:p>
            <a:pPr marL="0" indent="0">
              <a:buNone/>
            </a:pPr>
            <a:r>
              <a:rPr lang="en-US" sz="2600" b="1" dirty="0" smtClean="0"/>
              <a:t>The Gender Pay Gap is </a:t>
            </a:r>
            <a:r>
              <a:rPr lang="en-US" sz="2600" b="1" dirty="0"/>
              <a:t>different from Equal </a:t>
            </a:r>
            <a:r>
              <a:rPr lang="en-US" sz="2600" b="1" dirty="0" smtClean="0"/>
              <a:t>Pay:</a:t>
            </a:r>
            <a:endParaRPr lang="en-US" sz="2600" b="1" dirty="0"/>
          </a:p>
          <a:p>
            <a:r>
              <a:rPr lang="en-GB" sz="2600" dirty="0"/>
              <a:t>Equal Pay is a well established and legally defined area.  It concerns men and women in same work, equivalent work and work of equal value, not ALL men and women but individuals, because the law is based upon individual comparison. </a:t>
            </a:r>
          </a:p>
          <a:p>
            <a:r>
              <a:rPr lang="en-GB" sz="2600" dirty="0"/>
              <a:t>Concerned with removing discrimination in the individual contractual relationships of individual women compared with individual men. </a:t>
            </a:r>
          </a:p>
          <a:p>
            <a:r>
              <a:rPr lang="en-GB" sz="2600" dirty="0"/>
              <a:t>Gender pay gap however is inherently collective – it is about all men and all </a:t>
            </a:r>
            <a:r>
              <a:rPr lang="en-GB" sz="2600" dirty="0" smtClean="0"/>
              <a:t>women.</a:t>
            </a:r>
            <a:endParaRPr lang="en-IE"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sz="3200" b="1" dirty="0" smtClean="0">
                <a:solidFill>
                  <a:schemeClr val="tx2"/>
                </a:solidFill>
              </a:rPr>
              <a:t>Persons in employment by occupation 2016</a:t>
            </a:r>
            <a:endParaRPr lang="en-IE" sz="3200" b="1" dirty="0">
              <a:solidFill>
                <a:schemeClr val="tx2"/>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00" y="1700809"/>
            <a:ext cx="8918010"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096"/>
            <a:ext cx="9144001" cy="6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chemeClr val="tx2"/>
                </a:solidFill>
              </a:rPr>
              <a:t>Learning objectives</a:t>
            </a:r>
            <a:endParaRPr lang="en-GB" sz="2800" b="1" dirty="0">
              <a:solidFill>
                <a:schemeClr val="tx2"/>
              </a:solidFill>
            </a:endParaRPr>
          </a:p>
        </p:txBody>
      </p:sp>
      <p:sp>
        <p:nvSpPr>
          <p:cNvPr id="3" name="Content Placeholder 2"/>
          <p:cNvSpPr>
            <a:spLocks noGrp="1"/>
          </p:cNvSpPr>
          <p:nvPr>
            <p:ph idx="1"/>
          </p:nvPr>
        </p:nvSpPr>
        <p:spPr>
          <a:xfrm>
            <a:off x="251520" y="1628800"/>
            <a:ext cx="8568952" cy="4896544"/>
          </a:xfrm>
        </p:spPr>
        <p:txBody>
          <a:bodyPr>
            <a:normAutofit/>
          </a:bodyPr>
          <a:lstStyle/>
          <a:p>
            <a:r>
              <a:rPr lang="en-GB" sz="2400" dirty="0" smtClean="0"/>
              <a:t>Briefly consider the labour market and the main reasons for changes in same over time</a:t>
            </a:r>
          </a:p>
          <a:p>
            <a:endParaRPr lang="en-GB" sz="1200" dirty="0" smtClean="0"/>
          </a:p>
          <a:p>
            <a:r>
              <a:rPr lang="en-GB" sz="2400" dirty="0" smtClean="0"/>
              <a:t>Examine participation of both men and women in the labour force</a:t>
            </a:r>
          </a:p>
          <a:p>
            <a:endParaRPr lang="en-GB" sz="1200" dirty="0" smtClean="0"/>
          </a:p>
          <a:p>
            <a:r>
              <a:rPr lang="en-GB" sz="2400" dirty="0" smtClean="0"/>
              <a:t>Briefly consider men and women in corporate Ireland </a:t>
            </a:r>
          </a:p>
          <a:p>
            <a:endParaRPr lang="en-GB" sz="1200" dirty="0" smtClean="0"/>
          </a:p>
          <a:p>
            <a:r>
              <a:rPr lang="en-GB" sz="2400" dirty="0" smtClean="0"/>
              <a:t>Changing nationalities; pay differentials among immigrants</a:t>
            </a:r>
          </a:p>
          <a:p>
            <a:endParaRPr lang="en-GB" sz="1200" dirty="0" smtClean="0"/>
          </a:p>
          <a:p>
            <a:r>
              <a:rPr lang="en-GB" sz="2400" dirty="0" smtClean="0"/>
              <a:t>Consider the differences in pay and hours of work, by gender and examine reasons why.</a:t>
            </a:r>
          </a:p>
          <a:p>
            <a:endParaRPr lang="en-GB" b="1" dirty="0" smtClean="0"/>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GB" sz="2800" b="1" dirty="0" smtClean="0">
                <a:solidFill>
                  <a:schemeClr val="tx2"/>
                </a:solidFill>
              </a:rPr>
              <a:t>The Labour Market</a:t>
            </a:r>
            <a:endParaRPr lang="en-GB" sz="2800" b="1" dirty="0">
              <a:solidFill>
                <a:schemeClr val="tx2"/>
              </a:solidFill>
            </a:endParaRPr>
          </a:p>
        </p:txBody>
      </p:sp>
      <p:sp>
        <p:nvSpPr>
          <p:cNvPr id="3" name="Content Placeholder 2"/>
          <p:cNvSpPr>
            <a:spLocks noGrp="1"/>
          </p:cNvSpPr>
          <p:nvPr>
            <p:ph idx="1"/>
          </p:nvPr>
        </p:nvSpPr>
        <p:spPr>
          <a:xfrm>
            <a:off x="179512" y="836712"/>
            <a:ext cx="8856984" cy="6021288"/>
          </a:xfrm>
        </p:spPr>
        <p:txBody>
          <a:bodyPr>
            <a:normAutofit fontScale="92500" lnSpcReduction="10000"/>
          </a:bodyPr>
          <a:lstStyle/>
          <a:p>
            <a:pPr>
              <a:spcBef>
                <a:spcPts val="580"/>
              </a:spcBef>
              <a:defRPr/>
            </a:pPr>
            <a:r>
              <a:rPr lang="en-GB" sz="2600" dirty="0" smtClean="0">
                <a:latin typeface="Calibri" pitchFamily="34" charset="0"/>
                <a:ea typeface="MS Gothic" pitchFamily="49" charset="-128"/>
              </a:rPr>
              <a:t>The </a:t>
            </a:r>
            <a:r>
              <a:rPr lang="en-GB" sz="2600" dirty="0">
                <a:latin typeface="Calibri" pitchFamily="34" charset="0"/>
                <a:ea typeface="MS Gothic" pitchFamily="49" charset="-128"/>
              </a:rPr>
              <a:t>ILO Constitution and the Philadelphia Declaration of 1944 state </a:t>
            </a:r>
            <a:r>
              <a:rPr lang="en-GB" sz="2600" b="1" dirty="0">
                <a:latin typeface="Calibri" pitchFamily="34" charset="0"/>
                <a:ea typeface="MS Gothic" pitchFamily="49" charset="-128"/>
              </a:rPr>
              <a:t>“Labour is not a commodity.”</a:t>
            </a:r>
            <a:r>
              <a:rPr lang="en-GB" sz="2600" dirty="0">
                <a:latin typeface="Calibri" pitchFamily="34" charset="0"/>
                <a:ea typeface="MS Gothic" pitchFamily="49" charset="-128"/>
              </a:rPr>
              <a:t>  Workers should not be subject to ‘market forces’ in the same way as other goods, and they have the rights and need for security and social protection. </a:t>
            </a:r>
            <a:endParaRPr lang="en-GB" sz="2600" dirty="0" smtClean="0">
              <a:latin typeface="Calibri" pitchFamily="34" charset="0"/>
              <a:ea typeface="MS Gothic" pitchFamily="49" charset="-128"/>
            </a:endParaRPr>
          </a:p>
          <a:p>
            <a:pPr marL="0" indent="0">
              <a:spcBef>
                <a:spcPts val="580"/>
              </a:spcBef>
              <a:buNone/>
              <a:defRPr/>
            </a:pPr>
            <a:endParaRPr lang="en-GB" sz="1500" dirty="0" smtClean="0">
              <a:latin typeface="Calibri" pitchFamily="34" charset="0"/>
            </a:endParaRPr>
          </a:p>
          <a:p>
            <a:pPr>
              <a:spcBef>
                <a:spcPts val="580"/>
              </a:spcBef>
              <a:defRPr/>
            </a:pPr>
            <a:r>
              <a:rPr lang="en-GB" sz="2600" dirty="0" smtClean="0">
                <a:latin typeface="Calibri" pitchFamily="34" charset="0"/>
              </a:rPr>
              <a:t>In </a:t>
            </a:r>
            <a:r>
              <a:rPr lang="en-GB" sz="2600" dirty="0">
                <a:latin typeface="Calibri" pitchFamily="34" charset="0"/>
              </a:rPr>
              <a:t>the labour market what is exchanged is workers’ ability to offer services, not the workers themselves.  Thus labour should not be viewed as just a commodity because of the social and psychological aspect of labour.</a:t>
            </a:r>
          </a:p>
          <a:p>
            <a:pPr fontAlgn="auto">
              <a:spcBef>
                <a:spcPts val="580"/>
              </a:spcBef>
              <a:spcAft>
                <a:spcPts val="0"/>
              </a:spcAft>
              <a:defRPr/>
            </a:pPr>
            <a:endParaRPr lang="en-GB" sz="1500" dirty="0">
              <a:latin typeface="Calibri" pitchFamily="34" charset="0"/>
            </a:endParaRPr>
          </a:p>
          <a:p>
            <a:pPr fontAlgn="auto">
              <a:spcBef>
                <a:spcPts val="580"/>
              </a:spcBef>
              <a:spcAft>
                <a:spcPts val="0"/>
              </a:spcAft>
              <a:defRPr/>
            </a:pPr>
            <a:r>
              <a:rPr lang="en-GB" sz="2600" dirty="0" smtClean="0">
                <a:latin typeface="Calibri" pitchFamily="34" charset="0"/>
              </a:rPr>
              <a:t>Robert </a:t>
            </a:r>
            <a:r>
              <a:rPr lang="en-GB" sz="2600" dirty="0">
                <a:latin typeface="Calibri" pitchFamily="34" charset="0"/>
              </a:rPr>
              <a:t>Solow  (1990) argues that the labour market is more of a ‘social institution’ than a real market (i.e. society wants fairness).</a:t>
            </a:r>
          </a:p>
          <a:p>
            <a:pPr>
              <a:spcBef>
                <a:spcPts val="580"/>
              </a:spcBef>
              <a:defRPr/>
            </a:pPr>
            <a:endParaRPr lang="en-GB" sz="1500" dirty="0" smtClean="0">
              <a:latin typeface="Calibri" pitchFamily="34" charset="0"/>
            </a:endParaRPr>
          </a:p>
          <a:p>
            <a:pPr>
              <a:spcBef>
                <a:spcPts val="580"/>
              </a:spcBef>
              <a:defRPr/>
            </a:pPr>
            <a:r>
              <a:rPr lang="en-GB" sz="2600" dirty="0" smtClean="0">
                <a:latin typeface="Calibri" pitchFamily="34" charset="0"/>
              </a:rPr>
              <a:t>McLaughlin </a:t>
            </a:r>
            <a:r>
              <a:rPr lang="en-GB" sz="2600" dirty="0">
                <a:latin typeface="Calibri" pitchFamily="34" charset="0"/>
              </a:rPr>
              <a:t>(2012) states that ‘there is nothing neutral about a system that bestows so much influence upon one group in society.  Society therefore has a right to take particular interest in ensuring ethical notions of fairness and justice govern the labour market</a:t>
            </a:r>
            <a:r>
              <a:rPr lang="en-GB" sz="2600" dirty="0" smtClean="0">
                <a:latin typeface="Calibri" pitchFamily="34" charset="0"/>
              </a:rPr>
              <a:t>...’</a:t>
            </a:r>
            <a:endParaRPr lang="en-GB" sz="26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052736"/>
          </a:xfrm>
        </p:spPr>
        <p:txBody>
          <a:bodyPr>
            <a:noAutofit/>
          </a:bodyPr>
          <a:lstStyle/>
          <a:p>
            <a:pPr eaLnBrk="1" hangingPunct="1"/>
            <a:r>
              <a:rPr lang="en-GB" sz="2800" b="1" dirty="0" smtClean="0">
                <a:solidFill>
                  <a:schemeClr val="tx2"/>
                </a:solidFill>
              </a:rPr>
              <a:t>7,000 Ford Motor Company employees who worked on the Ford Falcon, Dearborn, Michigan, 1959.</a:t>
            </a:r>
          </a:p>
        </p:txBody>
      </p:sp>
      <p:pic>
        <p:nvPicPr>
          <p:cNvPr id="25603" name="Picture 4" descr="7000 Ford workers"/>
          <p:cNvPicPr>
            <a:picLocks noGrp="1" noChangeAspect="1" noChangeArrowheads="1"/>
          </p:cNvPicPr>
          <p:nvPr>
            <p:ph sz="half" idx="1"/>
          </p:nvPr>
        </p:nvPicPr>
        <p:blipFill>
          <a:blip r:embed="rId3" cstate="print"/>
          <a:stretch>
            <a:fillRect/>
          </a:stretch>
        </p:blipFill>
        <p:spPr>
          <a:xfrm>
            <a:off x="229742" y="1124744"/>
            <a:ext cx="8673082" cy="5400600"/>
          </a:xfrm>
          <a:noFill/>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536" y="116632"/>
            <a:ext cx="8229600" cy="980728"/>
          </a:xfrm>
        </p:spPr>
        <p:txBody>
          <a:bodyPr>
            <a:normAutofit/>
          </a:bodyPr>
          <a:lstStyle/>
          <a:p>
            <a:r>
              <a:rPr lang="en-GB" sz="2800" b="1" dirty="0" smtClean="0">
                <a:solidFill>
                  <a:schemeClr val="tx2"/>
                </a:solidFill>
              </a:rPr>
              <a:t>Reasons for changes in the labour market</a:t>
            </a:r>
          </a:p>
        </p:txBody>
      </p:sp>
      <p:sp>
        <p:nvSpPr>
          <p:cNvPr id="12291" name="Rectangle 3"/>
          <p:cNvSpPr>
            <a:spLocks noGrp="1" noChangeArrowheads="1"/>
          </p:cNvSpPr>
          <p:nvPr>
            <p:ph idx="1"/>
          </p:nvPr>
        </p:nvSpPr>
        <p:spPr>
          <a:xfrm>
            <a:off x="323528" y="1201378"/>
            <a:ext cx="8640960" cy="5688632"/>
          </a:xfrm>
        </p:spPr>
        <p:txBody>
          <a:bodyPr>
            <a:normAutofit/>
          </a:bodyPr>
          <a:lstStyle/>
          <a:p>
            <a:pPr marL="0" indent="0">
              <a:lnSpc>
                <a:spcPct val="80000"/>
              </a:lnSpc>
              <a:buNone/>
            </a:pPr>
            <a:r>
              <a:rPr lang="en-US" sz="2400" b="1" dirty="0" smtClean="0"/>
              <a:t>Changes in the economy </a:t>
            </a:r>
            <a:r>
              <a:rPr lang="en-US" sz="2400" dirty="0" smtClean="0"/>
              <a:t>– Ireland went from a tight labour market in 2007 to a loose labour market with certain skill deficiencies by 2009. The labour market is tightening again – unemployment was at 6.2% at end Dec. 2017.</a:t>
            </a:r>
          </a:p>
          <a:p>
            <a:pPr marL="0" indent="0">
              <a:lnSpc>
                <a:spcPct val="80000"/>
              </a:lnSpc>
              <a:buNone/>
            </a:pPr>
            <a:endParaRPr lang="en-US" sz="2000" dirty="0" smtClean="0"/>
          </a:p>
          <a:p>
            <a:pPr marL="0" indent="0">
              <a:lnSpc>
                <a:spcPct val="80000"/>
              </a:lnSpc>
              <a:buNone/>
            </a:pPr>
            <a:r>
              <a:rPr lang="en-US" sz="2400" b="1" dirty="0" smtClean="0"/>
              <a:t>Changes in demographics </a:t>
            </a:r>
            <a:r>
              <a:rPr lang="en-US" sz="2400" dirty="0" smtClean="0"/>
              <a:t>– population changes affect the number of people in the labour force. In the European labor market, 2010 marked the first time more workers retired than joined the workforce.</a:t>
            </a:r>
          </a:p>
          <a:p>
            <a:pPr marL="0" indent="0">
              <a:lnSpc>
                <a:spcPct val="80000"/>
              </a:lnSpc>
              <a:buNone/>
            </a:pPr>
            <a:endParaRPr lang="en-US" sz="2000" b="1" dirty="0" smtClean="0"/>
          </a:p>
          <a:p>
            <a:pPr marL="0" indent="0">
              <a:lnSpc>
                <a:spcPct val="80000"/>
              </a:lnSpc>
              <a:buNone/>
            </a:pPr>
            <a:r>
              <a:rPr lang="en-US" sz="2400" b="1" dirty="0" smtClean="0"/>
              <a:t>Changes in society – </a:t>
            </a:r>
            <a:r>
              <a:rPr lang="en-US" sz="2400" dirty="0" smtClean="0"/>
              <a:t>for example,  in 1973 the government lifted the marriage bar under which many women had to leave their jobs when they got married.</a:t>
            </a:r>
          </a:p>
          <a:p>
            <a:pPr marL="0" indent="0">
              <a:lnSpc>
                <a:spcPct val="80000"/>
              </a:lnSpc>
              <a:buNone/>
            </a:pPr>
            <a:r>
              <a:rPr lang="en-US" sz="2400" dirty="0" smtClean="0"/>
              <a:t> </a:t>
            </a:r>
            <a:endParaRPr lang="en-US" sz="2400" b="1" dirty="0" smtClean="0"/>
          </a:p>
          <a:p>
            <a:pPr marL="0" indent="0">
              <a:lnSpc>
                <a:spcPct val="80000"/>
              </a:lnSpc>
              <a:buNone/>
            </a:pPr>
            <a:r>
              <a:rPr lang="en-US" sz="2400" b="1" dirty="0" smtClean="0"/>
              <a:t>Changes in technology – </a:t>
            </a:r>
            <a:r>
              <a:rPr lang="en-US" sz="2400" dirty="0" smtClean="0"/>
              <a:t>many jobs have been displaced as technologies are advanced that can perform the task.</a:t>
            </a:r>
            <a:endParaRPr lang="en-US" sz="2400" b="1" dirty="0" smtClean="0"/>
          </a:p>
          <a:p>
            <a:pPr marL="533400" indent="-533400">
              <a:lnSpc>
                <a:spcPct val="80000"/>
              </a:lnSpc>
              <a:buFont typeface="+mj-lt"/>
              <a:buAutoNum type="arabicPeriod"/>
            </a:pPr>
            <a:endParaRPr lang="en-US" sz="2800" dirty="0" smtClean="0"/>
          </a:p>
          <a:p>
            <a:pPr marL="533400" indent="-533400">
              <a:lnSpc>
                <a:spcPct val="80000"/>
              </a:lnSpc>
              <a:buNone/>
            </a:pPr>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a:xfrm>
            <a:off x="0" y="0"/>
            <a:ext cx="9144000" cy="1124744"/>
          </a:xfrm>
        </p:spPr>
        <p:txBody>
          <a:bodyPr>
            <a:noAutofit/>
          </a:bodyPr>
          <a:lstStyle/>
          <a:p>
            <a:pPr eaLnBrk="1" hangingPunct="1"/>
            <a:r>
              <a:rPr lang="en-GB" sz="2800" b="1" dirty="0" smtClean="0">
                <a:solidFill>
                  <a:schemeClr val="tx2"/>
                </a:solidFill>
                <a:latin typeface="Calibri" pitchFamily="34" charset="0"/>
              </a:rPr>
              <a:t>Demographic trends are a key consideration on labour market figures</a:t>
            </a:r>
          </a:p>
        </p:txBody>
      </p:sp>
      <p:pic>
        <p:nvPicPr>
          <p:cNvPr id="18435" name="Picture 3"/>
          <p:cNvPicPr>
            <a:picLocks noGrp="1" noChangeArrowheads="1"/>
          </p:cNvPicPr>
          <p:nvPr>
            <p:ph sz="half" idx="1"/>
          </p:nvPr>
        </p:nvPicPr>
        <p:blipFill>
          <a:blip r:embed="rId3" cstate="print"/>
          <a:srcRect/>
          <a:stretch>
            <a:fillRect/>
          </a:stretch>
        </p:blipFill>
        <p:spPr>
          <a:xfrm>
            <a:off x="250825" y="1124743"/>
            <a:ext cx="8893175" cy="5733257"/>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736"/>
          </a:xfrm>
        </p:spPr>
        <p:txBody>
          <a:bodyPr>
            <a:noAutofit/>
          </a:bodyPr>
          <a:lstStyle/>
          <a:p>
            <a:r>
              <a:rPr lang="en-US" sz="2800" b="1" dirty="0" smtClean="0">
                <a:solidFill>
                  <a:schemeClr val="tx2"/>
                </a:solidFill>
              </a:rPr>
              <a:t>In Ireland net migration figures are also key</a:t>
            </a:r>
            <a:endParaRPr lang="en-GB" sz="2800" dirty="0">
              <a:solidFill>
                <a:schemeClr val="tx2"/>
              </a:solidFill>
            </a:endParaRPr>
          </a:p>
        </p:txBody>
      </p:sp>
      <p:sp>
        <p:nvSpPr>
          <p:cNvPr id="5" name="Text Placeholder 4"/>
          <p:cNvSpPr>
            <a:spLocks noGrp="1"/>
          </p:cNvSpPr>
          <p:nvPr>
            <p:ph type="body" sz="half" idx="1"/>
          </p:nvPr>
        </p:nvSpPr>
        <p:spPr>
          <a:xfrm>
            <a:off x="0" y="6093296"/>
            <a:ext cx="9144000" cy="764704"/>
          </a:xfrm>
        </p:spPr>
        <p:txBody>
          <a:bodyPr>
            <a:noAutofit/>
          </a:bodyPr>
          <a:lstStyle/>
          <a:p>
            <a:pPr>
              <a:buNone/>
            </a:pPr>
            <a:r>
              <a:rPr lang="en-US" sz="1800" i="1" dirty="0" smtClean="0"/>
              <a:t>Note</a:t>
            </a:r>
            <a:r>
              <a:rPr lang="en-US" sz="1800" dirty="0" smtClean="0"/>
              <a:t>: Immigrants are defined as individuals who are usual residents of Ireland who did not usually live in the country on April 30 of the previous year.   </a:t>
            </a:r>
            <a:r>
              <a:rPr lang="en-US" sz="1800" i="1" dirty="0" smtClean="0"/>
              <a:t>Source</a:t>
            </a:r>
            <a:r>
              <a:rPr lang="en-US" sz="1800" dirty="0" smtClean="0"/>
              <a:t>: CSO, Dublin. </a:t>
            </a:r>
            <a:endParaRPr lang="en-GB" sz="1800" dirty="0"/>
          </a:p>
        </p:txBody>
      </p:sp>
      <p:pic>
        <p:nvPicPr>
          <p:cNvPr id="36866" name="Picture 2"/>
          <p:cNvPicPr>
            <a:picLocks noGrp="1" noChangeAspect="1" noChangeArrowheads="1"/>
          </p:cNvPicPr>
          <p:nvPr>
            <p:ph sz="half" idx="2"/>
          </p:nvPr>
        </p:nvPicPr>
        <p:blipFill>
          <a:blip r:embed="rId3" cstate="print"/>
          <a:stretch>
            <a:fillRect/>
          </a:stretch>
        </p:blipFill>
        <p:spPr bwMode="auto">
          <a:xfrm>
            <a:off x="0" y="1052736"/>
            <a:ext cx="9144000" cy="496855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74638"/>
            <a:ext cx="9144000" cy="994122"/>
          </a:xfrm>
        </p:spPr>
        <p:txBody>
          <a:bodyPr>
            <a:normAutofit/>
          </a:bodyPr>
          <a:lstStyle/>
          <a:p>
            <a:r>
              <a:rPr lang="en-IE" sz="3200" b="1" dirty="0" smtClean="0">
                <a:solidFill>
                  <a:schemeClr val="tx2"/>
                </a:solidFill>
              </a:rPr>
              <a:t>Unemployment rate in Ireland 1987-2011</a:t>
            </a:r>
          </a:p>
        </p:txBody>
      </p:sp>
      <p:sp>
        <p:nvSpPr>
          <p:cNvPr id="13315" name="TextBox 5"/>
          <p:cNvSpPr txBox="1">
            <a:spLocks noChangeArrowheads="1"/>
          </p:cNvSpPr>
          <p:nvPr/>
        </p:nvSpPr>
        <p:spPr bwMode="auto">
          <a:xfrm>
            <a:off x="395288" y="6381750"/>
            <a:ext cx="3024187" cy="369332"/>
          </a:xfrm>
          <a:prstGeom prst="rect">
            <a:avLst/>
          </a:prstGeom>
          <a:noFill/>
          <a:ln w="9525">
            <a:noFill/>
            <a:miter lim="800000"/>
            <a:headEnd/>
            <a:tailEnd/>
          </a:ln>
        </p:spPr>
        <p:txBody>
          <a:bodyPr>
            <a:spAutoFit/>
          </a:bodyPr>
          <a:lstStyle/>
          <a:p>
            <a:r>
              <a:rPr lang="en-IE" dirty="0"/>
              <a:t>Source: </a:t>
            </a:r>
            <a:r>
              <a:rPr lang="en-IE" dirty="0" err="1"/>
              <a:t>Eurostat</a:t>
            </a:r>
            <a:r>
              <a:rPr lang="en-IE" dirty="0"/>
              <a:t> data</a:t>
            </a:r>
          </a:p>
        </p:txBody>
      </p:sp>
      <p:pic>
        <p:nvPicPr>
          <p:cNvPr id="13316" name="Picture 4"/>
          <p:cNvPicPr>
            <a:picLocks noChangeAspect="1" noChangeArrowheads="1"/>
          </p:cNvPicPr>
          <p:nvPr/>
        </p:nvPicPr>
        <p:blipFill>
          <a:blip r:embed="rId3" cstate="print"/>
          <a:srcRect/>
          <a:stretch>
            <a:fillRect/>
          </a:stretch>
        </p:blipFill>
        <p:spPr bwMode="auto">
          <a:xfrm>
            <a:off x="179388" y="1268413"/>
            <a:ext cx="8569075" cy="4795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2020</TotalTime>
  <Words>843</Words>
  <Application>Microsoft Office PowerPoint</Application>
  <PresentationFormat>On-screen Show (4:3)</PresentationFormat>
  <Paragraphs>131</Paragraphs>
  <Slides>25</Slides>
  <Notes>19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Learning objectives</vt:lpstr>
      <vt:lpstr>The Labour Market</vt:lpstr>
      <vt:lpstr>7,000 Ford Motor Company employees who worked on the Ford Falcon, Dearborn, Michigan, 1959.</vt:lpstr>
      <vt:lpstr>Reasons for changes in the labour market</vt:lpstr>
      <vt:lpstr>Demographic trends are a key consideration on labour market figures</vt:lpstr>
      <vt:lpstr>In Ireland net migration figures are also key</vt:lpstr>
      <vt:lpstr>Unemployment rate in Ireland 1987-2011</vt:lpstr>
      <vt:lpstr>Unemployment rate in Ireland Nov. 07 – Nov. 16</vt:lpstr>
      <vt:lpstr>Jobs Growth by Gender</vt:lpstr>
      <vt:lpstr>Job Changes by Sector</vt:lpstr>
      <vt:lpstr>PowerPoint Presentation</vt:lpstr>
      <vt:lpstr>Participation in the labour force –  married women as a % of all women in labour force </vt:lpstr>
      <vt:lpstr>PowerPoint Presentation</vt:lpstr>
      <vt:lpstr>Part-time employment as percentage of the total employment, by sex, age group 20-64, 1993-2016 (%) (Blue - total; red - males; green – females)</vt:lpstr>
      <vt:lpstr>From Eurostat (2017):  The Life of Men and Women in Europe</vt:lpstr>
      <vt:lpstr>Older people in the workforce</vt:lpstr>
      <vt:lpstr>Employment rate by age group 1993-2016 (%) blue – 15-24; red – 25-54; green – 55-64.</vt:lpstr>
      <vt:lpstr>Labour force by gender and age group</vt:lpstr>
      <vt:lpstr>Gender segregation –  concentration in lower paid sectors and occupations</vt:lpstr>
      <vt:lpstr>Top 6 occupations for women and men in Europe, 2005 (source Eurostat 2008)</vt:lpstr>
      <vt:lpstr>The gender pay gap</vt:lpstr>
      <vt:lpstr>Persons in employment by occupation 2016</vt:lpstr>
      <vt:lpstr>PowerPoint Presentation</vt:lpstr>
    </vt:vector>
  </TitlesOfParts>
  <Company>UCD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Maeve Caraher</dc:creator>
  <cp:lastModifiedBy>Maeve Caraher</cp:lastModifiedBy>
  <cp:revision>164</cp:revision>
  <dcterms:created xsi:type="dcterms:W3CDTF">2012-09-16T15:21:20Z</dcterms:created>
  <dcterms:modified xsi:type="dcterms:W3CDTF">2018-01-30T20:14:58Z</dcterms:modified>
</cp:coreProperties>
</file>