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8" r:id="rId6"/>
    <p:sldId id="260" r:id="rId7"/>
    <p:sldId id="271" r:id="rId8"/>
    <p:sldId id="270" r:id="rId9"/>
    <p:sldId id="261" r:id="rId10"/>
    <p:sldId id="272" r:id="rId11"/>
    <p:sldId id="265" r:id="rId12"/>
    <p:sldId id="267" r:id="rId13"/>
    <p:sldId id="266" r:id="rId14"/>
    <p:sldId id="263" r:id="rId15"/>
    <p:sldId id="269" r:id="rId16"/>
    <p:sldId id="26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79" d="100"/>
          <a:sy n="79" d="100"/>
        </p:scale>
        <p:origin x="11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08763D-F0CC-40D8-8735-16CA1F38AB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16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6497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86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49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41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953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75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56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115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62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42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50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1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38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03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25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88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5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0" y="0"/>
            <a:ext cx="9132888" cy="6845300"/>
            <a:chOff x="0" y="0"/>
            <a:chExt cx="5753" cy="4312"/>
          </a:xfrm>
        </p:grpSpPr>
        <p:grpSp>
          <p:nvGrpSpPr>
            <p:cNvPr id="3104" name="Group 32"/>
            <p:cNvGrpSpPr>
              <a:grpSpLocks/>
            </p:cNvGrpSpPr>
            <p:nvPr/>
          </p:nvGrpSpPr>
          <p:grpSpPr bwMode="auto">
            <a:xfrm>
              <a:off x="0" y="0"/>
              <a:ext cx="5753" cy="4312"/>
              <a:chOff x="0" y="0"/>
              <a:chExt cx="5753" cy="4312"/>
            </a:xfrm>
          </p:grpSpPr>
          <p:sp>
            <p:nvSpPr>
              <p:cNvPr id="3074" name="Line 2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405" cy="4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" name="Line 3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725" cy="8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" name="Line 4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056" cy="118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365" cy="15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685" cy="189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016" cy="226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347" cy="264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688" cy="302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997" cy="337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3339" cy="37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3669" cy="412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ltGray">
              <a:xfrm flipH="1">
                <a:off x="17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ltGray">
              <a:xfrm flipH="1">
                <a:off x="49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ltGray">
              <a:xfrm flipH="1">
                <a:off x="82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ltGray">
              <a:xfrm flipH="1">
                <a:off x="1127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ltGray">
              <a:xfrm flipH="1">
                <a:off x="145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ltGray">
              <a:xfrm flipH="1">
                <a:off x="1771" y="4"/>
                <a:ext cx="3829" cy="430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ltGray">
              <a:xfrm flipH="1">
                <a:off x="2421" y="564"/>
                <a:ext cx="3332" cy="374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ltGray">
              <a:xfrm flipH="1">
                <a:off x="2720" y="900"/>
                <a:ext cx="3033" cy="34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ltGray">
              <a:xfrm flipH="1">
                <a:off x="3029" y="1248"/>
                <a:ext cx="2724" cy="306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ltGray">
              <a:xfrm flipH="1">
                <a:off x="3349" y="1608"/>
                <a:ext cx="2404" cy="27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ltGray">
              <a:xfrm flipH="1">
                <a:off x="3691" y="1992"/>
                <a:ext cx="2062" cy="23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ltGray">
              <a:xfrm flipH="1">
                <a:off x="4032" y="2376"/>
                <a:ext cx="1721" cy="19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ltGray">
              <a:xfrm flipH="1">
                <a:off x="4352" y="2736"/>
                <a:ext cx="1401" cy="157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ltGray">
              <a:xfrm flipH="1">
                <a:off x="4683" y="3108"/>
                <a:ext cx="1070" cy="12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ltGray">
              <a:xfrm flipH="1">
                <a:off x="4992" y="3456"/>
                <a:ext cx="761" cy="8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ltGray">
              <a:xfrm flipH="1">
                <a:off x="5291" y="3792"/>
                <a:ext cx="462" cy="5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ltGray">
              <a:xfrm flipH="1">
                <a:off x="5589" y="4128"/>
                <a:ext cx="164" cy="1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28" cy="14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ltGray">
              <a:xfrm flipH="1">
                <a:off x="2119" y="228"/>
                <a:ext cx="3630" cy="40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05" name="Rectangle 33"/>
            <p:cNvSpPr>
              <a:spLocks noChangeArrowheads="1"/>
            </p:cNvSpPr>
            <p:nvPr/>
          </p:nvSpPr>
          <p:spPr bwMode="blackWhite">
            <a:xfrm>
              <a:off x="292" y="1012"/>
              <a:ext cx="5176" cy="26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25724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7" name="Rectangle 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1" name="Rectangle 3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9815B3-1546-4471-A0EF-696CD6B5C3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CD47C-D398-4A05-92F2-9F4B674AD3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5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52A04-EC72-4316-9E72-71BDF670A9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5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5DFCA-FCC2-48D5-9279-50EE8114B5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0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14461-4146-44F6-BC1D-B2A23BDC2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9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639B4-D845-48B6-B9B8-C925585A21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1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EFA6F-BE8E-4006-B9AA-51A4F16784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BCC72-D434-4D5F-897F-35FEE10057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4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3F385-8BCF-40C7-B6AC-4AA9A050B7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B079A-E4DF-48B9-8152-BB9E589132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8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63CBB-C1EC-4053-A936-8053659C2A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9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8" name="Group 34"/>
          <p:cNvGrpSpPr>
            <a:grpSpLocks/>
          </p:cNvGrpSpPr>
          <p:nvPr/>
        </p:nvGrpSpPr>
        <p:grpSpPr bwMode="auto">
          <a:xfrm>
            <a:off x="0" y="0"/>
            <a:ext cx="9132888" cy="6845300"/>
            <a:chOff x="0" y="0"/>
            <a:chExt cx="5753" cy="4312"/>
          </a:xfrm>
        </p:grpSpPr>
        <p:grpSp>
          <p:nvGrpSpPr>
            <p:cNvPr id="1056" name="Group 32"/>
            <p:cNvGrpSpPr>
              <a:grpSpLocks/>
            </p:cNvGrpSpPr>
            <p:nvPr/>
          </p:nvGrpSpPr>
          <p:grpSpPr bwMode="auto">
            <a:xfrm>
              <a:off x="0" y="0"/>
              <a:ext cx="5753" cy="4312"/>
              <a:chOff x="0" y="0"/>
              <a:chExt cx="5753" cy="4312"/>
            </a:xfrm>
          </p:grpSpPr>
          <p:sp>
            <p:nvSpPr>
              <p:cNvPr id="1026" name="Line 2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405" cy="4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" name="Line 3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725" cy="8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" name="Line 4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056" cy="118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" name="Line 5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365" cy="15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Line 6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685" cy="189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Line 7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016" cy="226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347" cy="264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688" cy="302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997" cy="337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3339" cy="37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3669" cy="412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ltGray">
              <a:xfrm flipH="1">
                <a:off x="17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/>
            </p:nvSpPr>
            <p:spPr bwMode="ltGray">
              <a:xfrm flipH="1">
                <a:off x="49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15"/>
              <p:cNvSpPr>
                <a:spLocks noChangeShapeType="1"/>
              </p:cNvSpPr>
              <p:nvPr/>
            </p:nvSpPr>
            <p:spPr bwMode="ltGray">
              <a:xfrm flipH="1">
                <a:off x="82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16"/>
              <p:cNvSpPr>
                <a:spLocks noChangeShapeType="1"/>
              </p:cNvSpPr>
              <p:nvPr/>
            </p:nvSpPr>
            <p:spPr bwMode="ltGray">
              <a:xfrm flipH="1">
                <a:off x="1127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Line 17"/>
              <p:cNvSpPr>
                <a:spLocks noChangeShapeType="1"/>
              </p:cNvSpPr>
              <p:nvPr/>
            </p:nvSpPr>
            <p:spPr bwMode="ltGray">
              <a:xfrm flipH="1">
                <a:off x="145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18"/>
              <p:cNvSpPr>
                <a:spLocks noChangeShapeType="1"/>
              </p:cNvSpPr>
              <p:nvPr/>
            </p:nvSpPr>
            <p:spPr bwMode="ltGray">
              <a:xfrm flipH="1">
                <a:off x="1771" y="4"/>
                <a:ext cx="3829" cy="430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19"/>
              <p:cNvSpPr>
                <a:spLocks noChangeShapeType="1"/>
              </p:cNvSpPr>
              <p:nvPr/>
            </p:nvSpPr>
            <p:spPr bwMode="ltGray">
              <a:xfrm flipH="1">
                <a:off x="2421" y="564"/>
                <a:ext cx="3332" cy="374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/>
            </p:nvSpPr>
            <p:spPr bwMode="ltGray">
              <a:xfrm flipH="1">
                <a:off x="2720" y="900"/>
                <a:ext cx="3033" cy="34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/>
            </p:nvSpPr>
            <p:spPr bwMode="ltGray">
              <a:xfrm flipH="1">
                <a:off x="3029" y="1248"/>
                <a:ext cx="2724" cy="306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/>
            </p:nvSpPr>
            <p:spPr bwMode="ltGray">
              <a:xfrm flipH="1">
                <a:off x="3349" y="1608"/>
                <a:ext cx="2404" cy="27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/>
            </p:nvSpPr>
            <p:spPr bwMode="ltGray">
              <a:xfrm flipH="1">
                <a:off x="3691" y="1992"/>
                <a:ext cx="2062" cy="23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/>
            </p:nvSpPr>
            <p:spPr bwMode="ltGray">
              <a:xfrm flipH="1">
                <a:off x="4032" y="2376"/>
                <a:ext cx="1721" cy="19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25"/>
              <p:cNvSpPr>
                <a:spLocks noChangeShapeType="1"/>
              </p:cNvSpPr>
              <p:nvPr/>
            </p:nvSpPr>
            <p:spPr bwMode="ltGray">
              <a:xfrm flipH="1">
                <a:off x="4352" y="2736"/>
                <a:ext cx="1401" cy="157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26"/>
              <p:cNvSpPr>
                <a:spLocks noChangeShapeType="1"/>
              </p:cNvSpPr>
              <p:nvPr/>
            </p:nvSpPr>
            <p:spPr bwMode="ltGray">
              <a:xfrm flipH="1">
                <a:off x="4683" y="3108"/>
                <a:ext cx="1070" cy="12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27"/>
              <p:cNvSpPr>
                <a:spLocks noChangeShapeType="1"/>
              </p:cNvSpPr>
              <p:nvPr/>
            </p:nvSpPr>
            <p:spPr bwMode="ltGray">
              <a:xfrm flipH="1">
                <a:off x="4992" y="3456"/>
                <a:ext cx="761" cy="8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/>
            </p:nvSpPr>
            <p:spPr bwMode="ltGray">
              <a:xfrm flipH="1">
                <a:off x="5291" y="3792"/>
                <a:ext cx="462" cy="5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29"/>
              <p:cNvSpPr>
                <a:spLocks noChangeShapeType="1"/>
              </p:cNvSpPr>
              <p:nvPr/>
            </p:nvSpPr>
            <p:spPr bwMode="ltGray">
              <a:xfrm flipH="1">
                <a:off x="5589" y="4128"/>
                <a:ext cx="164" cy="1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30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28" cy="14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31"/>
              <p:cNvSpPr>
                <a:spLocks noChangeShapeType="1"/>
              </p:cNvSpPr>
              <p:nvPr/>
            </p:nvSpPr>
            <p:spPr bwMode="ltGray">
              <a:xfrm flipH="1">
                <a:off x="2119" y="228"/>
                <a:ext cx="3630" cy="40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7" name="Rectangle 33"/>
            <p:cNvSpPr>
              <a:spLocks noChangeArrowheads="1"/>
            </p:cNvSpPr>
            <p:nvPr/>
          </p:nvSpPr>
          <p:spPr bwMode="blackWhite">
            <a:xfrm>
              <a:off x="292" y="292"/>
              <a:ext cx="5176" cy="37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25724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9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FF2D69-8D35-4B76-81BE-9499EB3B573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a.int/vt/survey/voter_turnout_pop1.cf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Voting &amp; Elections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votes?</a:t>
            </a:r>
            <a:endParaRPr lang="en-US" dirty="0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7619999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7834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 of Non-Voting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Registration laws (67% of voters were registered in 2000)</a:t>
            </a:r>
          </a:p>
          <a:p>
            <a:pPr lvl="1"/>
            <a:r>
              <a:rPr lang="en-US" sz="2400"/>
              <a:t>waiting period</a:t>
            </a:r>
          </a:p>
          <a:p>
            <a:pPr lvl="1"/>
            <a:r>
              <a:rPr lang="en-US" sz="2400"/>
              <a:t>personal appearance at courthouses</a:t>
            </a:r>
          </a:p>
          <a:p>
            <a:pPr lvl="1"/>
            <a:r>
              <a:rPr lang="en-US" sz="2400"/>
              <a:t>purging of rolls</a:t>
            </a:r>
          </a:p>
          <a:p>
            <a:r>
              <a:rPr lang="en-US" sz="2400"/>
              <a:t>Election day on a work day</a:t>
            </a:r>
          </a:p>
          <a:p>
            <a:r>
              <a:rPr lang="en-US" sz="2400"/>
              <a:t>Single-member, plurality system</a:t>
            </a:r>
          </a:p>
          <a:p>
            <a:r>
              <a:rPr lang="en-US" sz="2400"/>
              <a:t>Weakness of parties</a:t>
            </a:r>
          </a:p>
          <a:p>
            <a:r>
              <a:rPr lang="en-US" sz="2400"/>
              <a:t>Lack of a socialist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Is There No Socialism in the U.S.?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Werner Sombart:  roast beef &amp; apple pie (high standard of living)</a:t>
            </a:r>
          </a:p>
          <a:p>
            <a:r>
              <a:rPr lang="en-US"/>
              <a:t>Jackson Turner Main:  the frontier thesis</a:t>
            </a:r>
          </a:p>
          <a:p>
            <a:r>
              <a:rPr lang="en-US"/>
              <a:t>Louis Hartz:  lack of a bourgeois revolution</a:t>
            </a:r>
          </a:p>
          <a:p>
            <a:r>
              <a:rPr lang="en-US"/>
              <a:t>diversity led to disunity of workers</a:t>
            </a:r>
          </a:p>
          <a:p>
            <a:r>
              <a:rPr lang="en-US"/>
              <a:t>fragmented union movement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Increase Turnout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Ease registration laws</a:t>
            </a:r>
          </a:p>
          <a:p>
            <a:pPr lvl="1"/>
            <a:r>
              <a:rPr lang="en-US"/>
              <a:t>postcard, same-day registration</a:t>
            </a:r>
          </a:p>
          <a:p>
            <a:r>
              <a:rPr lang="en-US"/>
              <a:t>Put burden on government to register</a:t>
            </a:r>
          </a:p>
          <a:p>
            <a:r>
              <a:rPr lang="en-US"/>
              <a:t>Make voting more flexible</a:t>
            </a:r>
          </a:p>
          <a:p>
            <a:pPr lvl="1"/>
            <a:r>
              <a:rPr lang="en-US"/>
              <a:t>multiple-day/holiday/weekend voting, broaden absentee voting</a:t>
            </a:r>
          </a:p>
          <a:p>
            <a:r>
              <a:rPr lang="en-US"/>
              <a:t>Proportional representation</a:t>
            </a:r>
          </a:p>
          <a:p>
            <a:r>
              <a:rPr lang="en-US"/>
              <a:t>Strengthen parties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Electoral College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How does it 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Electoral College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Advantages</a:t>
            </a:r>
          </a:p>
          <a:p>
            <a:pPr lvl="1"/>
            <a:r>
              <a:rPr lang="en-US"/>
              <a:t>encourages consideration of support from many regions</a:t>
            </a:r>
          </a:p>
          <a:p>
            <a:pPr lvl="1"/>
            <a:r>
              <a:rPr lang="en-US"/>
              <a:t>enhances status of minority  groups (small #s may mean many electoral votes)</a:t>
            </a:r>
          </a:p>
          <a:p>
            <a:pPr lvl="1"/>
            <a:r>
              <a:rPr lang="en-US"/>
              <a:t>encourages a 2-party system/discourages 3rd party by winner-take-all</a:t>
            </a:r>
          </a:p>
          <a:p>
            <a:pPr lvl="1"/>
            <a:r>
              <a:rPr lang="en-US"/>
              <a:t>reinforces federalism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Electoral College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Disadvantages</a:t>
            </a:r>
          </a:p>
          <a:p>
            <a:pPr lvl="1"/>
            <a:r>
              <a:rPr lang="en-US" sz="2400"/>
              <a:t>minority Presidents</a:t>
            </a:r>
          </a:p>
          <a:p>
            <a:pPr lvl="1"/>
            <a:r>
              <a:rPr lang="en-US" sz="2400"/>
              <a:t>faithless Electors</a:t>
            </a:r>
          </a:p>
          <a:p>
            <a:pPr lvl="1"/>
            <a:r>
              <a:rPr lang="en-US" sz="2400"/>
              <a:t>does not encourage voter turnout</a:t>
            </a:r>
          </a:p>
          <a:p>
            <a:pPr lvl="1"/>
            <a:r>
              <a:rPr lang="en-US" sz="2400"/>
              <a:t>distorts the popular will</a:t>
            </a:r>
          </a:p>
          <a:p>
            <a:pPr lvl="2"/>
            <a:r>
              <a:rPr lang="en-US"/>
              <a:t>over-represents rural states</a:t>
            </a:r>
          </a:p>
          <a:p>
            <a:pPr lvl="3"/>
            <a:r>
              <a:rPr lang="en-US"/>
              <a:t>In 1988, 7 smallest states had 21 electoral votes with 3.1 million people while Florida also had 21 with 9.6 million</a:t>
            </a:r>
          </a:p>
          <a:p>
            <a:pPr lvl="2"/>
            <a:r>
              <a:rPr lang="en-US"/>
              <a:t>biased against 3rd parties</a:t>
            </a:r>
          </a:p>
          <a:p>
            <a:pPr lvl="2"/>
            <a:r>
              <a:rPr lang="en-US"/>
              <a:t>exaggerates majorities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Voting &amp; Democratic Theory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400"/>
              <a:t>Prospective/Responsible Party</a:t>
            </a:r>
          </a:p>
          <a:p>
            <a:pPr lvl="1"/>
            <a:r>
              <a:rPr lang="en-US" sz="2400"/>
              <a:t>principled parties stand for different choices:ideological</a:t>
            </a:r>
          </a:p>
          <a:p>
            <a:pPr lvl="1"/>
            <a:r>
              <a:rPr lang="en-US" sz="2400"/>
              <a:t>parties should be cohesive &amp; unified, take clear perceptible positions, and carry out their mandates (control their representatives)</a:t>
            </a:r>
          </a:p>
          <a:p>
            <a:pPr lvl="1"/>
            <a:r>
              <a:rPr lang="en-US" sz="2400"/>
              <a:t>problems</a:t>
            </a:r>
          </a:p>
          <a:p>
            <a:pPr lvl="2"/>
            <a:r>
              <a:rPr lang="en-US"/>
              <a:t>positions may not match voters</a:t>
            </a:r>
          </a:p>
          <a:p>
            <a:pPr lvl="2"/>
            <a:r>
              <a:rPr lang="en-US"/>
              <a:t>in reality, American parties are not unified or cohesive, at times positions often vague or identical to other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Voting &amp; Democratic Theory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Electoral Competition</a:t>
            </a:r>
          </a:p>
          <a:p>
            <a:pPr lvl="1"/>
            <a:r>
              <a:rPr lang="en-US"/>
              <a:t>party takes the most popular position, often similar to the other party’s</a:t>
            </a:r>
          </a:p>
          <a:p>
            <a:pPr lvl="1"/>
            <a:r>
              <a:rPr lang="en-US"/>
              <a:t>purely pragmatic</a:t>
            </a:r>
          </a:p>
          <a:p>
            <a:pPr lvl="1"/>
            <a:r>
              <a:rPr lang="en-US"/>
              <a:t>problems</a:t>
            </a:r>
          </a:p>
          <a:p>
            <a:pPr lvl="2"/>
            <a:r>
              <a:rPr lang="en-US"/>
              <a:t>little voter education on issues</a:t>
            </a:r>
          </a:p>
          <a:p>
            <a:pPr lvl="2"/>
            <a:r>
              <a:rPr lang="en-US"/>
              <a:t>shifts burden to voter and thus depends on their turnout &amp; knowledge of issues</a:t>
            </a:r>
          </a:p>
          <a:p>
            <a:pPr lvl="2"/>
            <a:r>
              <a:rPr lang="en-US"/>
              <a:t>also assumes unified parties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Voting &amp; Democratic Theory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Retrospective/Electoral Reward &amp; Punishment</a:t>
            </a:r>
          </a:p>
          <a:p>
            <a:pPr lvl="1"/>
            <a:r>
              <a:rPr lang="en-US"/>
              <a:t>voters reward or punish incumbents based on performance </a:t>
            </a:r>
          </a:p>
          <a:p>
            <a:pPr lvl="1"/>
            <a:r>
              <a:rPr lang="en-US"/>
              <a:t>assumes little voter knowledge</a:t>
            </a:r>
          </a:p>
          <a:p>
            <a:pPr lvl="1"/>
            <a:r>
              <a:rPr lang="en-US"/>
              <a:t>problems</a:t>
            </a:r>
          </a:p>
          <a:p>
            <a:pPr lvl="2"/>
            <a:r>
              <a:rPr lang="en-US"/>
              <a:t>disaster prone</a:t>
            </a:r>
          </a:p>
          <a:p>
            <a:pPr lvl="2"/>
            <a:r>
              <a:rPr lang="en-US"/>
              <a:t>emphasis on short-term benefits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Which One Correctly Describes American Elections?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emphasizes different aspects</a:t>
            </a:r>
          </a:p>
          <a:p>
            <a:pPr lvl="1"/>
            <a:r>
              <a:rPr lang="en-US"/>
              <a:t>ideological differences do exist</a:t>
            </a:r>
          </a:p>
          <a:p>
            <a:pPr lvl="1"/>
            <a:r>
              <a:rPr lang="en-US"/>
              <a:t>American parties famous for their pragmatism</a:t>
            </a:r>
          </a:p>
          <a:p>
            <a:pPr lvl="1"/>
            <a:r>
              <a:rPr lang="en-US"/>
              <a:t>Carter, Bush punished; Reagan, Clinton rewarded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The Vanishing Electorate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800" dirty="0"/>
              <a:t>For presidential elections (the best case), turnout  has dropped to ~60% (</a:t>
            </a:r>
            <a:r>
              <a:rPr lang="en-US" sz="2800" dirty="0" err="1"/>
              <a:t>vep</a:t>
            </a:r>
            <a:r>
              <a:rPr lang="en-US" sz="2800" dirty="0" smtClean="0"/>
              <a:t>)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 turnout since 1789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6324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4464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Voter Turnout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buChar char="n"/>
              <a:tabLst/>
              <a:defRPr/>
            </a:pPr>
            <a:r>
              <a:rPr lang="en-US" sz="3200" dirty="0" smtClean="0"/>
              <a:t>Compare US voter turnout to other liberal democracies</a:t>
            </a:r>
          </a:p>
          <a:p>
            <a:r>
              <a:rPr lang="en-US" dirty="0" smtClean="0">
                <a:hlinkClick r:id="rId3"/>
              </a:rPr>
              <a:t>International </a:t>
            </a:r>
            <a:r>
              <a:rPr lang="en-US" dirty="0">
                <a:hlinkClick r:id="rId3"/>
              </a:rPr>
              <a:t>IDEA | Voter Turnout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Who Participates?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800" dirty="0"/>
              <a:t>Figure 10.3 (p. 286)</a:t>
            </a:r>
          </a:p>
          <a:p>
            <a:r>
              <a:rPr lang="en-US" sz="2800" dirty="0"/>
              <a:t>older voters</a:t>
            </a:r>
          </a:p>
          <a:p>
            <a:r>
              <a:rPr lang="en-US" sz="2800" dirty="0"/>
              <a:t>more educated voters</a:t>
            </a:r>
          </a:p>
          <a:p>
            <a:r>
              <a:rPr lang="en-US" sz="2800" dirty="0"/>
              <a:t>European-American voters</a:t>
            </a:r>
          </a:p>
          <a:p>
            <a:r>
              <a:rPr lang="en-US" sz="2800" dirty="0"/>
              <a:t>also higher income voters</a:t>
            </a:r>
          </a:p>
          <a:p>
            <a:r>
              <a:rPr lang="en-US" sz="2800" dirty="0"/>
              <a:t>Republican voters</a:t>
            </a:r>
          </a:p>
          <a:p>
            <a:r>
              <a:rPr lang="en-US" sz="2800" dirty="0"/>
              <a:t>Whites 75%, blacks 69, Latinos 58, Asians 52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3" autoUpdateAnimBg="0"/>
    </p:bldLst>
  </p:timing>
</p:sld>
</file>

<file path=ppt/theme/theme1.xml><?xml version="1.0" encoding="utf-8"?>
<a:theme xmlns:a="http://schemas.openxmlformats.org/drawingml/2006/main" name="Blue Green.pot">
  <a:themeElements>
    <a:clrScheme name="Blue Green.pot 1">
      <a:dk1>
        <a:srgbClr val="003B3B"/>
      </a:dk1>
      <a:lt1>
        <a:srgbClr val="FFFFFF"/>
      </a:lt1>
      <a:dk2>
        <a:srgbClr val="00B7A5"/>
      </a:dk2>
      <a:lt2>
        <a:srgbClr val="FF99CC"/>
      </a:lt2>
      <a:accent1>
        <a:srgbClr val="FF9900"/>
      </a:accent1>
      <a:accent2>
        <a:srgbClr val="CC66FF"/>
      </a:accent2>
      <a:accent3>
        <a:srgbClr val="AAD8CF"/>
      </a:accent3>
      <a:accent4>
        <a:srgbClr val="DADADA"/>
      </a:accent4>
      <a:accent5>
        <a:srgbClr val="FFCAAA"/>
      </a:accent5>
      <a:accent6>
        <a:srgbClr val="B95CE7"/>
      </a:accent6>
      <a:hlink>
        <a:srgbClr val="D60093"/>
      </a:hlink>
      <a:folHlink>
        <a:srgbClr val="66FFFF"/>
      </a:folHlink>
    </a:clrScheme>
    <a:fontScheme name="Blue Green.po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ue Green.pot 1">
        <a:dk1>
          <a:srgbClr val="003B3B"/>
        </a:dk1>
        <a:lt1>
          <a:srgbClr val="FFFFFF"/>
        </a:lt1>
        <a:dk2>
          <a:srgbClr val="00B7A5"/>
        </a:dk2>
        <a:lt2>
          <a:srgbClr val="FF99CC"/>
        </a:lt2>
        <a:accent1>
          <a:srgbClr val="FF9900"/>
        </a:accent1>
        <a:accent2>
          <a:srgbClr val="CC66FF"/>
        </a:accent2>
        <a:accent3>
          <a:srgbClr val="AAD8CF"/>
        </a:accent3>
        <a:accent4>
          <a:srgbClr val="DADADA"/>
        </a:accent4>
        <a:accent5>
          <a:srgbClr val="FFCAAA"/>
        </a:accent5>
        <a:accent6>
          <a:srgbClr val="B95CE7"/>
        </a:accent6>
        <a:hlink>
          <a:srgbClr val="D60093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Green.pot 2">
        <a:dk1>
          <a:srgbClr val="000000"/>
        </a:dk1>
        <a:lt1>
          <a:srgbClr val="FFFFFF"/>
        </a:lt1>
        <a:dk2>
          <a:srgbClr val="006699"/>
        </a:dk2>
        <a:lt2>
          <a:srgbClr val="99D0D6"/>
        </a:lt2>
        <a:accent1>
          <a:srgbClr val="33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2DB92D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reen.pot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39393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 Green.pot 1">
    <a:dk1>
      <a:srgbClr val="003B3B"/>
    </a:dk1>
    <a:lt1>
      <a:srgbClr val="FFFFFF"/>
    </a:lt1>
    <a:dk2>
      <a:srgbClr val="00B7A5"/>
    </a:dk2>
    <a:lt2>
      <a:srgbClr val="FF99CC"/>
    </a:lt2>
    <a:accent1>
      <a:srgbClr val="FF9900"/>
    </a:accent1>
    <a:accent2>
      <a:srgbClr val="CC66FF"/>
    </a:accent2>
    <a:accent3>
      <a:srgbClr val="AAD8CF"/>
    </a:accent3>
    <a:accent4>
      <a:srgbClr val="DADADA"/>
    </a:accent4>
    <a:accent5>
      <a:srgbClr val="FFCAAA"/>
    </a:accent5>
    <a:accent6>
      <a:srgbClr val="B95CE7"/>
    </a:accent6>
    <a:hlink>
      <a:srgbClr val="D60093"/>
    </a:hlink>
    <a:folHlink>
      <a:srgbClr val="66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Designs\Blue Green.pot</Template>
  <TotalTime>209</TotalTime>
  <Words>456</Words>
  <Application>Microsoft Office PowerPoint</Application>
  <PresentationFormat>On-screen Show (4:3)</PresentationFormat>
  <Paragraphs>84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Monotype Sorts</vt:lpstr>
      <vt:lpstr>Times New Roman</vt:lpstr>
      <vt:lpstr>Blue Green.pot</vt:lpstr>
      <vt:lpstr>Voting &amp; Elections</vt:lpstr>
      <vt:lpstr>Voting &amp; Democratic Theory</vt:lpstr>
      <vt:lpstr>Voting &amp; Democratic Theory</vt:lpstr>
      <vt:lpstr>Voting &amp; Democratic Theory</vt:lpstr>
      <vt:lpstr>Which One Correctly Describes American Elections?</vt:lpstr>
      <vt:lpstr>The Vanishing Electorate</vt:lpstr>
      <vt:lpstr>Voter turnout since 1789</vt:lpstr>
      <vt:lpstr>Comparative Voter Turnout</vt:lpstr>
      <vt:lpstr>Who Participates?</vt:lpstr>
      <vt:lpstr>Who votes?</vt:lpstr>
      <vt:lpstr>Causes of Non-Voting</vt:lpstr>
      <vt:lpstr>Why Is There No Socialism in the U.S.?</vt:lpstr>
      <vt:lpstr>How to Increase Turnout</vt:lpstr>
      <vt:lpstr>The Electoral College</vt:lpstr>
      <vt:lpstr>The Electoral College</vt:lpstr>
      <vt:lpstr>The Electoral College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Voting &amp; Elections</dc:title>
  <dc:creator>John Queen</dc:creator>
  <cp:lastModifiedBy>HP LAPTOP</cp:lastModifiedBy>
  <cp:revision>26</cp:revision>
  <cp:lastPrinted>2001-11-26T16:41:37Z</cp:lastPrinted>
  <dcterms:created xsi:type="dcterms:W3CDTF">1995-06-17T23:31:02Z</dcterms:created>
  <dcterms:modified xsi:type="dcterms:W3CDTF">2017-06-06T07:33:59Z</dcterms:modified>
</cp:coreProperties>
</file>