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73" r:id="rId4"/>
    <p:sldId id="274" r:id="rId5"/>
    <p:sldId id="27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3" d="100"/>
          <a:sy n="113" d="100"/>
        </p:scale>
        <p:origin x="5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2F0615-FA1D-4048-A7BD-155DFE5A202E}"/>
              </a:ext>
            </a:extLst>
          </p:cNvPr>
          <p:cNvSpPr txBox="1"/>
          <p:nvPr/>
        </p:nvSpPr>
        <p:spPr>
          <a:xfrm>
            <a:off x="1693332" y="0"/>
            <a:ext cx="9256889" cy="7017306"/>
          </a:xfrm>
          <a:prstGeom prst="rect">
            <a:avLst/>
          </a:prstGeom>
          <a:noFill/>
        </p:spPr>
        <p:txBody>
          <a:bodyPr wrap="square">
            <a:spAutoFit/>
          </a:bodyPr>
          <a:lstStyle/>
          <a:p>
            <a:pPr marL="0" marR="0" algn="l">
              <a:spcBef>
                <a:spcPts val="0"/>
              </a:spcBef>
              <a:spcAft>
                <a:spcPts val="0"/>
              </a:spcAft>
            </a:pPr>
            <a:r>
              <a:rPr lang="en-US" sz="1800" b="0" i="0" dirty="0">
                <a:solidFill>
                  <a:srgbClr val="000000"/>
                </a:solidFill>
                <a:effectLst/>
                <a:latin typeface="Times New Roman" panose="02020603050405020304" pitchFamily="18" charset="0"/>
              </a:rPr>
              <a:t>Nigel Hightower</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Professor Skein</a:t>
            </a:r>
            <a:endParaRPr lang="en-US" sz="1100" dirty="0">
              <a:solidFill>
                <a:srgbClr val="000000"/>
              </a:solidFill>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ENC 1102</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23 April 2020</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a:t>
            </a:r>
            <a:r>
              <a:rPr lang="en-US" sz="1800" b="1" i="0" dirty="0">
                <a:solidFill>
                  <a:srgbClr val="000000"/>
                </a:solidFill>
                <a:effectLst/>
                <a:latin typeface="Times New Roman" panose="02020603050405020304" pitchFamily="18" charset="0"/>
              </a:rPr>
              <a:t>Appearance and Reality: A Close Reading of </a:t>
            </a:r>
            <a:r>
              <a:rPr lang="en-US" sz="1800" b="1" i="1" dirty="0">
                <a:solidFill>
                  <a:srgbClr val="000000"/>
                </a:solidFill>
                <a:effectLst/>
                <a:latin typeface="Times New Roman" panose="02020603050405020304" pitchFamily="18" charset="0"/>
              </a:rPr>
              <a:t>Hamlet</a:t>
            </a:r>
            <a:r>
              <a:rPr lang="en-US" sz="1800" b="1" i="0" dirty="0">
                <a:solidFill>
                  <a:srgbClr val="000000"/>
                </a:solidFill>
                <a:effectLst/>
                <a:latin typeface="Times New Roman" panose="02020603050405020304" pitchFamily="18" charset="0"/>
              </a:rPr>
              <a:t>, Act I, Scene 2, Lines 76-86</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Seems, madam? Nay it is. I know not “seems.”</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’Tis</a:t>
            </a:r>
            <a:r>
              <a:rPr lang="en-US" sz="1800" b="0" i="0" dirty="0">
                <a:solidFill>
                  <a:srgbClr val="000000"/>
                </a:solidFill>
                <a:effectLst/>
                <a:latin typeface="Times New Roman" panose="02020603050405020304" pitchFamily="18" charset="0"/>
              </a:rPr>
              <a:t> not alone my inky cloak good mother,</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Nor customary suits of solemn black,</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Nor windy suspiration of forced breath,</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No, nor fruitful river of the eye,</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Nor dejected </a:t>
            </a:r>
            <a:r>
              <a:rPr lang="en-US" sz="1800" b="0" i="0" dirty="0" err="1">
                <a:solidFill>
                  <a:srgbClr val="000000"/>
                </a:solidFill>
                <a:effectLst/>
                <a:latin typeface="Times New Roman" panose="02020603050405020304" pitchFamily="18" charset="0"/>
              </a:rPr>
              <a:t>havior</a:t>
            </a:r>
            <a:r>
              <a:rPr lang="en-US" sz="1800" b="0" i="0" dirty="0">
                <a:solidFill>
                  <a:srgbClr val="000000"/>
                </a:solidFill>
                <a:effectLst/>
                <a:latin typeface="Times New Roman" panose="02020603050405020304" pitchFamily="18" charset="0"/>
              </a:rPr>
              <a:t> of the visage.</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Together with all forms, moods, shapes of grief,</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That can denote me truly: these indeed seem,</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For they are actions that a man might play,</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But I have that within which passes show,</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These but the trappings and the suits of woe.</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In Shakespeare’s most famous tragedy, Prince Hamlet speaks the above lines during his first appearance in Act I.  Gertrude—his mother—has just tried to convince him that death is “common” to all humanity and that he “seems” to be spinning out his grief over his father’s death.  Hamlet’s speech grows out of Queen Gertrude’s word “seems.”  In this way, the playwright introduces one of the play’s central ideas: that there is a difference or disconnect between appearances and reality.  This concept is suggested directly, is then amplified, and shows up repeatedly through the play in both character and action.            </a:t>
            </a:r>
            <a:endParaRPr lang="en-US" sz="1100" b="0" i="0" dirty="0">
              <a:solidFill>
                <a:srgbClr val="000000"/>
              </a:solidFill>
              <a:effectLst/>
              <a:latin typeface="Courier New" panose="02070309020205020404" pitchFamily="49" charset="0"/>
            </a:endParaRPr>
          </a:p>
        </p:txBody>
      </p:sp>
    </p:spTree>
    <p:extLst>
      <p:ext uri="{BB962C8B-B14F-4D97-AF65-F5344CB8AC3E}">
        <p14:creationId xmlns:p14="http://schemas.microsoft.com/office/powerpoint/2010/main" val="391302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09212D-AD16-4DDA-BDEC-668EB8183ECC}"/>
              </a:ext>
            </a:extLst>
          </p:cNvPr>
          <p:cNvSpPr txBox="1"/>
          <p:nvPr/>
        </p:nvSpPr>
        <p:spPr>
          <a:xfrm>
            <a:off x="1546578" y="117693"/>
            <a:ext cx="10239022" cy="6186309"/>
          </a:xfrm>
          <a:prstGeom prst="rect">
            <a:avLst/>
          </a:prstGeom>
          <a:noFill/>
        </p:spPr>
        <p:txBody>
          <a:bodyPr wrap="square">
            <a:spAutoFit/>
          </a:bodyPr>
          <a:lstStyle/>
          <a:p>
            <a:pPr marL="0" marR="0" indent="457200" algn="l">
              <a:spcBef>
                <a:spcPts val="0"/>
              </a:spcBef>
              <a:spcAft>
                <a:spcPts val="0"/>
              </a:spcAft>
            </a:pPr>
            <a:r>
              <a:rPr lang="en-US" sz="1800" b="0" i="1" dirty="0">
                <a:solidFill>
                  <a:srgbClr val="000000"/>
                </a:solidFill>
                <a:effectLst/>
                <a:latin typeface="Times New Roman" panose="02020603050405020304" pitchFamily="18" charset="0"/>
              </a:rPr>
              <a:t>												(Sample Essay, paragraphs 2 &amp; 3) </a:t>
            </a:r>
          </a:p>
          <a:p>
            <a:pPr marL="0" marR="0" indent="457200" algn="l">
              <a:spcBef>
                <a:spcPts val="0"/>
              </a:spcBef>
              <a:spcAft>
                <a:spcPts val="0"/>
              </a:spcAft>
            </a:pPr>
            <a:endParaRPr lang="en-US" sz="1800" b="0" i="0" dirty="0">
              <a:solidFill>
                <a:srgbClr val="000000"/>
              </a:solidFill>
              <a:effectLst/>
              <a:latin typeface="Times New Roman" panose="02020603050405020304" pitchFamily="18" charset="0"/>
            </a:endParaRPr>
          </a:p>
          <a:p>
            <a:pPr marL="0" marR="0" indent="457200" algn="l">
              <a:spcBef>
                <a:spcPts val="0"/>
              </a:spcBef>
              <a:spcAft>
                <a:spcPts val="0"/>
              </a:spcAft>
            </a:pPr>
            <a:r>
              <a:rPr lang="en-US" sz="1800" b="0" i="0" dirty="0">
                <a:solidFill>
                  <a:srgbClr val="000000"/>
                </a:solidFill>
                <a:effectLst/>
                <a:latin typeface="Times New Roman" panose="02020603050405020304" pitchFamily="18" charset="0"/>
              </a:rPr>
              <a:t>The discrepancy between appearance and reality is introduced in Prince Hamlet’s first line: “Seems, madam? Nay it is.”  In this disarmingly direct statement, Hamlet opposes things that seem to be and those that actually exist.  Sometimes something is more than it seems, or not what it seems, or something other than what it seems, depending.  This opposition of illusion or appearances (“seems”) and actual reality (“is”) becomes the cornerstone of his words.  Thematically, the concept dominates this tragedy and is so embedded with all the characters, their speeches, and their actions that we must always pay close and careful attention to what is true and what is fake, to what is honest and what is deceptive. “seems” seems much more prevalent to “is,” until the very end.</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dirty="0">
                <a:solidFill>
                  <a:srgbClr val="000000"/>
                </a:solidFill>
                <a:latin typeface="Times New Roman" panose="02020603050405020304" pitchFamily="18" charset="0"/>
              </a:rPr>
              <a:t>	</a:t>
            </a:r>
            <a:r>
              <a:rPr lang="en-US" sz="1800" b="0" i="0" dirty="0">
                <a:solidFill>
                  <a:srgbClr val="000000"/>
                </a:solidFill>
                <a:effectLst/>
                <a:latin typeface="Times New Roman" panose="02020603050405020304" pitchFamily="18" charset="0"/>
              </a:rPr>
              <a:t>Hamlet expands on the contrast of “seems” and “is” in lines 77-86 with reference to the outward trappings of mourning.  In an almost scholarly way (he has recently returned from college), he lists five of the traditional signs of grief: an “inky cloak” (77); “suits of solemn black” (78), sighs, or the “windy suspiration of forced breath”; tears, or “the fruitful river of the eye” (80); and sad looks, or “the dejected [be]</a:t>
            </a:r>
            <a:r>
              <a:rPr lang="en-US" sz="1800" b="0" i="0" dirty="0" err="1">
                <a:solidFill>
                  <a:srgbClr val="000000"/>
                </a:solidFill>
                <a:effectLst/>
                <a:latin typeface="Times New Roman" panose="02020603050405020304" pitchFamily="18" charset="0"/>
              </a:rPr>
              <a:t>havior</a:t>
            </a:r>
            <a:r>
              <a:rPr lang="en-US" sz="1800" b="0" i="0" dirty="0">
                <a:solidFill>
                  <a:srgbClr val="000000"/>
                </a:solidFill>
                <a:effectLst/>
                <a:latin typeface="Times New Roman" panose="02020603050405020304" pitchFamily="18" charset="0"/>
              </a:rPr>
              <a:t> of the visage” (81).  Having listed these items, Hamlet identifies them in three separate lines as the outward displays of mourning.  First, he calls them the “forms, moods, shapes of grief” (82).  In line 84, he also notes that “they are actions that a man might play.”  And in line 86 he labels this list as “the trappings [costumes] and the suits of woe.”  These three lines thus demonstrate that the five signs of grief are all outward shows, and it is implied that he exceeds them internally; his contrast is especially emphasized in the words “forms,” “shapes,” “play,” and “trappings.”  Hamlet’s speech is capped off logically by his contrast of all the appearances of grief with his own real and internal feelings: “I have that within which [sur]passes show” (85).  Again, we have the direct contrast between appearance (“show”) and reality (“that within”).</a:t>
            </a:r>
            <a:endParaRPr lang="en-US" sz="1100" b="0" i="0" dirty="0">
              <a:solidFill>
                <a:srgbClr val="000000"/>
              </a:solidFill>
              <a:effectLst/>
              <a:latin typeface="Courier New" panose="02070309020205020404" pitchFamily="49" charset="0"/>
            </a:endParaRPr>
          </a:p>
        </p:txBody>
      </p:sp>
    </p:spTree>
    <p:extLst>
      <p:ext uri="{BB962C8B-B14F-4D97-AF65-F5344CB8AC3E}">
        <p14:creationId xmlns:p14="http://schemas.microsoft.com/office/powerpoint/2010/main" val="171029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DF167A-B012-43DB-BDFB-E22909A01ACF}"/>
              </a:ext>
            </a:extLst>
          </p:cNvPr>
          <p:cNvSpPr txBox="1"/>
          <p:nvPr/>
        </p:nvSpPr>
        <p:spPr>
          <a:xfrm>
            <a:off x="621870" y="394692"/>
            <a:ext cx="10587997" cy="6463308"/>
          </a:xfrm>
          <a:prstGeom prst="rect">
            <a:avLst/>
          </a:prstGeom>
          <a:noFill/>
        </p:spPr>
        <p:txBody>
          <a:bodyPr wrap="square">
            <a:spAutoFit/>
          </a:bodyPr>
          <a:lstStyle/>
          <a:p>
            <a:pPr marL="0" marR="0" algn="l">
              <a:spcBef>
                <a:spcPts val="0"/>
              </a:spcBef>
              <a:spcAft>
                <a:spcPts val="0"/>
              </a:spcAft>
            </a:pPr>
            <a:r>
              <a:rPr lang="en-US" sz="1800" b="0" i="0" dirty="0">
                <a:solidFill>
                  <a:srgbClr val="000000"/>
                </a:solidFill>
                <a:effectLst/>
                <a:latin typeface="Times New Roman" panose="02020603050405020304" pitchFamily="18" charset="0"/>
              </a:rPr>
              <a:t>			This contrast is a vital idea in the entire play, as it shows up insistently in both character and action. 	Claudius, for example, appears to be a loving uncle, an attractive king, and a reasonable man, but we 		know that he is actually a murderer and a usurper.  Rosencrantz and Guildenstern are Hamlet’s intimate friends from the prince’s school days, but they easily succumb to Claudius’ wiles, and they then become willing spies.  Such discrepancies are also apparent in actions.  For example, in Act III, King Claudius appears to be praying and seeking absolution.  In his brief soliloquy, however, he admits that he cannot be truly contrite, but rather he is “still possessed / Of those effects for which I did the murder” (</a:t>
            </a:r>
            <a:r>
              <a:rPr lang="en-US" dirty="0">
                <a:solidFill>
                  <a:srgbClr val="000000"/>
                </a:solidFill>
                <a:latin typeface="Times New Roman" panose="02020603050405020304" pitchFamily="18" charset="0"/>
              </a:rPr>
              <a:t>3</a:t>
            </a:r>
            <a:r>
              <a:rPr lang="en-US" sz="1800" b="0" i="0" dirty="0">
                <a:solidFill>
                  <a:srgbClr val="000000"/>
                </a:solidFill>
                <a:effectLst/>
                <a:latin typeface="Times New Roman" panose="02020603050405020304" pitchFamily="18" charset="0"/>
              </a:rPr>
              <a:t>.3.53-54).  Similarly, the duel between Hamlet and Laertes seems to be a straightforward fencing match and test of skill, but in actuality is a complicated trap by which Laertes and Claudius plan to kill Prince Hamlet by either poisoned sword or poisoned drink. Why is there so much deception and duplicity in this tragedy, in words and actions? It is the dark side of human nature, to be manipulative and deceptive, to try to gain an advantage through half-truths or false truths.</a:t>
            </a:r>
            <a:endParaRPr lang="en-US" sz="1100" b="0" i="0" dirty="0">
              <a:solidFill>
                <a:srgbClr val="000000"/>
              </a:solidFill>
              <a:effectLst/>
              <a:latin typeface="Courier New" panose="02070309020205020404" pitchFamily="49" charset="0"/>
            </a:endParaRPr>
          </a:p>
          <a:p>
            <a:pPr marL="0" marR="0" algn="l">
              <a:spcBef>
                <a:spcPts val="0"/>
              </a:spcBef>
              <a:spcAft>
                <a:spcPts val="0"/>
              </a:spcAft>
            </a:pPr>
            <a:r>
              <a:rPr lang="en-US" sz="1800" b="0" i="0" dirty="0">
                <a:solidFill>
                  <a:srgbClr val="000000"/>
                </a:solidFill>
                <a:effectLst/>
                <a:latin typeface="Times New Roman" panose="02020603050405020304" pitchFamily="18" charset="0"/>
              </a:rPr>
              <a:t>          Hamlet’s first speech is not about half-truth, but about the real truth that he is in distress, that he is grieving profoundly; the speech also shows his early wit in responding to his mother, and it exemplifies his scholarly nature in his assertions contrasting superficial grief with his own deep grief.   The contrast obviously governs his own view of reality, and it also puts forward one of the play’s most important issues.  It is, after all, the difference between appearance and reality, between honesty and deceit, that permits Claudius to reign even though he is a murderer, and we see this also in the inherent difficulty of distinguishing between appearance and reality that Hamlet encounters when trying to carry out the Ghost’s cry for revenge.  Generally, also, the difference is a cause of the confusion, and also the evil, that exists in the personal, social, and political world of Hamlet’s Denmark.  If we are to attempt to “pluck out the heart of [the play’s] mystery” (</a:t>
            </a:r>
            <a:r>
              <a:rPr lang="en-US" dirty="0">
                <a:solidFill>
                  <a:srgbClr val="000000"/>
                </a:solidFill>
                <a:latin typeface="Times New Roman" panose="02020603050405020304" pitchFamily="18" charset="0"/>
              </a:rPr>
              <a:t>3</a:t>
            </a:r>
            <a:r>
              <a:rPr lang="en-US" sz="1800" b="0" i="0" dirty="0">
                <a:solidFill>
                  <a:srgbClr val="000000"/>
                </a:solidFill>
                <a:effectLst/>
                <a:latin typeface="Times New Roman" panose="02020603050405020304" pitchFamily="18" charset="0"/>
              </a:rPr>
              <a:t>.4.344), we must be compelled to see beyond the surface, to dig more deeply, and to appreciate the essential duplicity of everything that surrounds and enfolds this tragedy.  Because characters and events in </a:t>
            </a:r>
            <a:r>
              <a:rPr lang="en-US" sz="1800" b="0" i="1" dirty="0">
                <a:solidFill>
                  <a:srgbClr val="000000"/>
                </a:solidFill>
                <a:effectLst/>
                <a:latin typeface="Times New Roman" panose="02020603050405020304" pitchFamily="18" charset="0"/>
              </a:rPr>
              <a:t>Hamlet </a:t>
            </a:r>
            <a:r>
              <a:rPr lang="en-US" sz="1800" b="0" i="0" dirty="0">
                <a:solidFill>
                  <a:srgbClr val="000000"/>
                </a:solidFill>
                <a:effectLst/>
                <a:latin typeface="Times New Roman" panose="02020603050405020304" pitchFamily="18" charset="0"/>
              </a:rPr>
              <a:t>are rarely what they appear to be, the passage thus provides a key to Shakespeare’s most profound “piece of work” (</a:t>
            </a:r>
            <a:r>
              <a:rPr lang="en-US" dirty="0">
                <a:solidFill>
                  <a:srgbClr val="000000"/>
                </a:solidFill>
                <a:latin typeface="Times New Roman" panose="02020603050405020304" pitchFamily="18" charset="0"/>
              </a:rPr>
              <a:t>2</a:t>
            </a:r>
            <a:r>
              <a:rPr lang="en-US" sz="1800" b="0" i="0" dirty="0">
                <a:solidFill>
                  <a:srgbClr val="000000"/>
                </a:solidFill>
                <a:effectLst/>
                <a:latin typeface="Times New Roman" panose="02020603050405020304" pitchFamily="18" charset="0"/>
              </a:rPr>
              <a:t>.2.296).</a:t>
            </a:r>
            <a:endParaRPr lang="en-US" sz="1100" b="0" i="0" dirty="0">
              <a:solidFill>
                <a:srgbClr val="000000"/>
              </a:solidFill>
              <a:effectLst/>
              <a:latin typeface="Courier New" panose="02070309020205020404" pitchFamily="49" charset="0"/>
            </a:endParaRPr>
          </a:p>
        </p:txBody>
      </p:sp>
    </p:spTree>
    <p:extLst>
      <p:ext uri="{BB962C8B-B14F-4D97-AF65-F5344CB8AC3E}">
        <p14:creationId xmlns:p14="http://schemas.microsoft.com/office/powerpoint/2010/main" val="2334920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A9F094-BCE8-4929-AE22-F39D34F3B81C}"/>
              </a:ext>
            </a:extLst>
          </p:cNvPr>
          <p:cNvSpPr txBox="1"/>
          <p:nvPr/>
        </p:nvSpPr>
        <p:spPr>
          <a:xfrm>
            <a:off x="1713458" y="915317"/>
            <a:ext cx="9733475" cy="3539430"/>
          </a:xfrm>
          <a:prstGeom prst="rect">
            <a:avLst/>
          </a:prstGeom>
          <a:noFill/>
        </p:spPr>
        <p:txBody>
          <a:bodyPr wrap="square">
            <a:spAutoFit/>
          </a:bodyPr>
          <a:lstStyle/>
          <a:p>
            <a:pPr marL="0" marR="0">
              <a:spcBef>
                <a:spcPts val="0"/>
              </a:spcBef>
              <a:spcAft>
                <a:spcPts val="0"/>
              </a:spcAft>
            </a:pPr>
            <a:r>
              <a:rPr lang="en-US" sz="2000" b="0" i="0" dirty="0">
                <a:solidFill>
                  <a:srgbClr val="000000"/>
                </a:solidFill>
                <a:effectLst/>
                <a:latin typeface="Times New Roman" panose="02020603050405020304" pitchFamily="18" charset="0"/>
              </a:rPr>
              <a:t>For the Final Essay Exam, do neglect to include a correct Work(s) Cited listing after the concluding paragraph. If you choose to include any secondary sources in your discussion, then you would therefore list multiple sources, alphabetized by the author’s last name, of course, using the MLA method, the same as with the Researched Essay.</a:t>
            </a:r>
          </a:p>
          <a:p>
            <a:pPr marL="0" marR="0" algn="ctr">
              <a:spcBef>
                <a:spcPts val="0"/>
              </a:spcBef>
              <a:spcAft>
                <a:spcPts val="0"/>
              </a:spcAft>
            </a:pPr>
            <a:endParaRPr lang="en-US" sz="2400" dirty="0">
              <a:solidFill>
                <a:srgbClr val="000000"/>
              </a:solidFill>
              <a:latin typeface="Times New Roman" panose="02020603050405020304" pitchFamily="18" charset="0"/>
            </a:endParaRPr>
          </a:p>
          <a:p>
            <a:pPr marL="0" marR="0" algn="ctr">
              <a:spcBef>
                <a:spcPts val="0"/>
              </a:spcBef>
              <a:spcAft>
                <a:spcPts val="0"/>
              </a:spcAft>
            </a:pPr>
            <a:endParaRPr lang="en-US" sz="2400" b="0" i="0" dirty="0">
              <a:solidFill>
                <a:srgbClr val="000000"/>
              </a:solidFill>
              <a:effectLst/>
              <a:latin typeface="Times New Roman" panose="02020603050405020304" pitchFamily="18" charset="0"/>
            </a:endParaRPr>
          </a:p>
          <a:p>
            <a:pPr marL="0" marR="0" algn="ctr">
              <a:spcBef>
                <a:spcPts val="0"/>
              </a:spcBef>
              <a:spcAft>
                <a:spcPts val="0"/>
              </a:spcAft>
            </a:pPr>
            <a:r>
              <a:rPr lang="en-US" sz="2400" b="0" i="0" dirty="0">
                <a:solidFill>
                  <a:srgbClr val="000000"/>
                </a:solidFill>
                <a:effectLst/>
                <a:latin typeface="Times New Roman" panose="02020603050405020304" pitchFamily="18" charset="0"/>
              </a:rPr>
              <a:t>Work Cited</a:t>
            </a:r>
            <a:endParaRPr lang="en-US" sz="2400" b="0" i="0" dirty="0">
              <a:solidFill>
                <a:srgbClr val="000000"/>
              </a:solidFill>
              <a:effectLst/>
              <a:latin typeface="Courier New" panose="02070309020205020404" pitchFamily="49" charset="0"/>
            </a:endParaRPr>
          </a:p>
          <a:p>
            <a:pPr marL="0" marR="0">
              <a:spcBef>
                <a:spcPts val="0"/>
              </a:spcBef>
              <a:spcAft>
                <a:spcPts val="0"/>
              </a:spcAft>
            </a:pPr>
            <a:r>
              <a:rPr lang="en-US" sz="2400" b="0" i="0" dirty="0">
                <a:solidFill>
                  <a:srgbClr val="000000"/>
                </a:solidFill>
                <a:effectLst/>
                <a:latin typeface="Times New Roman" panose="02020603050405020304" pitchFamily="18" charset="0"/>
              </a:rPr>
              <a:t>Shakespeare, William. “The Tragedy of Hamlet, 	Prince of Denmark.”</a:t>
            </a:r>
            <a:r>
              <a:rPr lang="en-US" sz="2400" dirty="0">
                <a:solidFill>
                  <a:srgbClr val="000000"/>
                </a:solidFill>
                <a:latin typeface="Times New Roman" panose="02020603050405020304" pitchFamily="18" charset="0"/>
              </a:rPr>
              <a:t> </a:t>
            </a:r>
            <a:r>
              <a:rPr lang="en-US" sz="2400" b="0" i="1" dirty="0">
                <a:solidFill>
                  <a:srgbClr val="000000"/>
                </a:solidFill>
                <a:effectLst/>
                <a:latin typeface="Times New Roman" panose="02020603050405020304" pitchFamily="18" charset="0"/>
              </a:rPr>
              <a:t>Literature: An Introduction to 	Reading and Writing. </a:t>
            </a:r>
            <a:r>
              <a:rPr lang="en-US" sz="2400" b="0" i="0" dirty="0">
                <a:solidFill>
                  <a:srgbClr val="000000"/>
                </a:solidFill>
                <a:effectLst/>
                <a:latin typeface="Times New Roman" panose="02020603050405020304" pitchFamily="18" charset="0"/>
              </a:rPr>
              <a:t>Eds. Edgar V, Roberts &amp; 	Robert Zweig. Backpack ed. Pearson Longman, 	2012. 804-905.</a:t>
            </a:r>
            <a:endParaRPr lang="en-US" sz="2400" b="0" i="0" dirty="0">
              <a:solidFill>
                <a:srgbClr val="000000"/>
              </a:solidFill>
              <a:effectLst/>
              <a:latin typeface="Courier New" panose="02070309020205020404" pitchFamily="49" charset="0"/>
            </a:endParaRPr>
          </a:p>
        </p:txBody>
      </p:sp>
    </p:spTree>
    <p:extLst>
      <p:ext uri="{BB962C8B-B14F-4D97-AF65-F5344CB8AC3E}">
        <p14:creationId xmlns:p14="http://schemas.microsoft.com/office/powerpoint/2010/main" val="319062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0BA045-CF11-49AC-8C30-04799ECC37BF}"/>
              </a:ext>
            </a:extLst>
          </p:cNvPr>
          <p:cNvSpPr txBox="1"/>
          <p:nvPr/>
        </p:nvSpPr>
        <p:spPr>
          <a:xfrm>
            <a:off x="1817512" y="539426"/>
            <a:ext cx="8839200" cy="5016758"/>
          </a:xfrm>
          <a:prstGeom prst="rect">
            <a:avLst/>
          </a:prstGeom>
          <a:noFill/>
        </p:spPr>
        <p:txBody>
          <a:bodyPr wrap="square">
            <a:spAutoFit/>
          </a:bodyPr>
          <a:lstStyle/>
          <a:p>
            <a:r>
              <a:rPr lang="en-US" sz="2000" dirty="0">
                <a:solidFill>
                  <a:srgbClr val="000000"/>
                </a:solidFill>
                <a:effectLst/>
                <a:latin typeface="Times New Roman" panose="02020603050405020304" pitchFamily="18" charset="0"/>
                <a:ea typeface="Calibri" panose="020F0502020204030204" pitchFamily="34" charset="0"/>
              </a:rPr>
              <a:t>STYLISTIC SUGGESTIONS/STRATEGIES:</a:t>
            </a:r>
          </a:p>
          <a:p>
            <a:endParaRPr lang="en-US" sz="2000" dirty="0">
              <a:solidFill>
                <a:srgbClr val="000000"/>
              </a:solidFill>
              <a:latin typeface="Times New Roman" panose="02020603050405020304" pitchFamily="18" charset="0"/>
              <a:ea typeface="Calibri" panose="020F0502020204030204" pitchFamily="34" charset="0"/>
            </a:endParaRPr>
          </a:p>
          <a:p>
            <a:r>
              <a:rPr lang="en-US" sz="2000" dirty="0">
                <a:solidFill>
                  <a:srgbClr val="000000"/>
                </a:solidFill>
                <a:latin typeface="Times New Roman" panose="02020603050405020304" pitchFamily="18" charset="0"/>
              </a:rPr>
              <a:t>Sentence-combining (with at least two “longer” sentences per paragraph);</a:t>
            </a:r>
          </a:p>
          <a:p>
            <a:endParaRPr lang="en-US" sz="200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Transitions and transitional phrases (connecting paragraphs; connecting every other sentence within each paragraph); </a:t>
            </a:r>
          </a:p>
          <a:p>
            <a:endParaRPr lang="en-US" sz="200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Stylistic variety (in sentence-structure, punctuation, word usage);</a:t>
            </a:r>
          </a:p>
          <a:p>
            <a:endParaRPr lang="en-US" sz="200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Precise nouns, active verbs (avoiding overuse of pronouns and linking verbs);</a:t>
            </a:r>
          </a:p>
          <a:p>
            <a:endParaRPr lang="en-US" sz="200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Adjective-noun combinations (7-12 adjectives per paragraph, sometimes 15-20 in a longer paragraph);</a:t>
            </a:r>
          </a:p>
          <a:p>
            <a:endParaRPr lang="en-US" sz="200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Stylistic compression (avoid wordiness or unnecessary words/phrases), occasional sound effects (alliteration and assonance), parallel construction. </a:t>
            </a:r>
          </a:p>
        </p:txBody>
      </p:sp>
    </p:spTree>
    <p:extLst>
      <p:ext uri="{BB962C8B-B14F-4D97-AF65-F5344CB8AC3E}">
        <p14:creationId xmlns:p14="http://schemas.microsoft.com/office/powerpoint/2010/main" val="93371440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544</TotalTime>
  <Words>1462</Words>
  <Application>Microsoft Macintosh PowerPoint</Application>
  <PresentationFormat>Panorámica</PresentationFormat>
  <Paragraphs>43</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Century Gothic</vt:lpstr>
      <vt:lpstr>Courier New</vt:lpstr>
      <vt:lpstr>Times New Roman</vt:lpstr>
      <vt:lpstr>Wingdings 3</vt:lpstr>
      <vt:lpstr>Wisp</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Zachary Burks</dc:creator>
  <cp:lastModifiedBy>pablodanieltove@gmail.com</cp:lastModifiedBy>
  <cp:revision>44</cp:revision>
  <dcterms:created xsi:type="dcterms:W3CDTF">2020-08-08T18:37:45Z</dcterms:created>
  <dcterms:modified xsi:type="dcterms:W3CDTF">2022-12-09T20:35:20Z</dcterms:modified>
</cp:coreProperties>
</file>