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598B0AD-D42F-4268-9236-512D8BC1CC08}" type="datetimeFigureOut">
              <a:rPr lang="en-US" smtClean="0"/>
              <a:t>8/3/2000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F7BD43E-C385-4936-A4FC-0D27FDB972F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598B0AD-D42F-4268-9236-512D8BC1CC08}" type="datetimeFigureOut">
              <a:rPr lang="en-US" smtClean="0"/>
              <a:t>8/3/2000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F7BD43E-C385-4936-A4FC-0D27FDB972F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598B0AD-D42F-4268-9236-512D8BC1CC08}" type="datetimeFigureOut">
              <a:rPr lang="en-US" smtClean="0"/>
              <a:t>8/3/2000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F7BD43E-C385-4936-A4FC-0D27FDB972F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598B0AD-D42F-4268-9236-512D8BC1CC08}" type="datetimeFigureOut">
              <a:rPr lang="en-US" smtClean="0"/>
              <a:t>8/3/2000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F7BD43E-C385-4936-A4FC-0D27FDB972F6}"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598B0AD-D42F-4268-9236-512D8BC1CC08}" type="datetimeFigureOut">
              <a:rPr lang="en-US" smtClean="0"/>
              <a:t>8/3/2000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F7BD43E-C385-4936-A4FC-0D27FDB972F6}"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598B0AD-D42F-4268-9236-512D8BC1CC08}" type="datetimeFigureOut">
              <a:rPr lang="en-US" smtClean="0"/>
              <a:t>8/3/2000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F7BD43E-C385-4936-A4FC-0D27FDB972F6}"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598B0AD-D42F-4268-9236-512D8BC1CC08}" type="datetimeFigureOut">
              <a:rPr lang="en-US" smtClean="0"/>
              <a:t>8/3/2000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F7BD43E-C385-4936-A4FC-0D27FDB972F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598B0AD-D42F-4268-9236-512D8BC1CC08}" type="datetimeFigureOut">
              <a:rPr lang="en-US" smtClean="0"/>
              <a:t>8/3/2000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F7BD43E-C385-4936-A4FC-0D27FDB972F6}"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598B0AD-D42F-4268-9236-512D8BC1CC08}" type="datetimeFigureOut">
              <a:rPr lang="en-US" smtClean="0"/>
              <a:t>8/3/2000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F7BD43E-C385-4936-A4FC-0D27FDB972F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9598B0AD-D42F-4268-9236-512D8BC1CC08}" type="datetimeFigureOut">
              <a:rPr lang="en-US" smtClean="0"/>
              <a:t>8/3/2000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F7BD43E-C385-4936-A4FC-0D27FDB972F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598B0AD-D42F-4268-9236-512D8BC1CC08}" type="datetimeFigureOut">
              <a:rPr lang="en-US" smtClean="0"/>
              <a:t>8/3/2000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F7BD43E-C385-4936-A4FC-0D27FDB972F6}"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598B0AD-D42F-4268-9236-512D8BC1CC08}" type="datetimeFigureOut">
              <a:rPr lang="en-US" smtClean="0"/>
              <a:t>8/3/2000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F7BD43E-C385-4936-A4FC-0D27FDB972F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Times New Roman" pitchFamily="18" charset="0"/>
                <a:cs typeface="Times New Roman" pitchFamily="18" charset="0"/>
              </a:rPr>
              <a:t>Requirements Determination</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p:txBody>
          <a:bodyPr>
            <a:normAutofit fontScale="47500" lnSpcReduction="20000"/>
          </a:bodyPr>
          <a:lstStyle/>
          <a:p>
            <a:r>
              <a:rPr lang="en-US" dirty="0" smtClean="0">
                <a:latin typeface="Times New Roman" pitchFamily="18" charset="0"/>
                <a:cs typeface="Times New Roman" pitchFamily="18" charset="0"/>
              </a:rPr>
              <a:t>Course</a:t>
            </a:r>
          </a:p>
          <a:p>
            <a:r>
              <a:rPr lang="en-US" dirty="0" smtClean="0">
                <a:latin typeface="Times New Roman" pitchFamily="18" charset="0"/>
                <a:cs typeface="Times New Roman" pitchFamily="18" charset="0"/>
              </a:rPr>
              <a:t>Instructor</a:t>
            </a:r>
          </a:p>
          <a:p>
            <a:r>
              <a:rPr lang="en-US" dirty="0" smtClean="0">
                <a:latin typeface="Times New Roman" pitchFamily="18" charset="0"/>
                <a:cs typeface="Times New Roman" pitchFamily="18" charset="0"/>
              </a:rPr>
              <a:t>Date</a:t>
            </a:r>
          </a:p>
          <a:p>
            <a:r>
              <a:rPr lang="en-US" dirty="0" smtClean="0">
                <a:latin typeface="Times New Roman" pitchFamily="18" charset="0"/>
                <a:cs typeface="Times New Roman" pitchFamily="18" charset="0"/>
              </a:rPr>
              <a:t>Submitted </a:t>
            </a:r>
          </a:p>
          <a:p>
            <a:r>
              <a:rPr lang="en-US" dirty="0" smtClean="0">
                <a:latin typeface="Times New Roman" pitchFamily="18" charset="0"/>
                <a:cs typeface="Times New Roman" pitchFamily="18" charset="0"/>
              </a:rPr>
              <a:t>Student’s Name</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534301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600200"/>
            <a:ext cx="8229600" cy="4525963"/>
          </a:xfrm>
        </p:spPr>
        <p:txBody>
          <a:bodyPr>
            <a:normAutofit lnSpcReduction="10000"/>
          </a:bodyPr>
          <a:lstStyle/>
          <a:p>
            <a:r>
              <a:rPr lang="en-US" dirty="0" smtClean="0">
                <a:latin typeface="Times New Roman" pitchFamily="18" charset="0"/>
                <a:cs typeface="Times New Roman" pitchFamily="18" charset="0"/>
              </a:rPr>
              <a:t>Through interviewing and listening to people who would be using the system to gather information about it and to understand the organizational policies, expectations and direction.</a:t>
            </a:r>
          </a:p>
          <a:p>
            <a:r>
              <a:rPr lang="en-US" dirty="0" smtClean="0">
                <a:latin typeface="Times New Roman" pitchFamily="18" charset="0"/>
                <a:cs typeface="Times New Roman" pitchFamily="18" charset="0"/>
              </a:rPr>
              <a:t>By directly monitoring and observing the current system and its users to understand how it works and identify potential gaps.</a:t>
            </a:r>
          </a:p>
          <a:p>
            <a:r>
              <a:rPr lang="en-US" dirty="0" smtClean="0">
                <a:latin typeface="Times New Roman" pitchFamily="18" charset="0"/>
                <a:cs typeface="Times New Roman" pitchFamily="18" charset="0"/>
              </a:rPr>
              <a:t>Through analyzing documents, reports and procedures that could be useful in understanding the current system and that can tell one about the new system’s requirements.</a:t>
            </a:r>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normAutofit fontScale="90000"/>
          </a:bodyPr>
          <a:lstStyle/>
          <a:p>
            <a:pPr algn="ctr"/>
            <a:r>
              <a:rPr lang="en-US" dirty="0" smtClean="0">
                <a:latin typeface="Times New Roman" pitchFamily="18" charset="0"/>
                <a:cs typeface="Times New Roman" pitchFamily="18" charset="0"/>
              </a:rPr>
              <a:t>Approaches of determining requirements of proposed information system</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2561537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dirty="0" smtClean="0">
                <a:latin typeface="Times New Roman" pitchFamily="18" charset="0"/>
                <a:cs typeface="Times New Roman" pitchFamily="18" charset="0"/>
              </a:rPr>
              <a:t>Apart from interviews and observations, other approaches for requirement determination include analysis of documents and procedures and directly monitoring users.</a:t>
            </a:r>
          </a:p>
          <a:p>
            <a:r>
              <a:rPr lang="en-US" dirty="0" smtClean="0">
                <a:latin typeface="Times New Roman" pitchFamily="18" charset="0"/>
                <a:cs typeface="Times New Roman" pitchFamily="18" charset="0"/>
              </a:rPr>
              <a:t>Interviews and observations are primary approaches used by analysts to collect information, opinions, facts and speculations about the information system from the people while looking out for their body language and emotions (McAllister, 2006).</a:t>
            </a:r>
          </a:p>
          <a:p>
            <a:r>
              <a:rPr lang="en-US" dirty="0" smtClean="0">
                <a:latin typeface="Times New Roman" pitchFamily="18" charset="0"/>
                <a:cs typeface="Times New Roman" pitchFamily="18" charset="0"/>
              </a:rPr>
              <a:t>Analysis of documents and procedures involves a thorough examination of the organizational documentation and system to gather more information about the organization and the system.</a:t>
            </a:r>
          </a:p>
          <a:p>
            <a:r>
              <a:rPr lang="en-US" dirty="0" smtClean="0">
                <a:latin typeface="Times New Roman" pitchFamily="18" charset="0"/>
                <a:cs typeface="Times New Roman" pitchFamily="18" charset="0"/>
              </a:rPr>
              <a:t>Directly monitoring users involves more than just interviewing them. It involves augmenting what they tell you with watching them at work and how they behave in the environment.</a:t>
            </a:r>
          </a:p>
        </p:txBody>
      </p:sp>
      <p:sp>
        <p:nvSpPr>
          <p:cNvPr id="3" name="Title 2"/>
          <p:cNvSpPr>
            <a:spLocks noGrp="1"/>
          </p:cNvSpPr>
          <p:nvPr>
            <p:ph type="title"/>
          </p:nvPr>
        </p:nvSpPr>
        <p:spPr/>
        <p:txBody>
          <a:bodyPr>
            <a:normAutofit fontScale="90000"/>
          </a:bodyPr>
          <a:lstStyle/>
          <a:p>
            <a:pPr algn="ctr"/>
            <a:r>
              <a:rPr lang="en-US" dirty="0" smtClean="0">
                <a:latin typeface="Times New Roman" pitchFamily="18" charset="0"/>
                <a:cs typeface="Times New Roman" pitchFamily="18" charset="0"/>
              </a:rPr>
              <a:t>Approaches for requirements determination</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707391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latin typeface="Times New Roman" pitchFamily="18" charset="0"/>
                <a:cs typeface="Times New Roman" pitchFamily="18" charset="0"/>
              </a:rPr>
              <a:t>For the proposed information system for the business organization, the approach that would be more appropriate is analyzing documents and procedures in the organization.</a:t>
            </a:r>
          </a:p>
          <a:p>
            <a:r>
              <a:rPr lang="en-US" dirty="0" smtClean="0">
                <a:latin typeface="Times New Roman" pitchFamily="18" charset="0"/>
                <a:cs typeface="Times New Roman" pitchFamily="18" charset="0"/>
              </a:rPr>
              <a:t>Organizational documents such as business plans, mission statements, previous organizational studies, reports, job descriptions, policy manuals and organizational charts often have a lot of information about it and its information system (McAllister, 2006).</a:t>
            </a:r>
          </a:p>
          <a:p>
            <a:r>
              <a:rPr lang="en-US" dirty="0" smtClean="0">
                <a:latin typeface="Times New Roman" pitchFamily="18" charset="0"/>
                <a:cs typeface="Times New Roman" pitchFamily="18" charset="0"/>
              </a:rPr>
              <a:t>With this approach, it is easier to identify issues with current system and pinpoint all the gaps that could act as great opportunities for creation of the new system.</a:t>
            </a:r>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normAutofit fontScale="90000"/>
          </a:bodyPr>
          <a:lstStyle/>
          <a:p>
            <a:pPr algn="ctr"/>
            <a:r>
              <a:rPr lang="en-US" dirty="0" smtClean="0">
                <a:latin typeface="Times New Roman" pitchFamily="18" charset="0"/>
                <a:cs typeface="Times New Roman" pitchFamily="18" charset="0"/>
              </a:rPr>
              <a:t>Which approach is more appropriate?</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9922216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latin typeface="Times New Roman" pitchFamily="18" charset="0"/>
                <a:cs typeface="Times New Roman" pitchFamily="18" charset="0"/>
              </a:rPr>
              <a:t>Prototyping is one of the requirements gathering techniques.</a:t>
            </a:r>
          </a:p>
          <a:p>
            <a:r>
              <a:rPr lang="en-US" dirty="0" smtClean="0">
                <a:latin typeface="Times New Roman" pitchFamily="18" charset="0"/>
                <a:cs typeface="Times New Roman" pitchFamily="18" charset="0"/>
              </a:rPr>
              <a:t>A prototype signifies the shell of an original production application and it is often created in the early stages of the development lifecycle to offer insight to the flow and visual representation of an application instead of its complicated business logic (Beaudouin-Lafon &amp; Mackay, 2009).</a:t>
            </a:r>
          </a:p>
          <a:p>
            <a:r>
              <a:rPr lang="en-US" dirty="0" smtClean="0">
                <a:latin typeface="Times New Roman" pitchFamily="18" charset="0"/>
                <a:cs typeface="Times New Roman" pitchFamily="18" charset="0"/>
              </a:rPr>
              <a:t>One of the basic steps of prototyping involves identifying basic requirements such as the input and output information that are anticipated for the system and this is how it helps visualize data/requirements gathering</a:t>
            </a:r>
            <a:r>
              <a:rPr lang="en-US" dirty="0">
                <a:latin typeface="Times New Roman" pitchFamily="18" charset="0"/>
                <a:cs typeface="Times New Roman" pitchFamily="18" charset="0"/>
              </a:rPr>
              <a:t> (Beaudouin-Lafon &amp; Mackay, 2009</a:t>
            </a:r>
            <a:r>
              <a:rPr lang="en-US" dirty="0" smtClean="0">
                <a:latin typeface="Times New Roman" pitchFamily="18" charset="0"/>
                <a:cs typeface="Times New Roman" pitchFamily="18" charset="0"/>
              </a:rPr>
              <a:t>).</a:t>
            </a:r>
          </a:p>
          <a:p>
            <a:endParaRPr lang="en-US" dirty="0" smtClean="0">
              <a:latin typeface="Times New Roman" pitchFamily="18" charset="0"/>
              <a:cs typeface="Times New Roman" pitchFamily="18" charset="0"/>
            </a:endParaRPr>
          </a:p>
        </p:txBody>
      </p:sp>
      <p:sp>
        <p:nvSpPr>
          <p:cNvPr id="3" name="Title 2"/>
          <p:cNvSpPr>
            <a:spLocks noGrp="1"/>
          </p:cNvSpPr>
          <p:nvPr>
            <p:ph type="title"/>
          </p:nvPr>
        </p:nvSpPr>
        <p:spPr/>
        <p:txBody>
          <a:bodyPr>
            <a:normAutofit fontScale="90000"/>
          </a:bodyPr>
          <a:lstStyle/>
          <a:p>
            <a:pPr algn="ctr"/>
            <a:r>
              <a:rPr lang="en-US" dirty="0" smtClean="0">
                <a:latin typeface="Times New Roman" pitchFamily="18" charset="0"/>
                <a:cs typeface="Times New Roman" pitchFamily="18" charset="0"/>
              </a:rPr>
              <a:t>Prototyping and data/requirements gathering process</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029522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latin typeface="Times New Roman" pitchFamily="18" charset="0"/>
                <a:cs typeface="Times New Roman" pitchFamily="18" charset="0"/>
              </a:rPr>
              <a:t>Beaudouin-Lafon, M., </a:t>
            </a:r>
            <a:r>
              <a:rPr lang="en-US" dirty="0">
                <a:latin typeface="Times New Roman" pitchFamily="18" charset="0"/>
                <a:cs typeface="Times New Roman" pitchFamily="18" charset="0"/>
              </a:rPr>
              <a:t>&amp;</a:t>
            </a:r>
            <a:r>
              <a:rPr lang="en-US" dirty="0" smtClean="0">
                <a:latin typeface="Times New Roman" pitchFamily="18" charset="0"/>
                <a:cs typeface="Times New Roman" pitchFamily="18" charset="0"/>
              </a:rPr>
              <a:t> Mackay, W. E. (2009). </a:t>
            </a:r>
            <a:r>
              <a:rPr lang="en-US" i="1" dirty="0" smtClean="0">
                <a:latin typeface="Times New Roman" pitchFamily="18" charset="0"/>
                <a:cs typeface="Times New Roman" pitchFamily="18" charset="0"/>
              </a:rPr>
              <a:t>Prototyping tools and techniques. In Human-Computer Interaction </a:t>
            </a:r>
            <a:r>
              <a:rPr lang="en-US" dirty="0" smtClean="0">
                <a:latin typeface="Times New Roman" pitchFamily="18" charset="0"/>
                <a:cs typeface="Times New Roman" pitchFamily="18" charset="0"/>
              </a:rPr>
              <a:t>(pp.137-160). CRC Press.</a:t>
            </a:r>
          </a:p>
          <a:p>
            <a:r>
              <a:rPr lang="en-US" dirty="0">
                <a:latin typeface="Times New Roman" pitchFamily="18" charset="0"/>
                <a:cs typeface="Times New Roman" pitchFamily="18" charset="0"/>
              </a:rPr>
              <a:t>McAllister, C. A. (2006). </a:t>
            </a:r>
            <a:r>
              <a:rPr lang="en-US" i="1" dirty="0">
                <a:latin typeface="Times New Roman" pitchFamily="18" charset="0"/>
                <a:cs typeface="Times New Roman" pitchFamily="18" charset="0"/>
              </a:rPr>
              <a:t>Requirements determination of information systems: User and developer perceptions of factors contributing to misunderstandings</a:t>
            </a:r>
            <a:r>
              <a:rPr lang="en-US" dirty="0">
                <a:latin typeface="Times New Roman" pitchFamily="18" charset="0"/>
                <a:cs typeface="Times New Roman" pitchFamily="18" charset="0"/>
              </a:rPr>
              <a:t>. Capella University. </a:t>
            </a:r>
          </a:p>
          <a:p>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lstStyle/>
          <a:p>
            <a:pPr algn="ctr"/>
            <a:r>
              <a:rPr lang="en-US" dirty="0" smtClean="0">
                <a:latin typeface="Times New Roman" pitchFamily="18" charset="0"/>
                <a:cs typeface="Times New Roman" pitchFamily="18" charset="0"/>
              </a:rPr>
              <a:t>References</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9799732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71</TotalTime>
  <Words>476</Words>
  <Application>Microsoft Office PowerPoint</Application>
  <PresentationFormat>On-screen Show (4:3)</PresentationFormat>
  <Paragraphs>26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Concourse</vt:lpstr>
      <vt:lpstr>Requirements Determination</vt:lpstr>
      <vt:lpstr>Approaches of determining requirements of proposed information system</vt:lpstr>
      <vt:lpstr>Approaches for requirements determination</vt:lpstr>
      <vt:lpstr>Which approach is more appropriate?</vt:lpstr>
      <vt:lpstr>Prototyping and data/requirements gathering process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Requirements Determination</dc:title>
  <dc:creator>user</dc:creator>
  <cp:lastModifiedBy>user</cp:lastModifiedBy>
  <cp:revision>8</cp:revision>
  <dcterms:created xsi:type="dcterms:W3CDTF">2000-08-03T07:30:04Z</dcterms:created>
  <dcterms:modified xsi:type="dcterms:W3CDTF">2000-08-03T08:41:06Z</dcterms:modified>
</cp:coreProperties>
</file>