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2"/>
  </p:notesMasterIdLst>
  <p:sldIdLst>
    <p:sldId id="256" r:id="rId5"/>
    <p:sldId id="263" r:id="rId6"/>
    <p:sldId id="257" r:id="rId7"/>
    <p:sldId id="258" r:id="rId8"/>
    <p:sldId id="259" r:id="rId9"/>
    <p:sldId id="262" r:id="rId10"/>
    <p:sldId id="264" r:id="rId11"/>
    <p:sldId id="265" r:id="rId12"/>
    <p:sldId id="266" r:id="rId13"/>
    <p:sldId id="267" r:id="rId14"/>
    <p:sldId id="268" r:id="rId15"/>
    <p:sldId id="269" r:id="rId16"/>
    <p:sldId id="277" r:id="rId17"/>
    <p:sldId id="278" r:id="rId18"/>
    <p:sldId id="279" r:id="rId19"/>
    <p:sldId id="280" r:id="rId20"/>
    <p:sldId id="27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6FB09D-5647-F26B-ED99-2F24C0636F4B}" v="687" dt="2019-09-10T19:17:00.412"/>
    <p1510:client id="{D8A7790C-D58F-822D-CD1F-808BC7A78EF5}" v="1" dt="2020-09-16T16:30:12.608"/>
    <p1510:client id="{F980BD9C-8584-A9DD-F66F-1352D773005F}" v="1449" dt="2019-09-12T18:51:04.8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114" d="100"/>
          <a:sy n="114" d="100"/>
        </p:scale>
        <p:origin x="18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c Borin" userId="S::0770094@lbcc.edu::812d7fab-786f-4e11-b183-0fb8debbc4dc" providerId="AD" clId="Web-{ED1F217C-1588-3005-0BF6-FDF62C9EACB8}"/>
    <pc:docChg chg="modSld">
      <pc:chgData name="Eric Borin" userId="S::0770094@lbcc.edu::812d7fab-786f-4e11-b183-0fb8debbc4dc" providerId="AD" clId="Web-{ED1F217C-1588-3005-0BF6-FDF62C9EACB8}" dt="2020-09-17T15:15:09.502" v="28"/>
      <pc:docMkLst>
        <pc:docMk/>
      </pc:docMkLst>
      <pc:sldChg chg="modNotes">
        <pc:chgData name="Eric Borin" userId="S::0770094@lbcc.edu::812d7fab-786f-4e11-b183-0fb8debbc4dc" providerId="AD" clId="Web-{ED1F217C-1588-3005-0BF6-FDF62C9EACB8}" dt="2020-09-17T15:15:09.502" v="28"/>
        <pc:sldMkLst>
          <pc:docMk/>
          <pc:sldMk cId="1079405314" sldId="269"/>
        </pc:sldMkLst>
      </pc:sldChg>
    </pc:docChg>
  </pc:docChgLst>
  <pc:docChgLst>
    <pc:chgData name="Eric Borin" userId="S::0770094@lbcc.edu::812d7fab-786f-4e11-b183-0fb8debbc4dc" providerId="AD" clId="Web-{D8A7790C-D58F-822D-CD1F-808BC7A78EF5}"/>
    <pc:docChg chg="modSld">
      <pc:chgData name="Eric Borin" userId="S::0770094@lbcc.edu::812d7fab-786f-4e11-b183-0fb8debbc4dc" providerId="AD" clId="Web-{D8A7790C-D58F-822D-CD1F-808BC7A78EF5}" dt="2020-09-17T15:56:32.897" v="1754"/>
      <pc:docMkLst>
        <pc:docMk/>
      </pc:docMkLst>
      <pc:sldChg chg="modNotes">
        <pc:chgData name="Eric Borin" userId="S::0770094@lbcc.edu::812d7fab-786f-4e11-b183-0fb8debbc4dc" providerId="AD" clId="Web-{D8A7790C-D58F-822D-CD1F-808BC7A78EF5}" dt="2020-09-16T16:28:25.306" v="13"/>
        <pc:sldMkLst>
          <pc:docMk/>
          <pc:sldMk cId="109857222" sldId="256"/>
        </pc:sldMkLst>
      </pc:sldChg>
      <pc:sldChg chg="modNotes">
        <pc:chgData name="Eric Borin" userId="S::0770094@lbcc.edu::812d7fab-786f-4e11-b183-0fb8debbc4dc" providerId="AD" clId="Web-{D8A7790C-D58F-822D-CD1F-808BC7A78EF5}" dt="2020-09-16T16:31:26.768" v="139"/>
        <pc:sldMkLst>
          <pc:docMk/>
          <pc:sldMk cId="3368206866" sldId="257"/>
        </pc:sldMkLst>
      </pc:sldChg>
      <pc:sldChg chg="modNotes">
        <pc:chgData name="Eric Borin" userId="S::0770094@lbcc.edu::812d7fab-786f-4e11-b183-0fb8debbc4dc" providerId="AD" clId="Web-{D8A7790C-D58F-822D-CD1F-808BC7A78EF5}" dt="2020-09-16T16:34:32.700" v="270"/>
        <pc:sldMkLst>
          <pc:docMk/>
          <pc:sldMk cId="3790619762" sldId="258"/>
        </pc:sldMkLst>
      </pc:sldChg>
      <pc:sldChg chg="modNotes">
        <pc:chgData name="Eric Borin" userId="S::0770094@lbcc.edu::812d7fab-786f-4e11-b183-0fb8debbc4dc" providerId="AD" clId="Web-{D8A7790C-D58F-822D-CD1F-808BC7A78EF5}" dt="2020-09-16T16:37:08.333" v="327"/>
        <pc:sldMkLst>
          <pc:docMk/>
          <pc:sldMk cId="1340351483" sldId="259"/>
        </pc:sldMkLst>
      </pc:sldChg>
      <pc:sldChg chg="modNotes">
        <pc:chgData name="Eric Borin" userId="S::0770094@lbcc.edu::812d7fab-786f-4e11-b183-0fb8debbc4dc" providerId="AD" clId="Web-{D8A7790C-D58F-822D-CD1F-808BC7A78EF5}" dt="2020-09-16T16:39:53.904" v="399"/>
        <pc:sldMkLst>
          <pc:docMk/>
          <pc:sldMk cId="3334039728" sldId="262"/>
        </pc:sldMkLst>
      </pc:sldChg>
      <pc:sldChg chg="modNotes">
        <pc:chgData name="Eric Borin" userId="S::0770094@lbcc.edu::812d7fab-786f-4e11-b183-0fb8debbc4dc" providerId="AD" clId="Web-{D8A7790C-D58F-822D-CD1F-808BC7A78EF5}" dt="2020-09-16T16:30:07.733" v="88"/>
        <pc:sldMkLst>
          <pc:docMk/>
          <pc:sldMk cId="2527695932" sldId="263"/>
        </pc:sldMkLst>
      </pc:sldChg>
      <pc:sldChg chg="modNotes">
        <pc:chgData name="Eric Borin" userId="S::0770094@lbcc.edu::812d7fab-786f-4e11-b183-0fb8debbc4dc" providerId="AD" clId="Web-{D8A7790C-D58F-822D-CD1F-808BC7A78EF5}" dt="2020-09-16T16:41:33.690" v="442"/>
        <pc:sldMkLst>
          <pc:docMk/>
          <pc:sldMk cId="257919585" sldId="264"/>
        </pc:sldMkLst>
      </pc:sldChg>
      <pc:sldChg chg="modNotes">
        <pc:chgData name="Eric Borin" userId="S::0770094@lbcc.edu::812d7fab-786f-4e11-b183-0fb8debbc4dc" providerId="AD" clId="Web-{D8A7790C-D58F-822D-CD1F-808BC7A78EF5}" dt="2020-09-16T16:44:14.480" v="548"/>
        <pc:sldMkLst>
          <pc:docMk/>
          <pc:sldMk cId="1502622475" sldId="265"/>
        </pc:sldMkLst>
      </pc:sldChg>
      <pc:sldChg chg="modNotes">
        <pc:chgData name="Eric Borin" userId="S::0770094@lbcc.edu::812d7fab-786f-4e11-b183-0fb8debbc4dc" providerId="AD" clId="Web-{D8A7790C-D58F-822D-CD1F-808BC7A78EF5}" dt="2020-09-17T00:34:16.488" v="601"/>
        <pc:sldMkLst>
          <pc:docMk/>
          <pc:sldMk cId="2104881606" sldId="266"/>
        </pc:sldMkLst>
      </pc:sldChg>
      <pc:sldChg chg="modNotes">
        <pc:chgData name="Eric Borin" userId="S::0770094@lbcc.edu::812d7fab-786f-4e11-b183-0fb8debbc4dc" providerId="AD" clId="Web-{D8A7790C-D58F-822D-CD1F-808BC7A78EF5}" dt="2020-09-17T00:36:30.554" v="653"/>
        <pc:sldMkLst>
          <pc:docMk/>
          <pc:sldMk cId="2164116501" sldId="267"/>
        </pc:sldMkLst>
      </pc:sldChg>
      <pc:sldChg chg="modNotes">
        <pc:chgData name="Eric Borin" userId="S::0770094@lbcc.edu::812d7fab-786f-4e11-b183-0fb8debbc4dc" providerId="AD" clId="Web-{D8A7790C-D58F-822D-CD1F-808BC7A78EF5}" dt="2020-09-17T00:38:42.323" v="716"/>
        <pc:sldMkLst>
          <pc:docMk/>
          <pc:sldMk cId="1770840966" sldId="268"/>
        </pc:sldMkLst>
      </pc:sldChg>
      <pc:sldChg chg="modNotes">
        <pc:chgData name="Eric Borin" userId="S::0770094@lbcc.edu::812d7fab-786f-4e11-b183-0fb8debbc4dc" providerId="AD" clId="Web-{D8A7790C-D58F-822D-CD1F-808BC7A78EF5}" dt="2020-09-17T15:25:35.112" v="874"/>
        <pc:sldMkLst>
          <pc:docMk/>
          <pc:sldMk cId="1079405314" sldId="269"/>
        </pc:sldMkLst>
      </pc:sldChg>
      <pc:sldChg chg="modNotes">
        <pc:chgData name="Eric Borin" userId="S::0770094@lbcc.edu::812d7fab-786f-4e11-b183-0fb8debbc4dc" providerId="AD" clId="Web-{D8A7790C-D58F-822D-CD1F-808BC7A78EF5}" dt="2020-09-17T15:56:32.897" v="1754"/>
        <pc:sldMkLst>
          <pc:docMk/>
          <pc:sldMk cId="858749660" sldId="270"/>
        </pc:sldMkLst>
      </pc:sldChg>
      <pc:sldChg chg="modNotes">
        <pc:chgData name="Eric Borin" userId="S::0770094@lbcc.edu::812d7fab-786f-4e11-b183-0fb8debbc4dc" providerId="AD" clId="Web-{D8A7790C-D58F-822D-CD1F-808BC7A78EF5}" dt="2020-09-17T15:31:15.098" v="983"/>
        <pc:sldMkLst>
          <pc:docMk/>
          <pc:sldMk cId="2904759598" sldId="277"/>
        </pc:sldMkLst>
      </pc:sldChg>
      <pc:sldChg chg="modNotes">
        <pc:chgData name="Eric Borin" userId="S::0770094@lbcc.edu::812d7fab-786f-4e11-b183-0fb8debbc4dc" providerId="AD" clId="Web-{D8A7790C-D58F-822D-CD1F-808BC7A78EF5}" dt="2020-09-17T15:33:28.355" v="1061"/>
        <pc:sldMkLst>
          <pc:docMk/>
          <pc:sldMk cId="1789112221" sldId="278"/>
        </pc:sldMkLst>
      </pc:sldChg>
      <pc:sldChg chg="modNotes">
        <pc:chgData name="Eric Borin" userId="S::0770094@lbcc.edu::812d7fab-786f-4e11-b183-0fb8debbc4dc" providerId="AD" clId="Web-{D8A7790C-D58F-822D-CD1F-808BC7A78EF5}" dt="2020-09-17T15:42:58.354" v="1357"/>
        <pc:sldMkLst>
          <pc:docMk/>
          <pc:sldMk cId="2808055548" sldId="279"/>
        </pc:sldMkLst>
      </pc:sldChg>
      <pc:sldChg chg="modNotes">
        <pc:chgData name="Eric Borin" userId="S::0770094@lbcc.edu::812d7fab-786f-4e11-b183-0fb8debbc4dc" providerId="AD" clId="Web-{D8A7790C-D58F-822D-CD1F-808BC7A78EF5}" dt="2020-09-17T15:49:45.313" v="1497"/>
        <pc:sldMkLst>
          <pc:docMk/>
          <pc:sldMk cId="1489215447" sldId="28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C042F4-0777-4F65-B3CE-9ED857C7FA42}" type="datetimeFigureOut">
              <a:rPr lang="en-US"/>
              <a:t>9/17/2020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0CF8FF-F5E9-4852-A2B6-9E6E67673B69}" type="slidenum">
              <a:rPr lang="en-US"/>
              <a:t>‹#›</a:t>
            </a:fld>
            <a:endParaRPr lang="en-US"/>
          </a:p>
        </p:txBody>
      </p:sp>
    </p:spTree>
    <p:extLst>
      <p:ext uri="{BB962C8B-B14F-4D97-AF65-F5344CB8AC3E}">
        <p14:creationId xmlns:p14="http://schemas.microsoft.com/office/powerpoint/2010/main" val="2535607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The following is a brief overview of the professional summary report for counseling seven.</a:t>
            </a:r>
          </a:p>
        </p:txBody>
      </p:sp>
      <p:sp>
        <p:nvSpPr>
          <p:cNvPr id="4" name="Slide Number Placeholder 3"/>
          <p:cNvSpPr>
            <a:spLocks noGrp="1"/>
          </p:cNvSpPr>
          <p:nvPr>
            <p:ph type="sldNum" sz="quarter" idx="5"/>
          </p:nvPr>
        </p:nvSpPr>
        <p:spPr/>
        <p:txBody>
          <a:bodyPr/>
          <a:lstStyle/>
          <a:p>
            <a:fld id="{ED0CF8FF-F5E9-4852-A2B6-9E6E67673B69}" type="slidenum">
              <a:rPr lang="en-US"/>
              <a:t>1</a:t>
            </a:fld>
            <a:endParaRPr lang="en-US"/>
          </a:p>
        </p:txBody>
      </p:sp>
    </p:spTree>
    <p:extLst>
      <p:ext uri="{BB962C8B-B14F-4D97-AF65-F5344CB8AC3E}">
        <p14:creationId xmlns:p14="http://schemas.microsoft.com/office/powerpoint/2010/main" val="23293551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Using the same two resources in this slide, you want to make sure that you provide a full listing of the </a:t>
            </a:r>
            <a:r>
              <a:rPr lang="en-US" b="1" dirty="0">
                <a:cs typeface="Calibri"/>
              </a:rPr>
              <a:t>skills </a:t>
            </a:r>
            <a:r>
              <a:rPr lang="en-US">
                <a:cs typeface="Calibri"/>
              </a:rPr>
              <a:t>that are needed for the occupation that you're interested in, as well as a separate list of the current technology that you would either need to learn or already have learned.</a:t>
            </a:r>
          </a:p>
        </p:txBody>
      </p:sp>
      <p:sp>
        <p:nvSpPr>
          <p:cNvPr id="4" name="Slide Number Placeholder 3"/>
          <p:cNvSpPr>
            <a:spLocks noGrp="1"/>
          </p:cNvSpPr>
          <p:nvPr>
            <p:ph type="sldNum" sz="quarter" idx="5"/>
          </p:nvPr>
        </p:nvSpPr>
        <p:spPr/>
        <p:txBody>
          <a:bodyPr/>
          <a:lstStyle/>
          <a:p>
            <a:fld id="{ED0CF8FF-F5E9-4852-A2B6-9E6E67673B69}" type="slidenum">
              <a:rPr lang="en-US"/>
              <a:t>10</a:t>
            </a:fld>
            <a:endParaRPr lang="en-US"/>
          </a:p>
        </p:txBody>
      </p:sp>
    </p:spTree>
    <p:extLst>
      <p:ext uri="{BB962C8B-B14F-4D97-AF65-F5344CB8AC3E}">
        <p14:creationId xmlns:p14="http://schemas.microsoft.com/office/powerpoint/2010/main" val="3935200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This is the slide that you are recording all of your interest inventory information on. You'll be either pulling this information from the O*NET online resource or some other resource available on the Internet. You will record your three letter code along with a description of how your code connects directly with your occupational choice.</a:t>
            </a:r>
          </a:p>
        </p:txBody>
      </p:sp>
      <p:sp>
        <p:nvSpPr>
          <p:cNvPr id="4" name="Slide Number Placeholder 3"/>
          <p:cNvSpPr>
            <a:spLocks noGrp="1"/>
          </p:cNvSpPr>
          <p:nvPr>
            <p:ph type="sldNum" sz="quarter" idx="5"/>
          </p:nvPr>
        </p:nvSpPr>
        <p:spPr/>
        <p:txBody>
          <a:bodyPr/>
          <a:lstStyle/>
          <a:p>
            <a:fld id="{ED0CF8FF-F5E9-4852-A2B6-9E6E67673B69}" type="slidenum">
              <a:rPr lang="en-US"/>
              <a:t>11</a:t>
            </a:fld>
            <a:endParaRPr lang="en-US"/>
          </a:p>
        </p:txBody>
      </p:sp>
    </p:spTree>
    <p:extLst>
      <p:ext uri="{BB962C8B-B14F-4D97-AF65-F5344CB8AC3E}">
        <p14:creationId xmlns:p14="http://schemas.microsoft.com/office/powerpoint/2010/main" val="25527229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To populate this slide, you will need to complete your Value Sort Self Assessment, either through the occareercafe.org or through Eureka.org (please be aware that to use this tool you will need to use the login that is posted in the file folder in CANVAS). Once you have completed the Value Sort Assessment, you will be provided a summary of your top values. It is this summary along with a statement from you that explains how your values match or align with the values needed in your prospective career.</a:t>
            </a:r>
          </a:p>
        </p:txBody>
      </p:sp>
      <p:sp>
        <p:nvSpPr>
          <p:cNvPr id="4" name="Slide Number Placeholder 3"/>
          <p:cNvSpPr>
            <a:spLocks noGrp="1"/>
          </p:cNvSpPr>
          <p:nvPr>
            <p:ph type="sldNum" sz="quarter" idx="5"/>
          </p:nvPr>
        </p:nvSpPr>
        <p:spPr/>
        <p:txBody>
          <a:bodyPr/>
          <a:lstStyle/>
          <a:p>
            <a:fld id="{ED0CF8FF-F5E9-4852-A2B6-9E6E67673B69}" type="slidenum">
              <a:rPr lang="en-US"/>
              <a:t>12</a:t>
            </a:fld>
            <a:endParaRPr lang="en-US"/>
          </a:p>
        </p:txBody>
      </p:sp>
    </p:spTree>
    <p:extLst>
      <p:ext uri="{BB962C8B-B14F-4D97-AF65-F5344CB8AC3E}">
        <p14:creationId xmlns:p14="http://schemas.microsoft.com/office/powerpoint/2010/main" val="30980764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The content for this slide can be researched either through O*NET online or the OC Career Café. Your goal in this slide is to: 1) identify, at least one, alternative occupation; 2) explain why you chose that occupation; and 3) how it differs or is different to your primary choice.</a:t>
            </a:r>
          </a:p>
        </p:txBody>
      </p:sp>
      <p:sp>
        <p:nvSpPr>
          <p:cNvPr id="4" name="Slide Number Placeholder 3"/>
          <p:cNvSpPr>
            <a:spLocks noGrp="1"/>
          </p:cNvSpPr>
          <p:nvPr>
            <p:ph type="sldNum" sz="quarter" idx="5"/>
          </p:nvPr>
        </p:nvSpPr>
        <p:spPr/>
        <p:txBody>
          <a:bodyPr/>
          <a:lstStyle/>
          <a:p>
            <a:fld id="{ED0CF8FF-F5E9-4852-A2B6-9E6E67673B69}" type="slidenum">
              <a:rPr lang="en-US"/>
              <a:t>‹#›</a:t>
            </a:fld>
            <a:endParaRPr lang="en-US"/>
          </a:p>
        </p:txBody>
      </p:sp>
    </p:spTree>
    <p:extLst>
      <p:ext uri="{BB962C8B-B14F-4D97-AF65-F5344CB8AC3E}">
        <p14:creationId xmlns:p14="http://schemas.microsoft.com/office/powerpoint/2010/main" val="3617180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As is indicated in the slide above, first enter your four letter type (ie.-I-N-F-J). Then, provide a brief summary of the qualities and characteristics from your type that either match completely or approximate to your career choice.</a:t>
            </a:r>
          </a:p>
        </p:txBody>
      </p:sp>
      <p:sp>
        <p:nvSpPr>
          <p:cNvPr id="4" name="Slide Number Placeholder 3"/>
          <p:cNvSpPr>
            <a:spLocks noGrp="1"/>
          </p:cNvSpPr>
          <p:nvPr>
            <p:ph type="sldNum" sz="quarter" idx="5"/>
          </p:nvPr>
        </p:nvSpPr>
        <p:spPr/>
        <p:txBody>
          <a:bodyPr/>
          <a:lstStyle/>
          <a:p>
            <a:fld id="{ED0CF8FF-F5E9-4852-A2B6-9E6E67673B69}" type="slidenum">
              <a:rPr lang="en-US"/>
              <a:t>‹#›</a:t>
            </a:fld>
            <a:endParaRPr lang="en-US"/>
          </a:p>
        </p:txBody>
      </p:sp>
    </p:spTree>
    <p:extLst>
      <p:ext uri="{BB962C8B-B14F-4D97-AF65-F5344CB8AC3E}">
        <p14:creationId xmlns:p14="http://schemas.microsoft.com/office/powerpoint/2010/main" val="22530052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This slide may take more than one paragraph to complete. Because of the detail in your MBTI report, you are being asked to reflect on not only the prime facets (your four letter type-ie.-INFJ), but also, to "dig-deeper" by reviewing your 5 sub-facets (there is a set of five for each facet). As an example, if your prime facet is either Extroversion or Introversion, then the respective subfacets are initiating-receiving, expressive-contained, gregarious-intimate, active-reflective, and enthusiastic-quiet. Each of your primary and sub facets will either have some direct connection to the qualities and characteristics of your future career, or will not. Find those facets/subfacets that do connect and explain how they connect to your career choice.</a:t>
            </a:r>
          </a:p>
        </p:txBody>
      </p:sp>
      <p:sp>
        <p:nvSpPr>
          <p:cNvPr id="4" name="Slide Number Placeholder 3"/>
          <p:cNvSpPr>
            <a:spLocks noGrp="1"/>
          </p:cNvSpPr>
          <p:nvPr>
            <p:ph type="sldNum" sz="quarter" idx="5"/>
          </p:nvPr>
        </p:nvSpPr>
        <p:spPr/>
        <p:txBody>
          <a:bodyPr/>
          <a:lstStyle/>
          <a:p>
            <a:fld id="{ED0CF8FF-F5E9-4852-A2B6-9E6E67673B69}" type="slidenum">
              <a:rPr lang="en-US"/>
              <a:t>‹#›</a:t>
            </a:fld>
            <a:endParaRPr lang="en-US"/>
          </a:p>
        </p:txBody>
      </p:sp>
    </p:spTree>
    <p:extLst>
      <p:ext uri="{BB962C8B-B14F-4D97-AF65-F5344CB8AC3E}">
        <p14:creationId xmlns:p14="http://schemas.microsoft.com/office/powerpoint/2010/main" val="9455921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The Myers-Briggs Type Indicator provides feedback on a general level, your four letter type, and on a more detailed through through the common characteristics of your temperament. Use the link above to identify your specific temperament. Once you have identified your temperament, you can either screen shot it or recreate it in your own creative detail. Above is an example of a posted screen-shot.</a:t>
            </a:r>
          </a:p>
        </p:txBody>
      </p:sp>
      <p:sp>
        <p:nvSpPr>
          <p:cNvPr id="4" name="Slide Number Placeholder 3"/>
          <p:cNvSpPr>
            <a:spLocks noGrp="1"/>
          </p:cNvSpPr>
          <p:nvPr>
            <p:ph type="sldNum" sz="quarter" idx="5"/>
          </p:nvPr>
        </p:nvSpPr>
        <p:spPr/>
        <p:txBody>
          <a:bodyPr/>
          <a:lstStyle/>
          <a:p>
            <a:fld id="{ED0CF8FF-F5E9-4852-A2B6-9E6E67673B69}" type="slidenum">
              <a:rPr lang="en-US"/>
              <a:t>‹#›</a:t>
            </a:fld>
            <a:endParaRPr lang="en-US"/>
          </a:p>
        </p:txBody>
      </p:sp>
    </p:spTree>
    <p:extLst>
      <p:ext uri="{BB962C8B-B14F-4D97-AF65-F5344CB8AC3E}">
        <p14:creationId xmlns:p14="http://schemas.microsoft.com/office/powerpoint/2010/main" val="41154668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This final slide should be a one page type written summary of your learned experience from completing your Professional Summary Report, reflect on the assessments/inventories you completed; reflect on the introspection that you needed to do find the connections (or if you were not able to find the connections) between the inventory results and your prospective careers; reflect on your experiences in completing you informational interview and how it helped (or did not help) your decision making process to find your preferred career. Then finish with a "Summary of all Summary Statement." Your final summary statement can begin with, "Having completed my Professional Summary Report, I am now able to …..(you complete this statement)."</a:t>
            </a:r>
          </a:p>
        </p:txBody>
      </p:sp>
      <p:sp>
        <p:nvSpPr>
          <p:cNvPr id="4" name="Slide Number Placeholder 3"/>
          <p:cNvSpPr>
            <a:spLocks noGrp="1"/>
          </p:cNvSpPr>
          <p:nvPr>
            <p:ph type="sldNum" sz="quarter" idx="5"/>
          </p:nvPr>
        </p:nvSpPr>
        <p:spPr/>
        <p:txBody>
          <a:bodyPr/>
          <a:lstStyle/>
          <a:p>
            <a:fld id="{ED0CF8FF-F5E9-4852-A2B6-9E6E67673B69}" type="slidenum">
              <a:rPr lang="en-US"/>
              <a:t>‹#›</a:t>
            </a:fld>
            <a:endParaRPr lang="en-US"/>
          </a:p>
        </p:txBody>
      </p:sp>
    </p:spTree>
    <p:extLst>
      <p:ext uri="{BB962C8B-B14F-4D97-AF65-F5344CB8AC3E}">
        <p14:creationId xmlns:p14="http://schemas.microsoft.com/office/powerpoint/2010/main" val="3927054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The index you see listed here is an example of how you can keep all of your information organized. Each section that you see listed along with its corresponding slide number will help you stay on track with what you need to make sure that you're turning in for your professional summary report. Obviously the exact order and the amount of information that you choose to use is going to be dependent on how you structure your final professional summary report.</a:t>
            </a:r>
            <a:endParaRPr lang="en-US" dirty="0"/>
          </a:p>
        </p:txBody>
      </p:sp>
      <p:sp>
        <p:nvSpPr>
          <p:cNvPr id="4" name="Slide Number Placeholder 3"/>
          <p:cNvSpPr>
            <a:spLocks noGrp="1"/>
          </p:cNvSpPr>
          <p:nvPr>
            <p:ph type="sldNum" sz="quarter" idx="5"/>
          </p:nvPr>
        </p:nvSpPr>
        <p:spPr/>
        <p:txBody>
          <a:bodyPr/>
          <a:lstStyle/>
          <a:p>
            <a:fld id="{ED0CF8FF-F5E9-4852-A2B6-9E6E67673B69}" type="slidenum">
              <a:rPr lang="en-US"/>
              <a:t>2</a:t>
            </a:fld>
            <a:endParaRPr lang="en-US"/>
          </a:p>
        </p:txBody>
      </p:sp>
    </p:spTree>
    <p:extLst>
      <p:ext uri="{BB962C8B-B14F-4D97-AF65-F5344CB8AC3E}">
        <p14:creationId xmlns:p14="http://schemas.microsoft.com/office/powerpoint/2010/main" val="31462125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The next three slides are slides that are provided for you to guide you for the completion of the overall professional summary report. This particular slide focuses in on the step by step process you should follow to make sure that you're on track and you will have a completed version of your professional summary report at the end of this term.</a:t>
            </a:r>
          </a:p>
        </p:txBody>
      </p:sp>
      <p:sp>
        <p:nvSpPr>
          <p:cNvPr id="4" name="Slide Number Placeholder 3"/>
          <p:cNvSpPr>
            <a:spLocks noGrp="1"/>
          </p:cNvSpPr>
          <p:nvPr>
            <p:ph type="sldNum" sz="quarter" idx="5"/>
          </p:nvPr>
        </p:nvSpPr>
        <p:spPr/>
        <p:txBody>
          <a:bodyPr/>
          <a:lstStyle/>
          <a:p>
            <a:fld id="{ED0CF8FF-F5E9-4852-A2B6-9E6E67673B69}" type="slidenum">
              <a:rPr lang="en-US"/>
              <a:t>3</a:t>
            </a:fld>
            <a:endParaRPr lang="en-US"/>
          </a:p>
        </p:txBody>
      </p:sp>
    </p:spTree>
    <p:extLst>
      <p:ext uri="{BB962C8B-B14F-4D97-AF65-F5344CB8AC3E}">
        <p14:creationId xmlns:p14="http://schemas.microsoft.com/office/powerpoint/2010/main" val="846722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This slide includes three specific resources that you can use as you work to populate your professional summary report. One of the resources is eureka.org it is an excellent tool to be able to use to explore different careers and different career paths. Another resource that you have here is the California Career Café, this is a more local resource that has specific information to our local region. The resource that's listed here last which is oh net on line dot org will provide you with the widest range of information and will more than likely be your primary resource in completing this professional summary report. Reminder that this particular slide does not need to be included in your final report again it is just a resource.</a:t>
            </a:r>
            <a:endParaRPr lang="en-US" dirty="0"/>
          </a:p>
        </p:txBody>
      </p:sp>
      <p:sp>
        <p:nvSpPr>
          <p:cNvPr id="4" name="Slide Number Placeholder 3"/>
          <p:cNvSpPr>
            <a:spLocks noGrp="1"/>
          </p:cNvSpPr>
          <p:nvPr>
            <p:ph type="sldNum" sz="quarter" idx="5"/>
          </p:nvPr>
        </p:nvSpPr>
        <p:spPr/>
        <p:txBody>
          <a:bodyPr/>
          <a:lstStyle/>
          <a:p>
            <a:fld id="{ED0CF8FF-F5E9-4852-A2B6-9E6E67673B69}" type="slidenum">
              <a:rPr lang="en-US"/>
              <a:t>4</a:t>
            </a:fld>
            <a:endParaRPr lang="en-US"/>
          </a:p>
        </p:txBody>
      </p:sp>
    </p:spTree>
    <p:extLst>
      <p:ext uri="{BB962C8B-B14F-4D97-AF65-F5344CB8AC3E}">
        <p14:creationId xmlns:p14="http://schemas.microsoft.com/office/powerpoint/2010/main" val="2114886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This slide provides you with a visual of how you can represent your Myers Briggs type indicator results. Again, this is an example of what you can use it is not intended to be used in your final professional summer report but to guide you as to how you would configure or include the information about your specific personality type.</a:t>
            </a:r>
          </a:p>
        </p:txBody>
      </p:sp>
      <p:sp>
        <p:nvSpPr>
          <p:cNvPr id="4" name="Slide Number Placeholder 3"/>
          <p:cNvSpPr>
            <a:spLocks noGrp="1"/>
          </p:cNvSpPr>
          <p:nvPr>
            <p:ph type="sldNum" sz="quarter" idx="5"/>
          </p:nvPr>
        </p:nvSpPr>
        <p:spPr/>
        <p:txBody>
          <a:bodyPr/>
          <a:lstStyle/>
          <a:p>
            <a:fld id="{ED0CF8FF-F5E9-4852-A2B6-9E6E67673B69}" type="slidenum">
              <a:rPr lang="en-US"/>
              <a:t>5</a:t>
            </a:fld>
            <a:endParaRPr lang="en-US"/>
          </a:p>
        </p:txBody>
      </p:sp>
    </p:spTree>
    <p:extLst>
      <p:ext uri="{BB962C8B-B14F-4D97-AF65-F5344CB8AC3E}">
        <p14:creationId xmlns:p14="http://schemas.microsoft.com/office/powerpoint/2010/main" val="34701513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The content that you will put into this slide, identified as "Occupational Description," will be conveniently located or able to be accessed through the O*</a:t>
            </a:r>
            <a:r>
              <a:rPr lang="en-US" dirty="0" err="1">
                <a:cs typeface="Calibri"/>
              </a:rPr>
              <a:t>NETonline</a:t>
            </a:r>
            <a:r>
              <a:rPr lang="en-US" dirty="0">
                <a:cs typeface="Calibri"/>
              </a:rPr>
              <a:t> tool. You will want to make sure that what's included in this slide is as descriptive to the occupation that you are considering as you possibly can make it.</a:t>
            </a:r>
          </a:p>
        </p:txBody>
      </p:sp>
      <p:sp>
        <p:nvSpPr>
          <p:cNvPr id="4" name="Slide Number Placeholder 3"/>
          <p:cNvSpPr>
            <a:spLocks noGrp="1"/>
          </p:cNvSpPr>
          <p:nvPr>
            <p:ph type="sldNum" sz="quarter" idx="5"/>
          </p:nvPr>
        </p:nvSpPr>
        <p:spPr/>
        <p:txBody>
          <a:bodyPr/>
          <a:lstStyle/>
          <a:p>
            <a:fld id="{ED0CF8FF-F5E9-4852-A2B6-9E6E67673B69}" type="slidenum">
              <a:rPr lang="en-US"/>
              <a:t>6</a:t>
            </a:fld>
            <a:endParaRPr lang="en-US"/>
          </a:p>
        </p:txBody>
      </p:sp>
    </p:spTree>
    <p:extLst>
      <p:ext uri="{BB962C8B-B14F-4D97-AF65-F5344CB8AC3E}">
        <p14:creationId xmlns:p14="http://schemas.microsoft.com/office/powerpoint/2010/main" val="3677460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This slide focuses in on 3 levels of personal characteristics that are specific to your possible career choice. The three levels of personal career characteristics include above average abilities, average abilities, and characteristics that you are going to reflect on from your personal standpoint.</a:t>
            </a:r>
          </a:p>
        </p:txBody>
      </p:sp>
      <p:sp>
        <p:nvSpPr>
          <p:cNvPr id="4" name="Slide Number Placeholder 3"/>
          <p:cNvSpPr>
            <a:spLocks noGrp="1"/>
          </p:cNvSpPr>
          <p:nvPr>
            <p:ph type="sldNum" sz="quarter" idx="5"/>
          </p:nvPr>
        </p:nvSpPr>
        <p:spPr/>
        <p:txBody>
          <a:bodyPr/>
          <a:lstStyle/>
          <a:p>
            <a:fld id="{ED0CF8FF-F5E9-4852-A2B6-9E6E67673B69}" type="slidenum">
              <a:rPr lang="en-US"/>
              <a:t>7</a:t>
            </a:fld>
            <a:endParaRPr lang="en-US"/>
          </a:p>
        </p:txBody>
      </p:sp>
    </p:spTree>
    <p:extLst>
      <p:ext uri="{BB962C8B-B14F-4D97-AF65-F5344CB8AC3E}">
        <p14:creationId xmlns:p14="http://schemas.microsoft.com/office/powerpoint/2010/main" val="19060023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As you research your given </a:t>
            </a:r>
            <a:r>
              <a:rPr lang="en-US">
                <a:cs typeface="Calibri"/>
              </a:rPr>
              <a:t>career, one of the factors that you need to take into consideration is what is considered a common work environment for that career. To find this information you can use one of the three resources noted in slide four and use that detail to populate this specific slide. You can also use a wide variety of other resources that are available through the Internet and through the college's Transfer Center, available online.</a:t>
            </a:r>
            <a:endParaRPr lang="en-US"/>
          </a:p>
        </p:txBody>
      </p:sp>
      <p:sp>
        <p:nvSpPr>
          <p:cNvPr id="4" name="Slide Number Placeholder 3"/>
          <p:cNvSpPr>
            <a:spLocks noGrp="1"/>
          </p:cNvSpPr>
          <p:nvPr>
            <p:ph type="sldNum" sz="quarter" idx="5"/>
          </p:nvPr>
        </p:nvSpPr>
        <p:spPr/>
        <p:txBody>
          <a:bodyPr/>
          <a:lstStyle/>
          <a:p>
            <a:fld id="{ED0CF8FF-F5E9-4852-A2B6-9E6E67673B69}" type="slidenum">
              <a:rPr lang="en-US"/>
              <a:t>8</a:t>
            </a:fld>
            <a:endParaRPr lang="en-US"/>
          </a:p>
        </p:txBody>
      </p:sp>
    </p:spTree>
    <p:extLst>
      <p:ext uri="{BB962C8B-B14F-4D97-AF65-F5344CB8AC3E}">
        <p14:creationId xmlns:p14="http://schemas.microsoft.com/office/powerpoint/2010/main" val="7562532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For this slide what you'll be looking to put is a list it can be in bullet format or otherwise of common tasks you will need to complete in your preferred occupation. The source that you'll be able to pull this information from is either the OC Career Cafe or O*NET online.</a:t>
            </a:r>
          </a:p>
        </p:txBody>
      </p:sp>
      <p:sp>
        <p:nvSpPr>
          <p:cNvPr id="4" name="Slide Number Placeholder 3"/>
          <p:cNvSpPr>
            <a:spLocks noGrp="1"/>
          </p:cNvSpPr>
          <p:nvPr>
            <p:ph type="sldNum" sz="quarter" idx="5"/>
          </p:nvPr>
        </p:nvSpPr>
        <p:spPr/>
        <p:txBody>
          <a:bodyPr/>
          <a:lstStyle/>
          <a:p>
            <a:fld id="{ED0CF8FF-F5E9-4852-A2B6-9E6E67673B69}" type="slidenum">
              <a:rPr lang="en-US"/>
              <a:t>9</a:t>
            </a:fld>
            <a:endParaRPr lang="en-US"/>
          </a:p>
        </p:txBody>
      </p:sp>
    </p:spTree>
    <p:extLst>
      <p:ext uri="{BB962C8B-B14F-4D97-AF65-F5344CB8AC3E}">
        <p14:creationId xmlns:p14="http://schemas.microsoft.com/office/powerpoint/2010/main" val="1532621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9/17/2020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9/17/2020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9/17/2020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9/17/2020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keirsey.com/temperament-overview/"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www.cacareercafe.com/" TargetMode="External"/><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onetonline.org" TargetMode="External"/><Relationship Id="rId5" Type="http://schemas.openxmlformats.org/officeDocument/2006/relationships/image" Target="../media/image2.png"/><Relationship Id="rId4" Type="http://schemas.openxmlformats.org/officeDocument/2006/relationships/hyperlink" Target="https://eureka.or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cs typeface="Calibri Light"/>
              </a:rPr>
              <a:t>Professional Summary Report</a:t>
            </a:r>
            <a:endParaRPr lang="en-US" dirty="0"/>
          </a:p>
        </p:txBody>
      </p:sp>
      <p:sp>
        <p:nvSpPr>
          <p:cNvPr id="3" name="Subtitle 2"/>
          <p:cNvSpPr>
            <a:spLocks noGrp="1"/>
          </p:cNvSpPr>
          <p:nvPr>
            <p:ph type="subTitle" idx="1"/>
          </p:nvPr>
        </p:nvSpPr>
        <p:spPr/>
        <p:txBody>
          <a:bodyPr vert="horz" lIns="91440" tIns="45720" rIns="91440" bIns="45720" rtlCol="0" anchor="t">
            <a:normAutofit/>
          </a:bodyPr>
          <a:lstStyle/>
          <a:p>
            <a:r>
              <a:rPr lang="en-US" dirty="0">
                <a:cs typeface="Calibri"/>
              </a:rPr>
              <a:t>COUNS 7</a:t>
            </a:r>
            <a:endParaRPr lang="en-US" dirty="0"/>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0D28A-0037-42EF-B6A9-FD6F200D7A96}"/>
              </a:ext>
            </a:extLst>
          </p:cNvPr>
          <p:cNvSpPr>
            <a:spLocks noGrp="1"/>
          </p:cNvSpPr>
          <p:nvPr>
            <p:ph type="title"/>
          </p:nvPr>
        </p:nvSpPr>
        <p:spPr/>
        <p:txBody>
          <a:bodyPr/>
          <a:lstStyle/>
          <a:p>
            <a:r>
              <a:rPr lang="en-US" b="1" dirty="0">
                <a:solidFill>
                  <a:srgbClr val="7030A0"/>
                </a:solidFill>
                <a:ea typeface="+mj-lt"/>
                <a:cs typeface="+mj-lt"/>
              </a:rPr>
              <a:t>OC Career Café/</a:t>
            </a:r>
            <a:r>
              <a:rPr lang="en-US" b="1" dirty="0" err="1">
                <a:solidFill>
                  <a:srgbClr val="7030A0"/>
                </a:solidFill>
                <a:ea typeface="+mj-lt"/>
                <a:cs typeface="+mj-lt"/>
              </a:rPr>
              <a:t>ONETOnline</a:t>
            </a:r>
            <a:r>
              <a:rPr lang="en-US" b="1" dirty="0">
                <a:solidFill>
                  <a:srgbClr val="7030A0"/>
                </a:solidFill>
                <a:ea typeface="+mj-lt"/>
                <a:cs typeface="+mj-lt"/>
              </a:rPr>
              <a:t> Content</a:t>
            </a:r>
            <a:endParaRPr lang="en-US" dirty="0">
              <a:ea typeface="+mj-lt"/>
              <a:cs typeface="+mj-lt"/>
            </a:endParaRPr>
          </a:p>
        </p:txBody>
      </p:sp>
      <p:sp>
        <p:nvSpPr>
          <p:cNvPr id="3" name="Content Placeholder 2">
            <a:extLst>
              <a:ext uri="{FF2B5EF4-FFF2-40B4-BE49-F238E27FC236}">
                <a16:creationId xmlns:a16="http://schemas.microsoft.com/office/drawing/2014/main" id="{6A753F51-8C97-4F99-B5C5-EF159C80D240}"/>
              </a:ext>
            </a:extLst>
          </p:cNvPr>
          <p:cNvSpPr>
            <a:spLocks noGrp="1"/>
          </p:cNvSpPr>
          <p:nvPr>
            <p:ph idx="1"/>
          </p:nvPr>
        </p:nvSpPr>
        <p:spPr/>
        <p:txBody>
          <a:bodyPr vert="horz" lIns="91440" tIns="45720" rIns="91440" bIns="45720" rtlCol="0" anchor="t">
            <a:normAutofit/>
          </a:bodyPr>
          <a:lstStyle/>
          <a:p>
            <a:r>
              <a:rPr lang="en-US" dirty="0">
                <a:ea typeface="+mn-lt"/>
                <a:cs typeface="+mn-lt"/>
              </a:rPr>
              <a:t>Skills and Technology</a:t>
            </a:r>
            <a:br>
              <a:rPr lang="en-US" dirty="0">
                <a:ea typeface="+mn-lt"/>
                <a:cs typeface="+mn-lt"/>
              </a:rPr>
            </a:br>
            <a:endParaRPr lang="en-US" dirty="0">
              <a:ea typeface="+mn-lt"/>
              <a:cs typeface="+mn-lt"/>
            </a:endParaRPr>
          </a:p>
          <a:p>
            <a:pPr lvl="1"/>
            <a:r>
              <a:rPr lang="en-US" i="1" dirty="0">
                <a:solidFill>
                  <a:srgbClr val="92D050"/>
                </a:solidFill>
                <a:ea typeface="+mn-lt"/>
                <a:cs typeface="+mn-lt"/>
              </a:rPr>
              <a:t>Describe and list a full set of skills for your selected occupation indicated on O*Net: (insert here)</a:t>
            </a:r>
          </a:p>
          <a:p>
            <a:pPr marL="457200" lvl="1" indent="0">
              <a:buNone/>
            </a:pPr>
            <a:br>
              <a:rPr lang="en-US" dirty="0">
                <a:ea typeface="+mn-lt"/>
                <a:cs typeface="+mn-lt"/>
              </a:rPr>
            </a:br>
            <a:endParaRPr lang="en-US" dirty="0">
              <a:ea typeface="+mn-lt"/>
              <a:cs typeface="+mn-lt"/>
            </a:endParaRPr>
          </a:p>
          <a:p>
            <a:pPr lvl="1"/>
            <a:r>
              <a:rPr lang="en-US" i="1" dirty="0">
                <a:solidFill>
                  <a:srgbClr val="92D050"/>
                </a:solidFill>
                <a:ea typeface="+mn-lt"/>
                <a:cs typeface="+mn-lt"/>
              </a:rPr>
              <a:t>Describe and list a full set of technology for your selected occupation indicated on O*Net: (insert here)</a:t>
            </a:r>
          </a:p>
        </p:txBody>
      </p:sp>
    </p:spTree>
    <p:extLst>
      <p:ext uri="{BB962C8B-B14F-4D97-AF65-F5344CB8AC3E}">
        <p14:creationId xmlns:p14="http://schemas.microsoft.com/office/powerpoint/2010/main" val="2164116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50205-AEE3-4013-BFB8-23FEDC8D0AF9}"/>
              </a:ext>
            </a:extLst>
          </p:cNvPr>
          <p:cNvSpPr>
            <a:spLocks noGrp="1"/>
          </p:cNvSpPr>
          <p:nvPr>
            <p:ph type="title"/>
          </p:nvPr>
        </p:nvSpPr>
        <p:spPr/>
        <p:txBody>
          <a:bodyPr>
            <a:normAutofit/>
          </a:bodyPr>
          <a:lstStyle/>
          <a:p>
            <a:r>
              <a:rPr lang="en-US" b="1" dirty="0">
                <a:solidFill>
                  <a:srgbClr val="7030A0"/>
                </a:solidFill>
                <a:cs typeface="Calibri Light"/>
              </a:rPr>
              <a:t>OC Career Café Content</a:t>
            </a:r>
            <a:endParaRPr lang="en-US" dirty="0">
              <a:ea typeface="+mj-lt"/>
              <a:cs typeface="+mj-lt"/>
            </a:endParaRPr>
          </a:p>
        </p:txBody>
      </p:sp>
      <p:sp>
        <p:nvSpPr>
          <p:cNvPr id="3" name="Content Placeholder 2">
            <a:extLst>
              <a:ext uri="{FF2B5EF4-FFF2-40B4-BE49-F238E27FC236}">
                <a16:creationId xmlns:a16="http://schemas.microsoft.com/office/drawing/2014/main" id="{31836FE4-E154-4BAA-9C71-96E24E0C9EE8}"/>
              </a:ext>
            </a:extLst>
          </p:cNvPr>
          <p:cNvSpPr>
            <a:spLocks noGrp="1"/>
          </p:cNvSpPr>
          <p:nvPr>
            <p:ph idx="1"/>
          </p:nvPr>
        </p:nvSpPr>
        <p:spPr/>
        <p:txBody>
          <a:bodyPr vert="horz" lIns="91440" tIns="45720" rIns="91440" bIns="45720" rtlCol="0" anchor="t">
            <a:normAutofit/>
          </a:bodyPr>
          <a:lstStyle/>
          <a:p>
            <a:r>
              <a:rPr lang="en-US" dirty="0">
                <a:ea typeface="+mn-lt"/>
                <a:cs typeface="+mn-lt"/>
              </a:rPr>
              <a:t>RIASEC</a:t>
            </a:r>
            <a:br>
              <a:rPr lang="en-US" dirty="0">
                <a:ea typeface="+mn-lt"/>
                <a:cs typeface="+mn-lt"/>
              </a:rPr>
            </a:br>
            <a:endParaRPr lang="en-US" dirty="0">
              <a:ea typeface="+mn-lt"/>
              <a:cs typeface="+mn-lt"/>
            </a:endParaRPr>
          </a:p>
          <a:p>
            <a:pPr lvl="1"/>
            <a:r>
              <a:rPr lang="en-US" i="1" dirty="0">
                <a:solidFill>
                  <a:srgbClr val="92D050"/>
                </a:solidFill>
                <a:ea typeface="+mn-lt"/>
                <a:cs typeface="+mn-lt"/>
              </a:rPr>
              <a:t>Describe and list your full set of interests, based on your RAISEC code: (insert here)</a:t>
            </a:r>
          </a:p>
          <a:p>
            <a:endParaRPr lang="en-US" dirty="0">
              <a:ea typeface="+mn-lt"/>
              <a:cs typeface="+mn-lt"/>
            </a:endParaRPr>
          </a:p>
        </p:txBody>
      </p:sp>
    </p:spTree>
    <p:extLst>
      <p:ext uri="{BB962C8B-B14F-4D97-AF65-F5344CB8AC3E}">
        <p14:creationId xmlns:p14="http://schemas.microsoft.com/office/powerpoint/2010/main" val="1770840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22E9-2E94-4802-A21D-D1845D93EB2E}"/>
              </a:ext>
            </a:extLst>
          </p:cNvPr>
          <p:cNvSpPr>
            <a:spLocks noGrp="1"/>
          </p:cNvSpPr>
          <p:nvPr>
            <p:ph type="title"/>
          </p:nvPr>
        </p:nvSpPr>
        <p:spPr/>
        <p:txBody>
          <a:bodyPr>
            <a:normAutofit/>
          </a:bodyPr>
          <a:lstStyle/>
          <a:p>
            <a:r>
              <a:rPr lang="en-US" b="1" dirty="0">
                <a:solidFill>
                  <a:srgbClr val="7030A0"/>
                </a:solidFill>
                <a:ea typeface="+mj-lt"/>
                <a:cs typeface="+mj-lt"/>
              </a:rPr>
              <a:t>OC Career Café Content</a:t>
            </a:r>
            <a:endParaRPr lang="en-US" dirty="0">
              <a:ea typeface="+mj-lt"/>
              <a:cs typeface="+mj-lt"/>
            </a:endParaRPr>
          </a:p>
        </p:txBody>
      </p:sp>
      <p:sp>
        <p:nvSpPr>
          <p:cNvPr id="3" name="Content Placeholder 2">
            <a:extLst>
              <a:ext uri="{FF2B5EF4-FFF2-40B4-BE49-F238E27FC236}">
                <a16:creationId xmlns:a16="http://schemas.microsoft.com/office/drawing/2014/main" id="{BBCE7446-11FA-444E-89C0-1D8FB05815ED}"/>
              </a:ext>
            </a:extLst>
          </p:cNvPr>
          <p:cNvSpPr>
            <a:spLocks noGrp="1"/>
          </p:cNvSpPr>
          <p:nvPr>
            <p:ph idx="1"/>
          </p:nvPr>
        </p:nvSpPr>
        <p:spPr/>
        <p:txBody>
          <a:bodyPr vert="horz" lIns="91440" tIns="45720" rIns="91440" bIns="45720" rtlCol="0" anchor="t">
            <a:normAutofit/>
          </a:bodyPr>
          <a:lstStyle/>
          <a:p>
            <a:r>
              <a:rPr lang="en-US" dirty="0">
                <a:ea typeface="+mn-lt"/>
                <a:cs typeface="+mn-lt"/>
              </a:rPr>
              <a:t>Values</a:t>
            </a:r>
            <a:br>
              <a:rPr lang="en-US" dirty="0">
                <a:ea typeface="+mn-lt"/>
                <a:cs typeface="+mn-lt"/>
              </a:rPr>
            </a:br>
            <a:endParaRPr lang="en-US" dirty="0">
              <a:ea typeface="+mn-lt"/>
              <a:cs typeface="+mn-lt"/>
            </a:endParaRPr>
          </a:p>
          <a:p>
            <a:pPr lvl="1"/>
            <a:r>
              <a:rPr lang="en-US" i="1" dirty="0">
                <a:solidFill>
                  <a:srgbClr val="92D050"/>
                </a:solidFill>
                <a:ea typeface="+mn-lt"/>
                <a:cs typeface="+mn-lt"/>
              </a:rPr>
              <a:t>Submit your values sort report and summary (insert here):</a:t>
            </a:r>
          </a:p>
        </p:txBody>
      </p:sp>
    </p:spTree>
    <p:extLst>
      <p:ext uri="{BB962C8B-B14F-4D97-AF65-F5344CB8AC3E}">
        <p14:creationId xmlns:p14="http://schemas.microsoft.com/office/powerpoint/2010/main" val="1079405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ED46A-4858-42D2-9075-CE727A40784E}"/>
              </a:ext>
            </a:extLst>
          </p:cNvPr>
          <p:cNvSpPr>
            <a:spLocks noGrp="1"/>
          </p:cNvSpPr>
          <p:nvPr>
            <p:ph type="title"/>
          </p:nvPr>
        </p:nvSpPr>
        <p:spPr/>
        <p:txBody>
          <a:bodyPr/>
          <a:lstStyle/>
          <a:p>
            <a:r>
              <a:rPr lang="en-US" b="1" dirty="0">
                <a:solidFill>
                  <a:srgbClr val="7030A0"/>
                </a:solidFill>
                <a:cs typeface="Calibri Light"/>
              </a:rPr>
              <a:t>OC Career Café Content</a:t>
            </a:r>
            <a:endParaRPr lang="en-US" dirty="0">
              <a:ea typeface="+mj-lt"/>
              <a:cs typeface="+mj-lt"/>
            </a:endParaRPr>
          </a:p>
        </p:txBody>
      </p:sp>
      <p:sp>
        <p:nvSpPr>
          <p:cNvPr id="3" name="Content Placeholder 2">
            <a:extLst>
              <a:ext uri="{FF2B5EF4-FFF2-40B4-BE49-F238E27FC236}">
                <a16:creationId xmlns:a16="http://schemas.microsoft.com/office/drawing/2014/main" id="{51E6A379-EBFE-45AC-BAE3-8BCE2F0B178B}"/>
              </a:ext>
            </a:extLst>
          </p:cNvPr>
          <p:cNvSpPr>
            <a:spLocks noGrp="1"/>
          </p:cNvSpPr>
          <p:nvPr>
            <p:ph idx="1"/>
          </p:nvPr>
        </p:nvSpPr>
        <p:spPr/>
        <p:txBody>
          <a:bodyPr vert="horz" lIns="91440" tIns="45720" rIns="91440" bIns="45720" rtlCol="0" anchor="t">
            <a:normAutofit/>
          </a:bodyPr>
          <a:lstStyle/>
          <a:p>
            <a:r>
              <a:rPr lang="en-US" dirty="0">
                <a:ea typeface="+mn-lt"/>
                <a:cs typeface="+mn-lt"/>
              </a:rPr>
              <a:t>Alternate Occupations</a:t>
            </a:r>
          </a:p>
          <a:p>
            <a:endParaRPr lang="en-US" dirty="0">
              <a:ea typeface="+mn-lt"/>
              <a:cs typeface="+mn-lt"/>
            </a:endParaRPr>
          </a:p>
          <a:p>
            <a:pPr lvl="1"/>
            <a:r>
              <a:rPr lang="en-US" i="1" dirty="0">
                <a:solidFill>
                  <a:srgbClr val="92D050"/>
                </a:solidFill>
                <a:ea typeface="+mn-lt"/>
                <a:cs typeface="+mn-lt"/>
              </a:rPr>
              <a:t>(For students considering more than one occupation or career field, insert your summaries of each of the careers under consideration here)</a:t>
            </a:r>
          </a:p>
        </p:txBody>
      </p:sp>
    </p:spTree>
    <p:extLst>
      <p:ext uri="{BB962C8B-B14F-4D97-AF65-F5344CB8AC3E}">
        <p14:creationId xmlns:p14="http://schemas.microsoft.com/office/powerpoint/2010/main" val="2904759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8E61F-3980-47DA-88A8-0FF46D5A673C}"/>
              </a:ext>
            </a:extLst>
          </p:cNvPr>
          <p:cNvSpPr>
            <a:spLocks noGrp="1"/>
          </p:cNvSpPr>
          <p:nvPr>
            <p:ph type="title"/>
          </p:nvPr>
        </p:nvSpPr>
        <p:spPr/>
        <p:txBody>
          <a:bodyPr/>
          <a:lstStyle/>
          <a:p>
            <a:r>
              <a:rPr lang="en-US" b="1" dirty="0">
                <a:solidFill>
                  <a:srgbClr val="7030A0"/>
                </a:solidFill>
                <a:cs typeface="Calibri Light"/>
              </a:rPr>
              <a:t>Myers-Briggs Type Indicator (MBTI) Summary</a:t>
            </a:r>
            <a:endParaRPr lang="en-US" b="1" dirty="0">
              <a:solidFill>
                <a:srgbClr val="7030A0"/>
              </a:solidFill>
            </a:endParaRPr>
          </a:p>
        </p:txBody>
      </p:sp>
      <p:sp>
        <p:nvSpPr>
          <p:cNvPr id="3" name="Content Placeholder 2">
            <a:extLst>
              <a:ext uri="{FF2B5EF4-FFF2-40B4-BE49-F238E27FC236}">
                <a16:creationId xmlns:a16="http://schemas.microsoft.com/office/drawing/2014/main" id="{54720B3D-1A0F-4A07-939B-C2E7BC0F3160}"/>
              </a:ext>
            </a:extLst>
          </p:cNvPr>
          <p:cNvSpPr>
            <a:spLocks noGrp="1"/>
          </p:cNvSpPr>
          <p:nvPr>
            <p:ph idx="1"/>
          </p:nvPr>
        </p:nvSpPr>
        <p:spPr/>
        <p:txBody>
          <a:bodyPr vert="horz" lIns="91440" tIns="45720" rIns="91440" bIns="45720" rtlCol="0" anchor="t">
            <a:normAutofit/>
          </a:bodyPr>
          <a:lstStyle/>
          <a:p>
            <a:r>
              <a:rPr lang="en-US" dirty="0">
                <a:ea typeface="+mn-lt"/>
                <a:cs typeface="+mn-lt"/>
              </a:rPr>
              <a:t>Your 4 Traits</a:t>
            </a:r>
          </a:p>
          <a:p>
            <a:pPr lvl="1"/>
            <a:r>
              <a:rPr lang="en-US" i="1" dirty="0">
                <a:solidFill>
                  <a:srgbClr val="92D050"/>
                </a:solidFill>
                <a:ea typeface="+mn-lt"/>
                <a:cs typeface="+mn-lt"/>
              </a:rPr>
              <a:t>Record your four letter type here (insert your letters-one in each box):</a:t>
            </a:r>
          </a:p>
          <a:p>
            <a:pPr lvl="1"/>
            <a:endParaRPr lang="en-US" i="1" dirty="0">
              <a:solidFill>
                <a:srgbClr val="92D050"/>
              </a:solidFill>
              <a:ea typeface="+mn-lt"/>
              <a:cs typeface="+mn-lt"/>
            </a:endParaRPr>
          </a:p>
          <a:p>
            <a:pPr lvl="1"/>
            <a:endParaRPr lang="en-US" i="1" dirty="0">
              <a:solidFill>
                <a:srgbClr val="92D050"/>
              </a:solidFill>
              <a:ea typeface="+mn-lt"/>
              <a:cs typeface="+mn-lt"/>
            </a:endParaRPr>
          </a:p>
          <a:p>
            <a:pPr lvl="1"/>
            <a:endParaRPr lang="en-US" i="1" dirty="0">
              <a:solidFill>
                <a:srgbClr val="92D050"/>
              </a:solidFill>
              <a:ea typeface="+mn-lt"/>
              <a:cs typeface="+mn-lt"/>
            </a:endParaRPr>
          </a:p>
          <a:p>
            <a:pPr lvl="1"/>
            <a:endParaRPr lang="en-US" i="1" dirty="0">
              <a:solidFill>
                <a:srgbClr val="92D050"/>
              </a:solidFill>
              <a:ea typeface="+mn-lt"/>
              <a:cs typeface="+mn-lt"/>
            </a:endParaRPr>
          </a:p>
          <a:p>
            <a:pPr lvl="1"/>
            <a:r>
              <a:rPr lang="en-US" i="1" dirty="0">
                <a:solidFill>
                  <a:srgbClr val="92D050"/>
                </a:solidFill>
                <a:ea typeface="+mn-lt"/>
                <a:cs typeface="+mn-lt"/>
              </a:rPr>
              <a:t>Provide a brief summary of the qualities and characteristics that you match with your type:</a:t>
            </a:r>
          </a:p>
        </p:txBody>
      </p:sp>
      <p:graphicFrame>
        <p:nvGraphicFramePr>
          <p:cNvPr id="4" name="Table 4">
            <a:extLst>
              <a:ext uri="{FF2B5EF4-FFF2-40B4-BE49-F238E27FC236}">
                <a16:creationId xmlns:a16="http://schemas.microsoft.com/office/drawing/2014/main" id="{4FA5B918-39A0-4662-81C7-930C5CF81815}"/>
              </a:ext>
            </a:extLst>
          </p:cNvPr>
          <p:cNvGraphicFramePr>
            <a:graphicFrameLocks noGrp="1"/>
          </p:cNvGraphicFramePr>
          <p:nvPr>
            <p:extLst>
              <p:ext uri="{D42A27DB-BD31-4B8C-83A1-F6EECF244321}">
                <p14:modId xmlns:p14="http://schemas.microsoft.com/office/powerpoint/2010/main" val="2116046838"/>
              </p:ext>
            </p:extLst>
          </p:nvPr>
        </p:nvGraphicFramePr>
        <p:xfrm>
          <a:off x="1706880" y="2822109"/>
          <a:ext cx="8168640" cy="741679"/>
        </p:xfrm>
        <a:graphic>
          <a:graphicData uri="http://schemas.openxmlformats.org/drawingml/2006/table">
            <a:tbl>
              <a:tblPr firstRow="1" bandRow="1"/>
              <a:tblGrid>
                <a:gridCol w="2042160">
                  <a:extLst>
                    <a:ext uri="{9D8B030D-6E8A-4147-A177-3AD203B41FA5}">
                      <a16:colId xmlns:a16="http://schemas.microsoft.com/office/drawing/2014/main" val="1856667963"/>
                    </a:ext>
                  </a:extLst>
                </a:gridCol>
                <a:gridCol w="2042160">
                  <a:extLst>
                    <a:ext uri="{9D8B030D-6E8A-4147-A177-3AD203B41FA5}">
                      <a16:colId xmlns:a16="http://schemas.microsoft.com/office/drawing/2014/main" val="781802225"/>
                    </a:ext>
                  </a:extLst>
                </a:gridCol>
                <a:gridCol w="2042160">
                  <a:extLst>
                    <a:ext uri="{9D8B030D-6E8A-4147-A177-3AD203B41FA5}">
                      <a16:colId xmlns:a16="http://schemas.microsoft.com/office/drawing/2014/main" val="3574642637"/>
                    </a:ext>
                  </a:extLst>
                </a:gridCol>
                <a:gridCol w="2042160">
                  <a:extLst>
                    <a:ext uri="{9D8B030D-6E8A-4147-A177-3AD203B41FA5}">
                      <a16:colId xmlns:a16="http://schemas.microsoft.com/office/drawing/2014/main" val="4210472843"/>
                    </a:ext>
                  </a:extLst>
                </a:gridCol>
              </a:tblGrid>
              <a:tr h="370840">
                <a:tc>
                  <a:txBody>
                    <a:bodyPr/>
                    <a:lstStyle/>
                    <a:p>
                      <a:pPr algn="ctr"/>
                      <a:r>
                        <a:rPr lang="en-US" dirty="0"/>
                        <a:t>I or E</a:t>
                      </a:r>
                    </a:p>
                  </a:txBody>
                  <a:tcPr>
                    <a:solidFill>
                      <a:schemeClr val="accent1">
                        <a:lumMod val="20000"/>
                        <a:lumOff val="80000"/>
                      </a:schemeClr>
                    </a:solidFill>
                  </a:tcPr>
                </a:tc>
                <a:tc>
                  <a:txBody>
                    <a:bodyPr/>
                    <a:lstStyle/>
                    <a:p>
                      <a:pPr algn="ctr"/>
                      <a:r>
                        <a:rPr lang="en-US" dirty="0"/>
                        <a:t>N or S</a:t>
                      </a:r>
                    </a:p>
                  </a:txBody>
                  <a:tcPr>
                    <a:solidFill>
                      <a:schemeClr val="accent1">
                        <a:lumMod val="20000"/>
                        <a:lumOff val="80000"/>
                      </a:schemeClr>
                    </a:solidFill>
                  </a:tcPr>
                </a:tc>
                <a:tc>
                  <a:txBody>
                    <a:bodyPr/>
                    <a:lstStyle/>
                    <a:p>
                      <a:pPr algn="ctr"/>
                      <a:r>
                        <a:rPr lang="en-US" dirty="0"/>
                        <a:t>F or T</a:t>
                      </a:r>
                    </a:p>
                  </a:txBody>
                  <a:tcPr>
                    <a:solidFill>
                      <a:schemeClr val="accent1">
                        <a:lumMod val="20000"/>
                        <a:lumOff val="80000"/>
                      </a:schemeClr>
                    </a:solidFill>
                  </a:tcPr>
                </a:tc>
                <a:tc>
                  <a:txBody>
                    <a:bodyPr/>
                    <a:lstStyle/>
                    <a:p>
                      <a:pPr algn="ctr"/>
                      <a:r>
                        <a:rPr lang="en-US" dirty="0"/>
                        <a:t>P or J</a:t>
                      </a:r>
                    </a:p>
                  </a:txBody>
                  <a:tcPr>
                    <a:solidFill>
                      <a:schemeClr val="accent1">
                        <a:lumMod val="20000"/>
                        <a:lumOff val="80000"/>
                      </a:schemeClr>
                    </a:solidFill>
                  </a:tcPr>
                </a:tc>
                <a:extLst>
                  <a:ext uri="{0D108BD9-81ED-4DB2-BD59-A6C34878D82A}">
                    <a16:rowId xmlns:a16="http://schemas.microsoft.com/office/drawing/2014/main" val="3153266804"/>
                  </a:ext>
                </a:extLst>
              </a:tr>
              <a:tr h="370839">
                <a:tc>
                  <a:txBody>
                    <a:bodyPr/>
                    <a:lstStyle/>
                    <a:p>
                      <a:pPr lvl="0">
                        <a:buNone/>
                      </a:pPr>
                      <a:endParaRPr lang="en-US" dirty="0"/>
                    </a:p>
                  </a:txBody>
                  <a:tcPr>
                    <a:solidFill>
                      <a:schemeClr val="accent1">
                        <a:lumMod val="20000"/>
                        <a:lumOff val="80000"/>
                      </a:schemeClr>
                    </a:solidFill>
                  </a:tcPr>
                </a:tc>
                <a:tc>
                  <a:txBody>
                    <a:bodyPr/>
                    <a:lstStyle/>
                    <a:p>
                      <a:pPr lvl="0">
                        <a:buNone/>
                      </a:pPr>
                      <a:endParaRPr lang="en-US" dirty="0"/>
                    </a:p>
                  </a:txBody>
                  <a:tcPr>
                    <a:solidFill>
                      <a:schemeClr val="accent1">
                        <a:lumMod val="20000"/>
                        <a:lumOff val="80000"/>
                      </a:schemeClr>
                    </a:solidFill>
                  </a:tcPr>
                </a:tc>
                <a:tc>
                  <a:txBody>
                    <a:bodyPr/>
                    <a:lstStyle/>
                    <a:p>
                      <a:pPr lvl="0">
                        <a:buNone/>
                      </a:pPr>
                      <a:endParaRPr lang="en-US" dirty="0"/>
                    </a:p>
                  </a:txBody>
                  <a:tcPr>
                    <a:solidFill>
                      <a:schemeClr val="accent1">
                        <a:lumMod val="20000"/>
                        <a:lumOff val="80000"/>
                      </a:schemeClr>
                    </a:solidFill>
                  </a:tcPr>
                </a:tc>
                <a:tc>
                  <a:txBody>
                    <a:bodyPr/>
                    <a:lstStyle/>
                    <a:p>
                      <a:pPr lvl="0">
                        <a:buNone/>
                      </a:pPr>
                      <a:endParaRPr lang="en-US" dirty="0"/>
                    </a:p>
                  </a:txBody>
                  <a:tcPr>
                    <a:solidFill>
                      <a:schemeClr val="accent1">
                        <a:lumMod val="20000"/>
                        <a:lumOff val="80000"/>
                      </a:schemeClr>
                    </a:solidFill>
                  </a:tcPr>
                </a:tc>
                <a:extLst>
                  <a:ext uri="{0D108BD9-81ED-4DB2-BD59-A6C34878D82A}">
                    <a16:rowId xmlns:a16="http://schemas.microsoft.com/office/drawing/2014/main" val="3803724902"/>
                  </a:ext>
                </a:extLst>
              </a:tr>
            </a:tbl>
          </a:graphicData>
        </a:graphic>
      </p:graphicFrame>
    </p:spTree>
    <p:extLst>
      <p:ext uri="{BB962C8B-B14F-4D97-AF65-F5344CB8AC3E}">
        <p14:creationId xmlns:p14="http://schemas.microsoft.com/office/powerpoint/2010/main" val="1789112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7E256-18CD-473D-8891-61751629E36B}"/>
              </a:ext>
            </a:extLst>
          </p:cNvPr>
          <p:cNvSpPr>
            <a:spLocks noGrp="1"/>
          </p:cNvSpPr>
          <p:nvPr>
            <p:ph type="title"/>
          </p:nvPr>
        </p:nvSpPr>
        <p:spPr/>
        <p:txBody>
          <a:bodyPr/>
          <a:lstStyle/>
          <a:p>
            <a:r>
              <a:rPr lang="en-US" b="1" dirty="0">
                <a:solidFill>
                  <a:srgbClr val="7030A0"/>
                </a:solidFill>
                <a:ea typeface="+mj-lt"/>
                <a:cs typeface="+mj-lt"/>
              </a:rPr>
              <a:t>Myers-Briggs Type Indicator (MBTI) Summary</a:t>
            </a:r>
            <a:endParaRPr lang="en-US" dirty="0">
              <a:ea typeface="+mj-lt"/>
              <a:cs typeface="+mj-lt"/>
            </a:endParaRPr>
          </a:p>
        </p:txBody>
      </p:sp>
      <p:sp>
        <p:nvSpPr>
          <p:cNvPr id="3" name="Content Placeholder 2">
            <a:extLst>
              <a:ext uri="{FF2B5EF4-FFF2-40B4-BE49-F238E27FC236}">
                <a16:creationId xmlns:a16="http://schemas.microsoft.com/office/drawing/2014/main" id="{3A200C8F-D692-46DA-9793-CA5AC823ECF1}"/>
              </a:ext>
            </a:extLst>
          </p:cNvPr>
          <p:cNvSpPr>
            <a:spLocks noGrp="1"/>
          </p:cNvSpPr>
          <p:nvPr>
            <p:ph idx="1"/>
          </p:nvPr>
        </p:nvSpPr>
        <p:spPr/>
        <p:txBody>
          <a:bodyPr vert="horz" lIns="91440" tIns="45720" rIns="91440" bIns="45720" rtlCol="0" anchor="t">
            <a:normAutofit/>
          </a:bodyPr>
          <a:lstStyle/>
          <a:p>
            <a:r>
              <a:rPr lang="en-US" i="1" dirty="0">
                <a:solidFill>
                  <a:srgbClr val="92D050"/>
                </a:solidFill>
                <a:cs typeface="Calibri"/>
              </a:rPr>
              <a:t>Now that you have reviewed your results, provide a brief summary about how your type has shaped your view of your possible career/major:</a:t>
            </a:r>
          </a:p>
        </p:txBody>
      </p:sp>
    </p:spTree>
    <p:extLst>
      <p:ext uri="{BB962C8B-B14F-4D97-AF65-F5344CB8AC3E}">
        <p14:creationId xmlns:p14="http://schemas.microsoft.com/office/powerpoint/2010/main" val="2808055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F5582-C5E1-4E5B-9FAD-8E6C0B0869F5}"/>
              </a:ext>
            </a:extLst>
          </p:cNvPr>
          <p:cNvSpPr>
            <a:spLocks noGrp="1"/>
          </p:cNvSpPr>
          <p:nvPr>
            <p:ph type="title"/>
          </p:nvPr>
        </p:nvSpPr>
        <p:spPr/>
        <p:txBody>
          <a:bodyPr/>
          <a:lstStyle/>
          <a:p>
            <a:r>
              <a:rPr lang="en-US" b="1" dirty="0">
                <a:solidFill>
                  <a:srgbClr val="7030A0"/>
                </a:solidFill>
                <a:cs typeface="Calibri Light"/>
              </a:rPr>
              <a:t>Myers-Briggs Type Indicator (MBTI) Summary</a:t>
            </a:r>
            <a:endParaRPr lang="en-US" dirty="0">
              <a:ea typeface="+mj-lt"/>
              <a:cs typeface="+mj-lt"/>
            </a:endParaRPr>
          </a:p>
        </p:txBody>
      </p:sp>
      <p:sp>
        <p:nvSpPr>
          <p:cNvPr id="3" name="Content Placeholder 2">
            <a:extLst>
              <a:ext uri="{FF2B5EF4-FFF2-40B4-BE49-F238E27FC236}">
                <a16:creationId xmlns:a16="http://schemas.microsoft.com/office/drawing/2014/main" id="{55215947-25D5-4ABB-8F45-1A8695FB747A}"/>
              </a:ext>
            </a:extLst>
          </p:cNvPr>
          <p:cNvSpPr>
            <a:spLocks noGrp="1"/>
          </p:cNvSpPr>
          <p:nvPr>
            <p:ph idx="1"/>
          </p:nvPr>
        </p:nvSpPr>
        <p:spPr>
          <a:xfrm>
            <a:off x="838200" y="1520825"/>
            <a:ext cx="10515600" cy="4656138"/>
          </a:xfrm>
        </p:spPr>
        <p:txBody>
          <a:bodyPr vert="horz" lIns="91440" tIns="45720" rIns="91440" bIns="45720" rtlCol="0" anchor="t">
            <a:normAutofit/>
          </a:bodyPr>
          <a:lstStyle/>
          <a:p>
            <a:r>
              <a:rPr lang="en-US" dirty="0">
                <a:ea typeface="+mn-lt"/>
                <a:cs typeface="+mn-lt"/>
              </a:rPr>
              <a:t>Traditional Temperament for Your Occupation</a:t>
            </a:r>
          </a:p>
          <a:p>
            <a:pPr lvl="1"/>
            <a:r>
              <a:rPr lang="en-US" i="1" dirty="0">
                <a:solidFill>
                  <a:srgbClr val="92D050"/>
                </a:solidFill>
                <a:ea typeface="+mn-lt"/>
                <a:cs typeface="+mn-lt"/>
              </a:rPr>
              <a:t>Using the following link</a:t>
            </a:r>
            <a:r>
              <a:rPr lang="en-US" dirty="0">
                <a:ea typeface="+mn-lt"/>
                <a:cs typeface="+mn-lt"/>
              </a:rPr>
              <a:t> (</a:t>
            </a:r>
            <a:r>
              <a:rPr lang="en-US" dirty="0">
                <a:ea typeface="+mn-lt"/>
                <a:cs typeface="+mn-lt"/>
                <a:hlinkClick r:id="rId3"/>
              </a:rPr>
              <a:t>https://keirsey.com/temperament-overview/</a:t>
            </a:r>
            <a:r>
              <a:rPr lang="en-US" dirty="0">
                <a:ea typeface="+mn-lt"/>
                <a:cs typeface="+mn-lt"/>
              </a:rPr>
              <a:t>)</a:t>
            </a:r>
            <a:r>
              <a:rPr lang="en-US" i="1" dirty="0">
                <a:solidFill>
                  <a:srgbClr val="92D050"/>
                </a:solidFill>
                <a:ea typeface="+mn-lt"/>
                <a:cs typeface="+mn-lt"/>
              </a:rPr>
              <a:t> list the six temperament characteristic for you as you plan to apply them to your future occupation:</a:t>
            </a:r>
          </a:p>
        </p:txBody>
      </p:sp>
      <p:pic>
        <p:nvPicPr>
          <p:cNvPr id="4" name="Picture 4" descr="A screenshot of a cell phone&#10;&#10;Description generated with very high confidence">
            <a:extLst>
              <a:ext uri="{FF2B5EF4-FFF2-40B4-BE49-F238E27FC236}">
                <a16:creationId xmlns:a16="http://schemas.microsoft.com/office/drawing/2014/main" id="{D178256B-E479-4EAF-8C1B-0B6490360DA0}"/>
              </a:ext>
            </a:extLst>
          </p:cNvPr>
          <p:cNvPicPr>
            <a:picLocks noChangeAspect="1"/>
          </p:cNvPicPr>
          <p:nvPr/>
        </p:nvPicPr>
        <p:blipFill>
          <a:blip r:embed="rId4"/>
          <a:stretch>
            <a:fillRect/>
          </a:stretch>
        </p:blipFill>
        <p:spPr>
          <a:xfrm>
            <a:off x="4368800" y="2801094"/>
            <a:ext cx="4411133" cy="3736545"/>
          </a:xfrm>
          <a:prstGeom prst="rect">
            <a:avLst/>
          </a:prstGeom>
        </p:spPr>
      </p:pic>
      <p:sp>
        <p:nvSpPr>
          <p:cNvPr id="6" name="TextBox 5">
            <a:extLst>
              <a:ext uri="{FF2B5EF4-FFF2-40B4-BE49-F238E27FC236}">
                <a16:creationId xmlns:a16="http://schemas.microsoft.com/office/drawing/2014/main" id="{94C86BC3-3008-4AA8-8AFB-111566EDD94B}"/>
              </a:ext>
            </a:extLst>
          </p:cNvPr>
          <p:cNvSpPr txBox="1"/>
          <p:nvPr/>
        </p:nvSpPr>
        <p:spPr>
          <a:xfrm>
            <a:off x="4368800" y="3733800"/>
            <a:ext cx="4368800" cy="126188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a:t>Sample to be used as a guide for your own summary piece: </a:t>
            </a:r>
          </a:p>
          <a:p>
            <a:endParaRPr lang="en-US"/>
          </a:p>
          <a:p>
            <a:endParaRPr lang="en-US" sz="1100"/>
          </a:p>
          <a:p>
            <a:endParaRPr lang="en-US"/>
          </a:p>
          <a:p>
            <a:endParaRPr lang="en-US"/>
          </a:p>
        </p:txBody>
      </p:sp>
    </p:spTree>
    <p:extLst>
      <p:ext uri="{BB962C8B-B14F-4D97-AF65-F5344CB8AC3E}">
        <p14:creationId xmlns:p14="http://schemas.microsoft.com/office/powerpoint/2010/main" val="1489215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B5A4F-0ABE-4284-A746-807A530A42D5}"/>
              </a:ext>
            </a:extLst>
          </p:cNvPr>
          <p:cNvSpPr>
            <a:spLocks noGrp="1"/>
          </p:cNvSpPr>
          <p:nvPr>
            <p:ph type="title"/>
          </p:nvPr>
        </p:nvSpPr>
        <p:spPr/>
        <p:txBody>
          <a:bodyPr/>
          <a:lstStyle/>
          <a:p>
            <a:r>
              <a:rPr lang="en-US" dirty="0">
                <a:ea typeface="+mj-lt"/>
                <a:cs typeface="+mj-lt"/>
              </a:rPr>
              <a:t>Summary of All Four Main Point(s)</a:t>
            </a:r>
          </a:p>
        </p:txBody>
      </p:sp>
      <p:sp>
        <p:nvSpPr>
          <p:cNvPr id="3" name="Content Placeholder 2">
            <a:extLst>
              <a:ext uri="{FF2B5EF4-FFF2-40B4-BE49-F238E27FC236}">
                <a16:creationId xmlns:a16="http://schemas.microsoft.com/office/drawing/2014/main" id="{CD40F0F9-1639-402F-ADF1-5B46D27C2EEB}"/>
              </a:ext>
            </a:extLst>
          </p:cNvPr>
          <p:cNvSpPr>
            <a:spLocks noGrp="1"/>
          </p:cNvSpPr>
          <p:nvPr>
            <p:ph idx="1"/>
          </p:nvPr>
        </p:nvSpPr>
        <p:spPr/>
        <p:txBody>
          <a:bodyPr vert="horz" lIns="91440" tIns="45720" rIns="91440" bIns="45720" rtlCol="0" anchor="t">
            <a:normAutofit/>
          </a:bodyPr>
          <a:lstStyle/>
          <a:p>
            <a:r>
              <a:rPr lang="en-US" sz="2200" i="1" dirty="0">
                <a:solidFill>
                  <a:srgbClr val="92D050"/>
                </a:solidFill>
                <a:cs typeface="Calibri"/>
              </a:rPr>
              <a:t>Provide a summary of how you reviewed and (if) you found the connections between your personality type, interests, values and skills. Additional points that you should look to include and address in your summary are: The results of your informational interview; any additional research in the Career Center; and reflection from your report presentation. (The length of this summary is not to exceed one type written page)</a:t>
            </a:r>
            <a:endParaRPr lang="en-US" sz="2200" i="1" dirty="0">
              <a:solidFill>
                <a:srgbClr val="92D050"/>
              </a:solidFill>
            </a:endParaRPr>
          </a:p>
        </p:txBody>
      </p:sp>
    </p:spTree>
    <p:extLst>
      <p:ext uri="{BB962C8B-B14F-4D97-AF65-F5344CB8AC3E}">
        <p14:creationId xmlns:p14="http://schemas.microsoft.com/office/powerpoint/2010/main" val="858749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AE23E-2B9B-45BA-A377-A79E403BFC2E}"/>
              </a:ext>
            </a:extLst>
          </p:cNvPr>
          <p:cNvSpPr>
            <a:spLocks noGrp="1"/>
          </p:cNvSpPr>
          <p:nvPr>
            <p:ph type="title"/>
          </p:nvPr>
        </p:nvSpPr>
        <p:spPr/>
        <p:txBody>
          <a:bodyPr/>
          <a:lstStyle/>
          <a:p>
            <a:pPr algn="ctr"/>
            <a:r>
              <a:rPr lang="en-US" b="1" dirty="0">
                <a:cs typeface="Calibri Light"/>
              </a:rPr>
              <a:t>Index</a:t>
            </a:r>
          </a:p>
        </p:txBody>
      </p:sp>
      <p:sp>
        <p:nvSpPr>
          <p:cNvPr id="3" name="Content Placeholder 2">
            <a:extLst>
              <a:ext uri="{FF2B5EF4-FFF2-40B4-BE49-F238E27FC236}">
                <a16:creationId xmlns:a16="http://schemas.microsoft.com/office/drawing/2014/main" id="{065D460A-9CFD-4D5A-A147-FDF80B28ACCD}"/>
              </a:ext>
            </a:extLst>
          </p:cNvPr>
          <p:cNvSpPr>
            <a:spLocks noGrp="1"/>
          </p:cNvSpPr>
          <p:nvPr>
            <p:ph idx="1"/>
          </p:nvPr>
        </p:nvSpPr>
        <p:spPr>
          <a:xfrm>
            <a:off x="795867" y="335491"/>
            <a:ext cx="10515600" cy="2717272"/>
          </a:xfrm>
        </p:spPr>
        <p:txBody>
          <a:bodyPr vert="horz" lIns="91440" tIns="45720" rIns="91440" bIns="45720" rtlCol="0" anchor="t">
            <a:normAutofit/>
          </a:bodyPr>
          <a:lstStyle/>
          <a:p>
            <a:endParaRPr lang="en-US" dirty="0">
              <a:cs typeface="Calibri"/>
            </a:endParaRPr>
          </a:p>
          <a:p>
            <a:endParaRPr lang="en-US" dirty="0">
              <a:cs typeface="Calibri"/>
            </a:endParaRPr>
          </a:p>
        </p:txBody>
      </p:sp>
      <p:graphicFrame>
        <p:nvGraphicFramePr>
          <p:cNvPr id="4" name="Table 4">
            <a:extLst>
              <a:ext uri="{FF2B5EF4-FFF2-40B4-BE49-F238E27FC236}">
                <a16:creationId xmlns:a16="http://schemas.microsoft.com/office/drawing/2014/main" id="{9D65B351-5850-423F-B224-93F705C12571}"/>
              </a:ext>
            </a:extLst>
          </p:cNvPr>
          <p:cNvGraphicFramePr>
            <a:graphicFrameLocks noGrp="1"/>
          </p:cNvGraphicFramePr>
          <p:nvPr>
            <p:extLst>
              <p:ext uri="{D42A27DB-BD31-4B8C-83A1-F6EECF244321}">
                <p14:modId xmlns:p14="http://schemas.microsoft.com/office/powerpoint/2010/main" val="3186996685"/>
              </p:ext>
            </p:extLst>
          </p:nvPr>
        </p:nvGraphicFramePr>
        <p:xfrm>
          <a:off x="1850814" y="1399709"/>
          <a:ext cx="8168638" cy="4450073"/>
        </p:xfrm>
        <a:graphic>
          <a:graphicData uri="http://schemas.openxmlformats.org/drawingml/2006/table">
            <a:tbl>
              <a:tblPr firstRow="1" bandRow="1">
                <a:tableStyleId>{5C22544A-7EE6-4342-B048-85BDC9FD1C3A}</a:tableStyleId>
              </a:tblPr>
              <a:tblGrid>
                <a:gridCol w="2963333">
                  <a:extLst>
                    <a:ext uri="{9D8B030D-6E8A-4147-A177-3AD203B41FA5}">
                      <a16:colId xmlns:a16="http://schemas.microsoft.com/office/drawing/2014/main" val="54168241"/>
                    </a:ext>
                  </a:extLst>
                </a:gridCol>
                <a:gridCol w="2482426">
                  <a:extLst>
                    <a:ext uri="{9D8B030D-6E8A-4147-A177-3AD203B41FA5}">
                      <a16:colId xmlns:a16="http://schemas.microsoft.com/office/drawing/2014/main" val="2122805611"/>
                    </a:ext>
                  </a:extLst>
                </a:gridCol>
                <a:gridCol w="2722879">
                  <a:extLst>
                    <a:ext uri="{9D8B030D-6E8A-4147-A177-3AD203B41FA5}">
                      <a16:colId xmlns:a16="http://schemas.microsoft.com/office/drawing/2014/main" val="3734457935"/>
                    </a:ext>
                  </a:extLst>
                </a:gridCol>
              </a:tblGrid>
              <a:tr h="370840">
                <a:tc>
                  <a:txBody>
                    <a:bodyPr/>
                    <a:lstStyle/>
                    <a:p>
                      <a:pPr algn="l"/>
                      <a:r>
                        <a:rPr lang="en-US" dirty="0"/>
                        <a:t>Topic</a:t>
                      </a:r>
                    </a:p>
                  </a:txBody>
                  <a:tcPr/>
                </a:tc>
                <a:tc>
                  <a:txBody>
                    <a:bodyPr/>
                    <a:lstStyle/>
                    <a:p>
                      <a:pPr algn="l"/>
                      <a:endParaRPr lang="en-US"/>
                    </a:p>
                  </a:txBody>
                  <a:tcPr/>
                </a:tc>
                <a:tc>
                  <a:txBody>
                    <a:bodyPr/>
                    <a:lstStyle/>
                    <a:p>
                      <a:pPr algn="ctr"/>
                      <a:r>
                        <a:rPr lang="en-US" dirty="0"/>
                        <a:t>Slide number</a:t>
                      </a:r>
                    </a:p>
                  </a:txBody>
                  <a:tcPr/>
                </a:tc>
                <a:extLst>
                  <a:ext uri="{0D108BD9-81ED-4DB2-BD59-A6C34878D82A}">
                    <a16:rowId xmlns:a16="http://schemas.microsoft.com/office/drawing/2014/main" val="3443660692"/>
                  </a:ext>
                </a:extLst>
              </a:tr>
              <a:tr h="370840">
                <a:tc>
                  <a:txBody>
                    <a:bodyPr/>
                    <a:lstStyle/>
                    <a:p>
                      <a:pPr algn="l"/>
                      <a:r>
                        <a:rPr lang="en-US" dirty="0"/>
                        <a:t>Index</a:t>
                      </a:r>
                    </a:p>
                  </a:txBody>
                  <a:tcPr/>
                </a:tc>
                <a:tc>
                  <a:txBody>
                    <a:bodyPr/>
                    <a:lstStyle/>
                    <a:p>
                      <a:pPr algn="l"/>
                      <a:endParaRPr lang="en-US"/>
                    </a:p>
                  </a:txBody>
                  <a:tcPr/>
                </a:tc>
                <a:tc>
                  <a:txBody>
                    <a:bodyPr/>
                    <a:lstStyle/>
                    <a:p>
                      <a:pPr algn="ctr"/>
                      <a:r>
                        <a:rPr lang="en-US" dirty="0"/>
                        <a:t>2</a:t>
                      </a:r>
                    </a:p>
                  </a:txBody>
                  <a:tcPr/>
                </a:tc>
                <a:extLst>
                  <a:ext uri="{0D108BD9-81ED-4DB2-BD59-A6C34878D82A}">
                    <a16:rowId xmlns:a16="http://schemas.microsoft.com/office/drawing/2014/main" val="169295309"/>
                  </a:ext>
                </a:extLst>
              </a:tr>
              <a:tr h="370840">
                <a:tc>
                  <a:txBody>
                    <a:bodyPr/>
                    <a:lstStyle/>
                    <a:p>
                      <a:pPr algn="l"/>
                      <a:r>
                        <a:rPr lang="en-US" dirty="0"/>
                        <a:t>Directions for Report</a:t>
                      </a:r>
                    </a:p>
                  </a:txBody>
                  <a:tcPr/>
                </a:tc>
                <a:tc>
                  <a:txBody>
                    <a:bodyPr/>
                    <a:lstStyle/>
                    <a:p>
                      <a:pPr algn="l"/>
                      <a:endParaRPr lang="en-US"/>
                    </a:p>
                  </a:txBody>
                  <a:tcPr/>
                </a:tc>
                <a:tc>
                  <a:txBody>
                    <a:bodyPr/>
                    <a:lstStyle/>
                    <a:p>
                      <a:pPr algn="ctr"/>
                      <a:r>
                        <a:rPr lang="en-US" dirty="0"/>
                        <a:t>3</a:t>
                      </a:r>
                    </a:p>
                  </a:txBody>
                  <a:tcPr/>
                </a:tc>
                <a:extLst>
                  <a:ext uri="{0D108BD9-81ED-4DB2-BD59-A6C34878D82A}">
                    <a16:rowId xmlns:a16="http://schemas.microsoft.com/office/drawing/2014/main" val="1175619418"/>
                  </a:ext>
                </a:extLst>
              </a:tr>
              <a:tr h="370840">
                <a:tc>
                  <a:txBody>
                    <a:bodyPr/>
                    <a:lstStyle/>
                    <a:p>
                      <a:pPr algn="l"/>
                      <a:r>
                        <a:rPr lang="en-US" dirty="0"/>
                        <a:t>Resources</a:t>
                      </a:r>
                    </a:p>
                  </a:txBody>
                  <a:tcPr/>
                </a:tc>
                <a:tc>
                  <a:txBody>
                    <a:bodyPr/>
                    <a:lstStyle/>
                    <a:p>
                      <a:pPr algn="l"/>
                      <a:endParaRPr lang="en-US"/>
                    </a:p>
                  </a:txBody>
                  <a:tcPr/>
                </a:tc>
                <a:tc>
                  <a:txBody>
                    <a:bodyPr/>
                    <a:lstStyle/>
                    <a:p>
                      <a:pPr algn="ctr"/>
                      <a:r>
                        <a:rPr lang="en-US" dirty="0"/>
                        <a:t>4-5</a:t>
                      </a:r>
                    </a:p>
                  </a:txBody>
                  <a:tcPr/>
                </a:tc>
                <a:extLst>
                  <a:ext uri="{0D108BD9-81ED-4DB2-BD59-A6C34878D82A}">
                    <a16:rowId xmlns:a16="http://schemas.microsoft.com/office/drawing/2014/main" val="2753463031"/>
                  </a:ext>
                </a:extLst>
              </a:tr>
              <a:tr h="370840">
                <a:tc>
                  <a:txBody>
                    <a:bodyPr/>
                    <a:lstStyle/>
                    <a:p>
                      <a:pPr algn="l"/>
                      <a:r>
                        <a:rPr lang="en-US" dirty="0"/>
                        <a:t>Professional Summary Report</a:t>
                      </a:r>
                    </a:p>
                  </a:txBody>
                  <a:tcPr/>
                </a:tc>
                <a:tc>
                  <a:txBody>
                    <a:bodyPr/>
                    <a:lstStyle/>
                    <a:p>
                      <a:pPr algn="l"/>
                      <a:r>
                        <a:rPr lang="en-US" dirty="0"/>
                        <a:t>Outline</a:t>
                      </a:r>
                    </a:p>
                  </a:txBody>
                  <a:tcPr/>
                </a:tc>
                <a:tc>
                  <a:txBody>
                    <a:bodyPr/>
                    <a:lstStyle/>
                    <a:p>
                      <a:pPr algn="ctr"/>
                      <a:r>
                        <a:rPr lang="en-US" dirty="0"/>
                        <a:t>6</a:t>
                      </a:r>
                    </a:p>
                  </a:txBody>
                  <a:tcPr/>
                </a:tc>
                <a:extLst>
                  <a:ext uri="{0D108BD9-81ED-4DB2-BD59-A6C34878D82A}">
                    <a16:rowId xmlns:a16="http://schemas.microsoft.com/office/drawing/2014/main" val="3138201794"/>
                  </a:ext>
                </a:extLst>
              </a:tr>
              <a:tr h="370840">
                <a:tc>
                  <a:txBody>
                    <a:bodyPr/>
                    <a:lstStyle/>
                    <a:p>
                      <a:pPr algn="l"/>
                      <a:r>
                        <a:rPr lang="en-US" dirty="0">
                          <a:ea typeface="+mn-lt"/>
                          <a:cs typeface="+mn-lt"/>
                        </a:rPr>
                        <a:t>Professional</a:t>
                      </a:r>
                      <a:r>
                        <a:rPr lang="en-US" dirty="0"/>
                        <a:t> Summary Report</a:t>
                      </a:r>
                    </a:p>
                  </a:txBody>
                  <a:tcPr/>
                </a:tc>
                <a:tc>
                  <a:txBody>
                    <a:bodyPr/>
                    <a:lstStyle/>
                    <a:p>
                      <a:pPr algn="l"/>
                      <a:r>
                        <a:rPr lang="en-US" dirty="0"/>
                        <a:t>Presentation</a:t>
                      </a:r>
                    </a:p>
                  </a:txBody>
                  <a:tcPr/>
                </a:tc>
                <a:tc>
                  <a:txBody>
                    <a:bodyPr/>
                    <a:lstStyle/>
                    <a:p>
                      <a:pPr algn="ctr"/>
                      <a:r>
                        <a:rPr lang="en-US" dirty="0"/>
                        <a:t>7</a:t>
                      </a:r>
                    </a:p>
                  </a:txBody>
                  <a:tcPr/>
                </a:tc>
                <a:extLst>
                  <a:ext uri="{0D108BD9-81ED-4DB2-BD59-A6C34878D82A}">
                    <a16:rowId xmlns:a16="http://schemas.microsoft.com/office/drawing/2014/main" val="1253933074"/>
                  </a:ext>
                </a:extLst>
              </a:tr>
              <a:tr h="370840">
                <a:tc>
                  <a:txBody>
                    <a:bodyPr/>
                    <a:lstStyle/>
                    <a:p>
                      <a:pPr algn="l"/>
                      <a:r>
                        <a:rPr lang="en-US" dirty="0"/>
                        <a:t>Occupational Description</a:t>
                      </a:r>
                    </a:p>
                  </a:txBody>
                  <a:tcPr/>
                </a:tc>
                <a:tc>
                  <a:txBody>
                    <a:bodyPr/>
                    <a:lstStyle/>
                    <a:p>
                      <a:pPr algn="l"/>
                      <a:endParaRPr lang="en-US"/>
                    </a:p>
                  </a:txBody>
                  <a:tcPr/>
                </a:tc>
                <a:tc>
                  <a:txBody>
                    <a:bodyPr/>
                    <a:lstStyle/>
                    <a:p>
                      <a:pPr algn="ctr"/>
                      <a:r>
                        <a:rPr lang="en-US" dirty="0"/>
                        <a:t>8</a:t>
                      </a:r>
                    </a:p>
                  </a:txBody>
                  <a:tcPr/>
                </a:tc>
                <a:extLst>
                  <a:ext uri="{0D108BD9-81ED-4DB2-BD59-A6C34878D82A}">
                    <a16:rowId xmlns:a16="http://schemas.microsoft.com/office/drawing/2014/main" val="1705542942"/>
                  </a:ext>
                </a:extLst>
              </a:tr>
              <a:tr h="370840">
                <a:tc>
                  <a:txBody>
                    <a:bodyPr/>
                    <a:lstStyle/>
                    <a:p>
                      <a:pPr algn="l"/>
                      <a:r>
                        <a:rPr lang="en-US" dirty="0"/>
                        <a:t>Personal Characteristics</a:t>
                      </a:r>
                    </a:p>
                  </a:txBody>
                  <a:tcPr/>
                </a:tc>
                <a:tc>
                  <a:txBody>
                    <a:bodyPr/>
                    <a:lstStyle/>
                    <a:p>
                      <a:pPr algn="l"/>
                      <a:endParaRPr lang="en-US"/>
                    </a:p>
                  </a:txBody>
                  <a:tcPr/>
                </a:tc>
                <a:tc>
                  <a:txBody>
                    <a:bodyPr/>
                    <a:lstStyle/>
                    <a:p>
                      <a:pPr algn="ctr"/>
                      <a:r>
                        <a:rPr lang="en-US" dirty="0"/>
                        <a:t>9</a:t>
                      </a:r>
                    </a:p>
                  </a:txBody>
                  <a:tcPr/>
                </a:tc>
                <a:extLst>
                  <a:ext uri="{0D108BD9-81ED-4DB2-BD59-A6C34878D82A}">
                    <a16:rowId xmlns:a16="http://schemas.microsoft.com/office/drawing/2014/main" val="3704398016"/>
                  </a:ext>
                </a:extLst>
              </a:tr>
              <a:tr h="370839">
                <a:tc>
                  <a:txBody>
                    <a:bodyPr/>
                    <a:lstStyle/>
                    <a:p>
                      <a:pPr lvl="0" algn="l">
                        <a:buNone/>
                      </a:pPr>
                      <a:r>
                        <a:rPr lang="en-US" dirty="0"/>
                        <a:t>Work Environment</a:t>
                      </a:r>
                    </a:p>
                  </a:txBody>
                  <a:tcPr/>
                </a:tc>
                <a:tc>
                  <a:txBody>
                    <a:bodyPr/>
                    <a:lstStyle/>
                    <a:p>
                      <a:pPr lvl="0" algn="l">
                        <a:buNone/>
                      </a:pPr>
                      <a:endParaRPr lang="en-US" dirty="0"/>
                    </a:p>
                  </a:txBody>
                  <a:tcPr/>
                </a:tc>
                <a:tc>
                  <a:txBody>
                    <a:bodyPr/>
                    <a:lstStyle/>
                    <a:p>
                      <a:pPr lvl="0" algn="ctr">
                        <a:buNone/>
                      </a:pPr>
                      <a:r>
                        <a:rPr lang="en-US" dirty="0"/>
                        <a:t>10</a:t>
                      </a:r>
                    </a:p>
                  </a:txBody>
                  <a:tcPr/>
                </a:tc>
                <a:extLst>
                  <a:ext uri="{0D108BD9-81ED-4DB2-BD59-A6C34878D82A}">
                    <a16:rowId xmlns:a16="http://schemas.microsoft.com/office/drawing/2014/main" val="3177577585"/>
                  </a:ext>
                </a:extLst>
              </a:tr>
              <a:tr h="370838">
                <a:tc>
                  <a:txBody>
                    <a:bodyPr/>
                    <a:lstStyle/>
                    <a:p>
                      <a:pPr lvl="0" algn="l">
                        <a:buNone/>
                      </a:pPr>
                      <a:r>
                        <a:rPr lang="en-US" dirty="0"/>
                        <a:t>OC Career Café Content</a:t>
                      </a:r>
                    </a:p>
                  </a:txBody>
                  <a:tcPr/>
                </a:tc>
                <a:tc>
                  <a:txBody>
                    <a:bodyPr/>
                    <a:lstStyle/>
                    <a:p>
                      <a:pPr lvl="0" algn="l">
                        <a:buNone/>
                      </a:pPr>
                      <a:endParaRPr lang="en-US" dirty="0"/>
                    </a:p>
                  </a:txBody>
                  <a:tcPr/>
                </a:tc>
                <a:tc>
                  <a:txBody>
                    <a:bodyPr/>
                    <a:lstStyle/>
                    <a:p>
                      <a:pPr lvl="0" algn="ctr">
                        <a:buNone/>
                      </a:pPr>
                      <a:r>
                        <a:rPr lang="en-US" dirty="0"/>
                        <a:t>11-15</a:t>
                      </a:r>
                    </a:p>
                  </a:txBody>
                  <a:tcPr/>
                </a:tc>
                <a:extLst>
                  <a:ext uri="{0D108BD9-81ED-4DB2-BD59-A6C34878D82A}">
                    <a16:rowId xmlns:a16="http://schemas.microsoft.com/office/drawing/2014/main" val="501624183"/>
                  </a:ext>
                </a:extLst>
              </a:tr>
              <a:tr h="370838">
                <a:tc>
                  <a:txBody>
                    <a:bodyPr/>
                    <a:lstStyle/>
                    <a:p>
                      <a:pPr lvl="0" algn="l">
                        <a:buNone/>
                      </a:pPr>
                      <a:r>
                        <a:rPr lang="en-US" dirty="0"/>
                        <a:t>Myers-Briggs Type Indicator</a:t>
                      </a:r>
                    </a:p>
                  </a:txBody>
                  <a:tcPr/>
                </a:tc>
                <a:tc>
                  <a:txBody>
                    <a:bodyPr/>
                    <a:lstStyle/>
                    <a:p>
                      <a:pPr lvl="0" algn="l">
                        <a:buNone/>
                      </a:pPr>
                      <a:endParaRPr lang="en-US" dirty="0"/>
                    </a:p>
                  </a:txBody>
                  <a:tcPr/>
                </a:tc>
                <a:tc>
                  <a:txBody>
                    <a:bodyPr/>
                    <a:lstStyle/>
                    <a:p>
                      <a:pPr lvl="0" algn="ctr">
                        <a:buNone/>
                      </a:pPr>
                      <a:r>
                        <a:rPr lang="en-US" dirty="0"/>
                        <a:t>16-18</a:t>
                      </a:r>
                    </a:p>
                  </a:txBody>
                  <a:tcPr/>
                </a:tc>
                <a:extLst>
                  <a:ext uri="{0D108BD9-81ED-4DB2-BD59-A6C34878D82A}">
                    <a16:rowId xmlns:a16="http://schemas.microsoft.com/office/drawing/2014/main" val="3822548748"/>
                  </a:ext>
                </a:extLst>
              </a:tr>
              <a:tr h="370838">
                <a:tc>
                  <a:txBody>
                    <a:bodyPr/>
                    <a:lstStyle/>
                    <a:p>
                      <a:pPr lvl="0" algn="l">
                        <a:buNone/>
                      </a:pPr>
                      <a:r>
                        <a:rPr lang="en-US" dirty="0"/>
                        <a:t>Summary of entire report</a:t>
                      </a:r>
                    </a:p>
                  </a:txBody>
                  <a:tcPr/>
                </a:tc>
                <a:tc>
                  <a:txBody>
                    <a:bodyPr/>
                    <a:lstStyle/>
                    <a:p>
                      <a:pPr lvl="0" algn="l">
                        <a:buNone/>
                      </a:pPr>
                      <a:endParaRPr lang="en-US" dirty="0"/>
                    </a:p>
                  </a:txBody>
                  <a:tcPr/>
                </a:tc>
                <a:tc>
                  <a:txBody>
                    <a:bodyPr/>
                    <a:lstStyle/>
                    <a:p>
                      <a:pPr lvl="0" algn="ctr">
                        <a:buNone/>
                      </a:pPr>
                      <a:r>
                        <a:rPr lang="en-US" dirty="0"/>
                        <a:t>19</a:t>
                      </a:r>
                    </a:p>
                  </a:txBody>
                  <a:tcPr/>
                </a:tc>
                <a:extLst>
                  <a:ext uri="{0D108BD9-81ED-4DB2-BD59-A6C34878D82A}">
                    <a16:rowId xmlns:a16="http://schemas.microsoft.com/office/drawing/2014/main" val="3622609595"/>
                  </a:ext>
                </a:extLst>
              </a:tr>
            </a:tbl>
          </a:graphicData>
        </a:graphic>
      </p:graphicFrame>
    </p:spTree>
    <p:extLst>
      <p:ext uri="{BB962C8B-B14F-4D97-AF65-F5344CB8AC3E}">
        <p14:creationId xmlns:p14="http://schemas.microsoft.com/office/powerpoint/2010/main" val="2527695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88329-8146-44DE-A0B4-772ABB2756B7}"/>
              </a:ext>
            </a:extLst>
          </p:cNvPr>
          <p:cNvSpPr>
            <a:spLocks noGrp="1"/>
          </p:cNvSpPr>
          <p:nvPr>
            <p:ph type="title"/>
          </p:nvPr>
        </p:nvSpPr>
        <p:spPr>
          <a:solidFill>
            <a:srgbClr val="7030A0"/>
          </a:solidFill>
        </p:spPr>
        <p:txBody>
          <a:bodyPr/>
          <a:lstStyle/>
          <a:p>
            <a:r>
              <a:rPr lang="en-US" dirty="0">
                <a:solidFill>
                  <a:schemeClr val="bg1"/>
                </a:solidFill>
                <a:ea typeface="+mj-lt"/>
                <a:cs typeface="+mj-lt"/>
              </a:rPr>
              <a:t>Directions for Professional Summary Report</a:t>
            </a:r>
          </a:p>
        </p:txBody>
      </p:sp>
      <p:sp>
        <p:nvSpPr>
          <p:cNvPr id="3" name="Content Placeholder 2">
            <a:extLst>
              <a:ext uri="{FF2B5EF4-FFF2-40B4-BE49-F238E27FC236}">
                <a16:creationId xmlns:a16="http://schemas.microsoft.com/office/drawing/2014/main" id="{2952410D-0A55-4817-8403-75C596CA1ACA}"/>
              </a:ext>
            </a:extLst>
          </p:cNvPr>
          <p:cNvSpPr>
            <a:spLocks noGrp="1"/>
          </p:cNvSpPr>
          <p:nvPr>
            <p:ph idx="1"/>
          </p:nvPr>
        </p:nvSpPr>
        <p:spPr/>
        <p:txBody>
          <a:bodyPr vert="horz" lIns="91440" tIns="45720" rIns="91440" bIns="45720" rtlCol="0" anchor="t">
            <a:normAutofit fontScale="92500" lnSpcReduction="20000"/>
          </a:bodyPr>
          <a:lstStyle/>
          <a:p>
            <a:r>
              <a:rPr lang="en-US" dirty="0">
                <a:ea typeface="+mn-lt"/>
                <a:cs typeface="+mn-lt"/>
              </a:rPr>
              <a:t>Using various internet websites and the Career Center, research information related to the one occupation that you are the MOST interested in at this time.</a:t>
            </a:r>
          </a:p>
          <a:p>
            <a:endParaRPr lang="en-US" dirty="0">
              <a:ea typeface="+mn-lt"/>
              <a:cs typeface="+mn-lt"/>
            </a:endParaRPr>
          </a:p>
          <a:p>
            <a:r>
              <a:rPr lang="en-US" dirty="0">
                <a:ea typeface="+mn-lt"/>
                <a:cs typeface="+mn-lt"/>
              </a:rPr>
              <a:t>This summary report will be graded according to accuracy and thoroughness of your answers.</a:t>
            </a:r>
          </a:p>
          <a:p>
            <a:endParaRPr lang="en-US" dirty="0">
              <a:ea typeface="+mn-lt"/>
              <a:cs typeface="+mn-lt"/>
            </a:endParaRPr>
          </a:p>
          <a:p>
            <a:r>
              <a:rPr lang="en-US" dirty="0">
                <a:ea typeface="+mn-lt"/>
                <a:cs typeface="+mn-lt"/>
              </a:rPr>
              <a:t>This Professional Summary Report will NOT be considered complete without </a:t>
            </a:r>
            <a:r>
              <a:rPr lang="en-US" b="1" u="sng" dirty="0">
                <a:ea typeface="+mn-lt"/>
                <a:cs typeface="+mn-lt"/>
              </a:rPr>
              <a:t>all</a:t>
            </a:r>
            <a:r>
              <a:rPr lang="en-US" dirty="0">
                <a:ea typeface="+mn-lt"/>
                <a:cs typeface="+mn-lt"/>
              </a:rPr>
              <a:t> prompts addressed and responded to. Throughout the semester we will have " Professional Summary Report </a:t>
            </a:r>
            <a:r>
              <a:rPr lang="en-US" dirty="0" err="1">
                <a:ea typeface="+mn-lt"/>
                <a:cs typeface="+mn-lt"/>
              </a:rPr>
              <a:t>Checkins</a:t>
            </a:r>
            <a:r>
              <a:rPr lang="en-US" dirty="0">
                <a:ea typeface="+mn-lt"/>
                <a:cs typeface="+mn-lt"/>
              </a:rPr>
              <a:t>" to review progress; provide more detail for your submission process and answer your questions.</a:t>
            </a:r>
          </a:p>
        </p:txBody>
      </p:sp>
    </p:spTree>
    <p:extLst>
      <p:ext uri="{BB962C8B-B14F-4D97-AF65-F5344CB8AC3E}">
        <p14:creationId xmlns:p14="http://schemas.microsoft.com/office/powerpoint/2010/main" val="3368206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422BA-2CA6-4EB0-AF96-12308C9DD7D1}"/>
              </a:ext>
            </a:extLst>
          </p:cNvPr>
          <p:cNvSpPr>
            <a:spLocks noGrp="1"/>
          </p:cNvSpPr>
          <p:nvPr>
            <p:ph type="title"/>
          </p:nvPr>
        </p:nvSpPr>
        <p:spPr/>
        <p:txBody>
          <a:bodyPr/>
          <a:lstStyle/>
          <a:p>
            <a:r>
              <a:rPr lang="en-US" b="1" dirty="0">
                <a:solidFill>
                  <a:srgbClr val="7030A0"/>
                </a:solidFill>
                <a:ea typeface="+mj-lt"/>
                <a:cs typeface="+mj-lt"/>
              </a:rPr>
              <a:t>RESOURCES NEEDED:</a:t>
            </a:r>
          </a:p>
        </p:txBody>
      </p:sp>
      <p:pic>
        <p:nvPicPr>
          <p:cNvPr id="4" name="Picture 4">
            <a:extLst>
              <a:ext uri="{FF2B5EF4-FFF2-40B4-BE49-F238E27FC236}">
                <a16:creationId xmlns:a16="http://schemas.microsoft.com/office/drawing/2014/main" id="{7328FB80-C10E-43E5-AEDB-0FC0A7885F89}"/>
              </a:ext>
            </a:extLst>
          </p:cNvPr>
          <p:cNvPicPr>
            <a:picLocks noGrp="1" noChangeAspect="1"/>
          </p:cNvPicPr>
          <p:nvPr>
            <p:ph idx="1"/>
          </p:nvPr>
        </p:nvPicPr>
        <p:blipFill>
          <a:blip r:embed="rId3"/>
          <a:stretch>
            <a:fillRect/>
          </a:stretch>
        </p:blipFill>
        <p:spPr>
          <a:xfrm>
            <a:off x="944562" y="2279914"/>
            <a:ext cx="3038475" cy="885825"/>
          </a:xfrm>
          <a:prstGeom prst="rect">
            <a:avLst/>
          </a:prstGeom>
        </p:spPr>
      </p:pic>
      <p:sp>
        <p:nvSpPr>
          <p:cNvPr id="6" name="TextBox 5">
            <a:extLst>
              <a:ext uri="{FF2B5EF4-FFF2-40B4-BE49-F238E27FC236}">
                <a16:creationId xmlns:a16="http://schemas.microsoft.com/office/drawing/2014/main" id="{069967FA-1639-4B47-BA0C-B45CEAA55EF1}"/>
              </a:ext>
            </a:extLst>
          </p:cNvPr>
          <p:cNvSpPr txBox="1"/>
          <p:nvPr/>
        </p:nvSpPr>
        <p:spPr>
          <a:xfrm>
            <a:off x="838200" y="1820333"/>
            <a:ext cx="3640666"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ea typeface="+mn-lt"/>
                <a:cs typeface="+mn-lt"/>
              </a:rPr>
              <a:t>Eureka – </a:t>
            </a:r>
            <a:r>
              <a:rPr lang="en-US" dirty="0">
                <a:ea typeface="+mn-lt"/>
                <a:cs typeface="+mn-lt"/>
                <a:hlinkClick r:id="rId4"/>
              </a:rPr>
              <a:t>https://eureka.org/</a:t>
            </a:r>
            <a:br>
              <a:rPr lang="en-US" dirty="0">
                <a:ea typeface="+mn-lt"/>
                <a:cs typeface="+mn-lt"/>
              </a:rPr>
            </a:br>
            <a:endParaRPr lang="en-US" dirty="0">
              <a:ea typeface="+mn-lt"/>
              <a:cs typeface="+mn-lt"/>
            </a:endParaRPr>
          </a:p>
          <a:p>
            <a:pPr algn="l"/>
            <a:endParaRPr lang="en-US" dirty="0">
              <a:cs typeface="Calibri"/>
            </a:endParaRPr>
          </a:p>
        </p:txBody>
      </p:sp>
      <p:pic>
        <p:nvPicPr>
          <p:cNvPr id="7" name="Picture 7" descr="A close up of a logo&#10;&#10;Description generated with high confidence">
            <a:extLst>
              <a:ext uri="{FF2B5EF4-FFF2-40B4-BE49-F238E27FC236}">
                <a16:creationId xmlns:a16="http://schemas.microsoft.com/office/drawing/2014/main" id="{F673E559-3165-4D6D-B45A-841143BE2342}"/>
              </a:ext>
            </a:extLst>
          </p:cNvPr>
          <p:cNvPicPr>
            <a:picLocks noChangeAspect="1"/>
          </p:cNvPicPr>
          <p:nvPr/>
        </p:nvPicPr>
        <p:blipFill>
          <a:blip r:embed="rId5"/>
          <a:stretch>
            <a:fillRect/>
          </a:stretch>
        </p:blipFill>
        <p:spPr>
          <a:xfrm>
            <a:off x="973667" y="3938824"/>
            <a:ext cx="2743200" cy="792217"/>
          </a:xfrm>
          <a:prstGeom prst="rect">
            <a:avLst/>
          </a:prstGeom>
        </p:spPr>
      </p:pic>
      <p:sp>
        <p:nvSpPr>
          <p:cNvPr id="9" name="TextBox 8">
            <a:extLst>
              <a:ext uri="{FF2B5EF4-FFF2-40B4-BE49-F238E27FC236}">
                <a16:creationId xmlns:a16="http://schemas.microsoft.com/office/drawing/2014/main" id="{07453674-908A-40F8-8A61-805126E6BFD5}"/>
              </a:ext>
            </a:extLst>
          </p:cNvPr>
          <p:cNvSpPr txBox="1"/>
          <p:nvPr/>
        </p:nvSpPr>
        <p:spPr>
          <a:xfrm>
            <a:off x="838200" y="3454399"/>
            <a:ext cx="3640666"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ea typeface="+mn-lt"/>
                <a:cs typeface="+mn-lt"/>
              </a:rPr>
              <a:t>O*Net – </a:t>
            </a:r>
            <a:r>
              <a:rPr lang="en-US" dirty="0">
                <a:ea typeface="+mn-lt"/>
                <a:cs typeface="+mn-lt"/>
                <a:hlinkClick r:id="rId6"/>
              </a:rPr>
              <a:t>www.onetonline.org</a:t>
            </a:r>
            <a:br>
              <a:rPr lang="en-US" dirty="0">
                <a:ea typeface="+mn-lt"/>
                <a:cs typeface="+mn-lt"/>
              </a:rPr>
            </a:br>
            <a:endParaRPr lang="en-US" dirty="0">
              <a:ea typeface="+mn-lt"/>
              <a:cs typeface="+mn-lt"/>
            </a:endParaRPr>
          </a:p>
          <a:p>
            <a:br>
              <a:rPr lang="en-US" dirty="0">
                <a:ea typeface="+mn-lt"/>
                <a:cs typeface="+mn-lt"/>
              </a:rPr>
            </a:br>
            <a:endParaRPr lang="en-US">
              <a:ea typeface="+mn-lt"/>
              <a:cs typeface="+mn-lt"/>
            </a:endParaRPr>
          </a:p>
          <a:p>
            <a:pPr algn="l"/>
            <a:endParaRPr lang="en-US" dirty="0">
              <a:cs typeface="Calibri"/>
            </a:endParaRPr>
          </a:p>
        </p:txBody>
      </p:sp>
      <p:pic>
        <p:nvPicPr>
          <p:cNvPr id="10" name="Picture 10" descr="A picture containing clipart&#10;&#10;Description generated with high confidence">
            <a:extLst>
              <a:ext uri="{FF2B5EF4-FFF2-40B4-BE49-F238E27FC236}">
                <a16:creationId xmlns:a16="http://schemas.microsoft.com/office/drawing/2014/main" id="{AD561231-2CCF-43E9-869E-0DAF9006CA1C}"/>
              </a:ext>
            </a:extLst>
          </p:cNvPr>
          <p:cNvPicPr>
            <a:picLocks noChangeAspect="1"/>
          </p:cNvPicPr>
          <p:nvPr/>
        </p:nvPicPr>
        <p:blipFill>
          <a:blip r:embed="rId7"/>
          <a:stretch>
            <a:fillRect/>
          </a:stretch>
        </p:blipFill>
        <p:spPr>
          <a:xfrm>
            <a:off x="6350000" y="2721479"/>
            <a:ext cx="2743200" cy="1279576"/>
          </a:xfrm>
          <a:prstGeom prst="rect">
            <a:avLst/>
          </a:prstGeom>
        </p:spPr>
      </p:pic>
      <p:sp>
        <p:nvSpPr>
          <p:cNvPr id="12" name="TextBox 11">
            <a:extLst>
              <a:ext uri="{FF2B5EF4-FFF2-40B4-BE49-F238E27FC236}">
                <a16:creationId xmlns:a16="http://schemas.microsoft.com/office/drawing/2014/main" id="{286D78E2-C40B-4BD9-B4F3-D4B6F1C9A239}"/>
              </a:ext>
            </a:extLst>
          </p:cNvPr>
          <p:cNvSpPr txBox="1"/>
          <p:nvPr/>
        </p:nvSpPr>
        <p:spPr>
          <a:xfrm>
            <a:off x="6095999" y="1913466"/>
            <a:ext cx="3640666"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ea typeface="+mn-lt"/>
                <a:cs typeface="+mn-lt"/>
              </a:rPr>
              <a:t>CA Career Café - </a:t>
            </a:r>
            <a:r>
              <a:rPr lang="en-US" dirty="0">
                <a:ea typeface="+mn-lt"/>
                <a:cs typeface="+mn-lt"/>
                <a:hlinkClick r:id="rId8"/>
              </a:rPr>
              <a:t>http://www.cacareercafe.com/</a:t>
            </a:r>
            <a:br>
              <a:rPr lang="en-US" dirty="0">
                <a:ea typeface="+mn-lt"/>
                <a:cs typeface="+mn-lt"/>
              </a:rPr>
            </a:br>
            <a:endParaRPr lang="en-US" dirty="0">
              <a:ea typeface="+mn-lt"/>
              <a:cs typeface="+mn-lt"/>
            </a:endParaRPr>
          </a:p>
          <a:p>
            <a:br>
              <a:rPr lang="en-US" dirty="0">
                <a:ea typeface="+mn-lt"/>
                <a:cs typeface="+mn-lt"/>
              </a:rPr>
            </a:br>
            <a:endParaRPr lang="en-US">
              <a:ea typeface="+mn-lt"/>
              <a:cs typeface="+mn-lt"/>
            </a:endParaRPr>
          </a:p>
          <a:p>
            <a:pPr algn="l"/>
            <a:endParaRPr lang="en-US" dirty="0">
              <a:cs typeface="Calibri"/>
            </a:endParaRPr>
          </a:p>
        </p:txBody>
      </p:sp>
    </p:spTree>
    <p:extLst>
      <p:ext uri="{BB962C8B-B14F-4D97-AF65-F5344CB8AC3E}">
        <p14:creationId xmlns:p14="http://schemas.microsoft.com/office/powerpoint/2010/main" val="3790619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EA318-B0FB-442A-A958-565098D73A36}"/>
              </a:ext>
            </a:extLst>
          </p:cNvPr>
          <p:cNvSpPr>
            <a:spLocks noGrp="1"/>
          </p:cNvSpPr>
          <p:nvPr>
            <p:ph type="title"/>
          </p:nvPr>
        </p:nvSpPr>
        <p:spPr/>
        <p:txBody>
          <a:bodyPr/>
          <a:lstStyle/>
          <a:p>
            <a:r>
              <a:rPr lang="en-US" b="1" dirty="0">
                <a:solidFill>
                  <a:srgbClr val="7030A0"/>
                </a:solidFill>
                <a:cs typeface="Calibri Light"/>
              </a:rPr>
              <a:t>RESOURCES NEEDED:</a:t>
            </a:r>
            <a:endParaRPr lang="en-US" b="1">
              <a:solidFill>
                <a:srgbClr val="7030A0"/>
              </a:solidFill>
              <a:cs typeface="Calibri Light"/>
            </a:endParaRPr>
          </a:p>
        </p:txBody>
      </p:sp>
      <p:pic>
        <p:nvPicPr>
          <p:cNvPr id="4" name="Picture 4" descr="A screenshot of a cell phone screen with text&#10;&#10;Description generated with very high confidence">
            <a:extLst>
              <a:ext uri="{FF2B5EF4-FFF2-40B4-BE49-F238E27FC236}">
                <a16:creationId xmlns:a16="http://schemas.microsoft.com/office/drawing/2014/main" id="{FDF4FBB2-38DA-4DF3-BC2F-67A723D9656E}"/>
              </a:ext>
            </a:extLst>
          </p:cNvPr>
          <p:cNvPicPr>
            <a:picLocks noGrp="1" noChangeAspect="1"/>
          </p:cNvPicPr>
          <p:nvPr>
            <p:ph idx="1"/>
          </p:nvPr>
        </p:nvPicPr>
        <p:blipFill>
          <a:blip r:embed="rId3"/>
          <a:stretch>
            <a:fillRect/>
          </a:stretch>
        </p:blipFill>
        <p:spPr>
          <a:xfrm>
            <a:off x="2261430" y="1825625"/>
            <a:ext cx="7669140" cy="4351338"/>
          </a:xfrm>
          <a:prstGeom prst="rect">
            <a:avLst/>
          </a:prstGeom>
        </p:spPr>
      </p:pic>
      <p:sp>
        <p:nvSpPr>
          <p:cNvPr id="6" name="TextBox 5">
            <a:extLst>
              <a:ext uri="{FF2B5EF4-FFF2-40B4-BE49-F238E27FC236}">
                <a16:creationId xmlns:a16="http://schemas.microsoft.com/office/drawing/2014/main" id="{F758E30B-4BF3-4D3A-8415-FAE69892DD60}"/>
              </a:ext>
            </a:extLst>
          </p:cNvPr>
          <p:cNvSpPr txBox="1"/>
          <p:nvPr/>
        </p:nvSpPr>
        <p:spPr>
          <a:xfrm>
            <a:off x="1049867" y="1532467"/>
            <a:ext cx="4859866"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ea typeface="+mn-lt"/>
                <a:cs typeface="+mn-lt"/>
              </a:rPr>
              <a:t>MBTI Information  Packet (completed in class)</a:t>
            </a:r>
            <a:br>
              <a:rPr lang="en-US" dirty="0">
                <a:ea typeface="+mn-lt"/>
                <a:cs typeface="+mn-lt"/>
              </a:rPr>
            </a:br>
            <a:endParaRPr lang="en-US" dirty="0">
              <a:ea typeface="+mn-lt"/>
              <a:cs typeface="+mn-lt"/>
            </a:endParaRPr>
          </a:p>
          <a:p>
            <a:pPr algn="l"/>
            <a:endParaRPr lang="en-US" dirty="0">
              <a:cs typeface="Calibri"/>
            </a:endParaRPr>
          </a:p>
        </p:txBody>
      </p:sp>
    </p:spTree>
    <p:extLst>
      <p:ext uri="{BB962C8B-B14F-4D97-AF65-F5344CB8AC3E}">
        <p14:creationId xmlns:p14="http://schemas.microsoft.com/office/powerpoint/2010/main" val="1340351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9241F-49D3-47B9-AC86-E2B8A15DA1C2}"/>
              </a:ext>
            </a:extLst>
          </p:cNvPr>
          <p:cNvSpPr>
            <a:spLocks noGrp="1"/>
          </p:cNvSpPr>
          <p:nvPr>
            <p:ph type="title"/>
          </p:nvPr>
        </p:nvSpPr>
        <p:spPr/>
        <p:txBody>
          <a:bodyPr/>
          <a:lstStyle/>
          <a:p>
            <a:r>
              <a:rPr lang="en-US" b="1" dirty="0">
                <a:solidFill>
                  <a:srgbClr val="7030A0"/>
                </a:solidFill>
                <a:ea typeface="+mj-lt"/>
                <a:cs typeface="+mj-lt"/>
              </a:rPr>
              <a:t>Occupational Description</a:t>
            </a:r>
          </a:p>
        </p:txBody>
      </p:sp>
      <p:sp>
        <p:nvSpPr>
          <p:cNvPr id="3" name="Content Placeholder 2">
            <a:extLst>
              <a:ext uri="{FF2B5EF4-FFF2-40B4-BE49-F238E27FC236}">
                <a16:creationId xmlns:a16="http://schemas.microsoft.com/office/drawing/2014/main" id="{86BD22C0-216D-42A3-9892-C626559018B3}"/>
              </a:ext>
            </a:extLst>
          </p:cNvPr>
          <p:cNvSpPr>
            <a:spLocks noGrp="1"/>
          </p:cNvSpPr>
          <p:nvPr>
            <p:ph idx="1"/>
          </p:nvPr>
        </p:nvSpPr>
        <p:spPr/>
        <p:txBody>
          <a:bodyPr vert="horz" lIns="91440" tIns="45720" rIns="91440" bIns="45720" rtlCol="0" anchor="t">
            <a:normAutofit/>
          </a:bodyPr>
          <a:lstStyle/>
          <a:p>
            <a:r>
              <a:rPr lang="en-US" b="1" i="1" dirty="0">
                <a:solidFill>
                  <a:srgbClr val="92D050"/>
                </a:solidFill>
                <a:ea typeface="+mn-lt"/>
                <a:cs typeface="+mn-lt"/>
              </a:rPr>
              <a:t>(Insert your detailed occupational description here)</a:t>
            </a:r>
          </a:p>
        </p:txBody>
      </p:sp>
    </p:spTree>
    <p:extLst>
      <p:ext uri="{BB962C8B-B14F-4D97-AF65-F5344CB8AC3E}">
        <p14:creationId xmlns:p14="http://schemas.microsoft.com/office/powerpoint/2010/main" val="3334039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382EB-7B4F-4AE9-B7BA-0C9659A6ACCD}"/>
              </a:ext>
            </a:extLst>
          </p:cNvPr>
          <p:cNvSpPr>
            <a:spLocks noGrp="1"/>
          </p:cNvSpPr>
          <p:nvPr>
            <p:ph type="title"/>
          </p:nvPr>
        </p:nvSpPr>
        <p:spPr/>
        <p:txBody>
          <a:bodyPr/>
          <a:lstStyle/>
          <a:p>
            <a:r>
              <a:rPr lang="en-US" b="1" dirty="0">
                <a:solidFill>
                  <a:srgbClr val="7030A0"/>
                </a:solidFill>
                <a:ea typeface="+mj-lt"/>
                <a:cs typeface="+mj-lt"/>
              </a:rPr>
              <a:t>Personal Characteristics</a:t>
            </a:r>
            <a:endParaRPr lang="en-US" b="1">
              <a:solidFill>
                <a:srgbClr val="7030A0"/>
              </a:solidFill>
              <a:cs typeface="Calibri Light"/>
            </a:endParaRPr>
          </a:p>
        </p:txBody>
      </p:sp>
      <p:sp>
        <p:nvSpPr>
          <p:cNvPr id="3" name="Content Placeholder 2">
            <a:extLst>
              <a:ext uri="{FF2B5EF4-FFF2-40B4-BE49-F238E27FC236}">
                <a16:creationId xmlns:a16="http://schemas.microsoft.com/office/drawing/2014/main" id="{90EE4A61-9E39-4B51-9B15-EDA57A9E20F6}"/>
              </a:ext>
            </a:extLst>
          </p:cNvPr>
          <p:cNvSpPr>
            <a:spLocks noGrp="1"/>
          </p:cNvSpPr>
          <p:nvPr>
            <p:ph idx="1"/>
          </p:nvPr>
        </p:nvSpPr>
        <p:spPr/>
        <p:txBody>
          <a:bodyPr vert="horz" lIns="91440" tIns="45720" rIns="91440" bIns="45720" rtlCol="0" anchor="t">
            <a:normAutofit/>
          </a:bodyPr>
          <a:lstStyle/>
          <a:p>
            <a:r>
              <a:rPr lang="en-US" dirty="0">
                <a:ea typeface="+mn-lt"/>
                <a:cs typeface="+mn-lt"/>
              </a:rPr>
              <a:t>Above Average Abilities: </a:t>
            </a:r>
            <a:r>
              <a:rPr lang="en-US" b="1" i="1" dirty="0">
                <a:solidFill>
                  <a:srgbClr val="92D050"/>
                </a:solidFill>
                <a:ea typeface="+mn-lt"/>
                <a:cs typeface="+mn-lt"/>
              </a:rPr>
              <a:t>(Insert your responses here)</a:t>
            </a:r>
            <a:br>
              <a:rPr lang="en-US" dirty="0">
                <a:solidFill>
                  <a:srgbClr val="92D050"/>
                </a:solidFill>
                <a:ea typeface="+mn-lt"/>
                <a:cs typeface="+mn-lt"/>
              </a:rPr>
            </a:br>
            <a:endParaRPr lang="en-US" dirty="0">
              <a:ea typeface="+mn-lt"/>
              <a:cs typeface="+mn-lt"/>
            </a:endParaRPr>
          </a:p>
          <a:p>
            <a:endParaRPr lang="en-US" dirty="0">
              <a:ea typeface="+mn-lt"/>
              <a:cs typeface="+mn-lt"/>
            </a:endParaRPr>
          </a:p>
          <a:p>
            <a:r>
              <a:rPr lang="en-US" dirty="0">
                <a:ea typeface="+mn-lt"/>
                <a:cs typeface="+mn-lt"/>
              </a:rPr>
              <a:t>Average Abilities:</a:t>
            </a:r>
            <a:r>
              <a:rPr lang="en-US" b="1" i="1" dirty="0">
                <a:solidFill>
                  <a:srgbClr val="92D050"/>
                </a:solidFill>
                <a:ea typeface="+mn-lt"/>
                <a:cs typeface="+mn-lt"/>
              </a:rPr>
              <a:t>(Insert your responses here)</a:t>
            </a:r>
            <a:br>
              <a:rPr lang="en-US" b="1" i="1" dirty="0">
                <a:solidFill>
                  <a:srgbClr val="92D050"/>
                </a:solidFill>
                <a:ea typeface="+mn-lt"/>
                <a:cs typeface="+mn-lt"/>
              </a:rPr>
            </a:br>
            <a:br>
              <a:rPr lang="en-US" dirty="0">
                <a:ea typeface="+mn-lt"/>
                <a:cs typeface="+mn-lt"/>
              </a:rPr>
            </a:br>
            <a:endParaRPr lang="en-US" dirty="0">
              <a:ea typeface="+mn-lt"/>
              <a:cs typeface="+mn-lt"/>
            </a:endParaRPr>
          </a:p>
          <a:p>
            <a:r>
              <a:rPr lang="en-US" dirty="0">
                <a:ea typeface="+mn-lt"/>
                <a:cs typeface="+mn-lt"/>
              </a:rPr>
              <a:t>Characteristics (Personally Enjoy):</a:t>
            </a:r>
            <a:r>
              <a:rPr lang="en-US" b="1" i="1" dirty="0">
                <a:solidFill>
                  <a:srgbClr val="92D050"/>
                </a:solidFill>
                <a:ea typeface="+mn-lt"/>
                <a:cs typeface="+mn-lt"/>
              </a:rPr>
              <a:t>(Insert your responses here)</a:t>
            </a:r>
            <a:br>
              <a:rPr lang="en-US" b="1" i="1" dirty="0">
                <a:solidFill>
                  <a:srgbClr val="92D050"/>
                </a:solidFill>
                <a:ea typeface="+mn-lt"/>
                <a:cs typeface="+mn-lt"/>
              </a:rPr>
            </a:br>
            <a:br>
              <a:rPr lang="en-US" dirty="0">
                <a:ea typeface="+mn-lt"/>
                <a:cs typeface="+mn-lt"/>
              </a:rPr>
            </a:br>
            <a:endParaRPr lang="en-US" dirty="0">
              <a:ea typeface="+mn-lt"/>
              <a:cs typeface="+mn-lt"/>
            </a:endParaRPr>
          </a:p>
          <a:p>
            <a:endParaRPr lang="en-US" dirty="0">
              <a:cs typeface="Calibri"/>
            </a:endParaRPr>
          </a:p>
        </p:txBody>
      </p:sp>
    </p:spTree>
    <p:extLst>
      <p:ext uri="{BB962C8B-B14F-4D97-AF65-F5344CB8AC3E}">
        <p14:creationId xmlns:p14="http://schemas.microsoft.com/office/powerpoint/2010/main" val="257919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7D1ED-A168-4407-8C7A-3A79A47F356F}"/>
              </a:ext>
            </a:extLst>
          </p:cNvPr>
          <p:cNvSpPr>
            <a:spLocks noGrp="1"/>
          </p:cNvSpPr>
          <p:nvPr>
            <p:ph type="title"/>
          </p:nvPr>
        </p:nvSpPr>
        <p:spPr/>
        <p:txBody>
          <a:bodyPr/>
          <a:lstStyle/>
          <a:p>
            <a:r>
              <a:rPr lang="en-US" b="1" dirty="0">
                <a:solidFill>
                  <a:srgbClr val="7030A0"/>
                </a:solidFill>
                <a:ea typeface="+mj-lt"/>
                <a:cs typeface="+mj-lt"/>
              </a:rPr>
              <a:t>Work Environment</a:t>
            </a:r>
          </a:p>
        </p:txBody>
      </p:sp>
      <p:sp>
        <p:nvSpPr>
          <p:cNvPr id="3" name="Content Placeholder 2">
            <a:extLst>
              <a:ext uri="{FF2B5EF4-FFF2-40B4-BE49-F238E27FC236}">
                <a16:creationId xmlns:a16="http://schemas.microsoft.com/office/drawing/2014/main" id="{96D3E45F-7E13-4BB3-835D-543BB2829794}"/>
              </a:ext>
            </a:extLst>
          </p:cNvPr>
          <p:cNvSpPr>
            <a:spLocks noGrp="1"/>
          </p:cNvSpPr>
          <p:nvPr>
            <p:ph idx="1"/>
          </p:nvPr>
        </p:nvSpPr>
        <p:spPr/>
        <p:txBody>
          <a:bodyPr vert="horz" lIns="91440" tIns="45720" rIns="91440" bIns="45720" rtlCol="0" anchor="t">
            <a:normAutofit/>
          </a:bodyPr>
          <a:lstStyle/>
          <a:p>
            <a:r>
              <a:rPr lang="en-US" dirty="0">
                <a:ea typeface="+mn-lt"/>
                <a:cs typeface="+mn-lt"/>
              </a:rPr>
              <a:t>Describe, in detail, the work environment that you will encounter with your selected occupation (I.e.- "As a Park Ranger, the majority of my time is spent outdoors...): </a:t>
            </a:r>
            <a:r>
              <a:rPr lang="en-US" b="1" i="1" dirty="0">
                <a:solidFill>
                  <a:srgbClr val="92D050"/>
                </a:solidFill>
                <a:ea typeface="+mn-lt"/>
                <a:cs typeface="+mn-lt"/>
              </a:rPr>
              <a:t>(Insert your responses here)</a:t>
            </a:r>
            <a:br>
              <a:rPr lang="en-US" b="1" i="1" dirty="0">
                <a:solidFill>
                  <a:srgbClr val="92D050"/>
                </a:solidFill>
                <a:ea typeface="+mn-lt"/>
                <a:cs typeface="+mn-lt"/>
              </a:rPr>
            </a:br>
            <a:endParaRPr lang="en-US">
              <a:ea typeface="+mn-lt"/>
              <a:cs typeface="+mn-lt"/>
            </a:endParaRPr>
          </a:p>
        </p:txBody>
      </p:sp>
    </p:spTree>
    <p:extLst>
      <p:ext uri="{BB962C8B-B14F-4D97-AF65-F5344CB8AC3E}">
        <p14:creationId xmlns:p14="http://schemas.microsoft.com/office/powerpoint/2010/main" val="1502622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46EEC-B14A-4E2F-BC89-BBCF101BBF7B}"/>
              </a:ext>
            </a:extLst>
          </p:cNvPr>
          <p:cNvSpPr>
            <a:spLocks noGrp="1"/>
          </p:cNvSpPr>
          <p:nvPr>
            <p:ph type="title"/>
          </p:nvPr>
        </p:nvSpPr>
        <p:spPr/>
        <p:txBody>
          <a:bodyPr/>
          <a:lstStyle/>
          <a:p>
            <a:r>
              <a:rPr lang="en-US" b="1" dirty="0">
                <a:solidFill>
                  <a:srgbClr val="7030A0"/>
                </a:solidFill>
                <a:cs typeface="Calibri Light"/>
              </a:rPr>
              <a:t>OC Career Café Content/</a:t>
            </a:r>
            <a:r>
              <a:rPr lang="en-US" b="1" dirty="0" err="1">
                <a:solidFill>
                  <a:srgbClr val="7030A0"/>
                </a:solidFill>
                <a:cs typeface="Calibri Light"/>
              </a:rPr>
              <a:t>ONETOnline</a:t>
            </a:r>
            <a:endParaRPr lang="en-US" b="1" dirty="0">
              <a:solidFill>
                <a:srgbClr val="7030A0"/>
              </a:solidFill>
            </a:endParaRPr>
          </a:p>
        </p:txBody>
      </p:sp>
      <p:sp>
        <p:nvSpPr>
          <p:cNvPr id="3" name="Content Placeholder 2">
            <a:extLst>
              <a:ext uri="{FF2B5EF4-FFF2-40B4-BE49-F238E27FC236}">
                <a16:creationId xmlns:a16="http://schemas.microsoft.com/office/drawing/2014/main" id="{F9F61459-B6B9-4580-82C2-2136683B264B}"/>
              </a:ext>
            </a:extLst>
          </p:cNvPr>
          <p:cNvSpPr>
            <a:spLocks noGrp="1"/>
          </p:cNvSpPr>
          <p:nvPr>
            <p:ph idx="1"/>
          </p:nvPr>
        </p:nvSpPr>
        <p:spPr/>
        <p:txBody>
          <a:bodyPr vert="horz" lIns="91440" tIns="45720" rIns="91440" bIns="45720" rtlCol="0" anchor="t">
            <a:normAutofit/>
          </a:bodyPr>
          <a:lstStyle/>
          <a:p>
            <a:r>
              <a:rPr lang="en-US" dirty="0">
                <a:ea typeface="+mn-lt"/>
                <a:cs typeface="+mn-lt"/>
              </a:rPr>
              <a:t>Common Tasks</a:t>
            </a:r>
            <a:br>
              <a:rPr lang="en-US" dirty="0">
                <a:ea typeface="+mn-lt"/>
                <a:cs typeface="+mn-lt"/>
              </a:rPr>
            </a:br>
            <a:endParaRPr lang="en-US" dirty="0">
              <a:ea typeface="+mn-lt"/>
              <a:cs typeface="+mn-lt"/>
            </a:endParaRPr>
          </a:p>
          <a:p>
            <a:pPr lvl="1"/>
            <a:r>
              <a:rPr lang="en-US" b="1" i="1" dirty="0">
                <a:solidFill>
                  <a:srgbClr val="92D050"/>
                </a:solidFill>
                <a:ea typeface="+mn-lt"/>
                <a:cs typeface="+mn-lt"/>
              </a:rPr>
              <a:t>Describe and list a full set of tasks for your selected occupation indicated on O*Net: (insert here)</a:t>
            </a:r>
            <a:endParaRPr lang="en-US" b="1" i="1" dirty="0">
              <a:solidFill>
                <a:srgbClr val="92D050"/>
              </a:solidFill>
              <a:cs typeface="Calibri"/>
            </a:endParaRPr>
          </a:p>
        </p:txBody>
      </p:sp>
    </p:spTree>
    <p:extLst>
      <p:ext uri="{BB962C8B-B14F-4D97-AF65-F5344CB8AC3E}">
        <p14:creationId xmlns:p14="http://schemas.microsoft.com/office/powerpoint/2010/main" val="21048816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elf_Registration_Enabled xmlns="1edca43e-ba0a-43e9-9831-c02c85ed4add" xsi:nil="true"/>
    <Templates xmlns="1edca43e-ba0a-43e9-9831-c02c85ed4add" xsi:nil="true"/>
    <Teachers xmlns="1edca43e-ba0a-43e9-9831-c02c85ed4add">
      <UserInfo>
        <DisplayName/>
        <AccountId xsi:nil="true"/>
        <AccountType/>
      </UserInfo>
    </Teachers>
    <Invited_Teachers xmlns="1edca43e-ba0a-43e9-9831-c02c85ed4add" xsi:nil="true"/>
    <TeamsChannelId xmlns="1edca43e-ba0a-43e9-9831-c02c85ed4add" xsi:nil="true"/>
    <DefaultSectionNames xmlns="1edca43e-ba0a-43e9-9831-c02c85ed4add" xsi:nil="true"/>
    <Math_Settings xmlns="1edca43e-ba0a-43e9-9831-c02c85ed4add" xsi:nil="true"/>
    <Self_Registration_Enabled0 xmlns="1edca43e-ba0a-43e9-9831-c02c85ed4add" xsi:nil="true"/>
    <Has_Teacher_Only_SectionGroup xmlns="1edca43e-ba0a-43e9-9831-c02c85ed4add" xsi:nil="true"/>
    <NotebookType xmlns="1edca43e-ba0a-43e9-9831-c02c85ed4add" xsi:nil="true"/>
    <Students xmlns="1edca43e-ba0a-43e9-9831-c02c85ed4add">
      <UserInfo>
        <DisplayName/>
        <AccountId xsi:nil="true"/>
        <AccountType/>
      </UserInfo>
    </Students>
    <Is_Collaboration_Space_Locked xmlns="1edca43e-ba0a-43e9-9831-c02c85ed4add" xsi:nil="true"/>
    <Owner xmlns="1edca43e-ba0a-43e9-9831-c02c85ed4add">
      <UserInfo>
        <DisplayName/>
        <AccountId xsi:nil="true"/>
        <AccountType/>
      </UserInfo>
    </Owner>
    <Distribution_Groups xmlns="1edca43e-ba0a-43e9-9831-c02c85ed4add" xsi:nil="true"/>
    <AppVersion xmlns="1edca43e-ba0a-43e9-9831-c02c85ed4add" xsi:nil="true"/>
    <Invited_Students xmlns="1edca43e-ba0a-43e9-9831-c02c85ed4add" xsi:nil="true"/>
    <LMS_Mappings xmlns="1edca43e-ba0a-43e9-9831-c02c85ed4add" xsi:nil="true"/>
    <IsNotebookLocked xmlns="1edca43e-ba0a-43e9-9831-c02c85ed4add" xsi:nil="true"/>
    <FolderType xmlns="1edca43e-ba0a-43e9-9831-c02c85ed4add" xsi:nil="true"/>
    <Student_Groups xmlns="1edca43e-ba0a-43e9-9831-c02c85ed4add">
      <UserInfo>
        <DisplayName/>
        <AccountId xsi:nil="true"/>
        <AccountType/>
      </UserInfo>
    </Student_Groups>
    <CultureName xmlns="1edca43e-ba0a-43e9-9831-c02c85ed4ad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F11AA61A2FD294FB01746702E902942" ma:contentTypeVersion="34" ma:contentTypeDescription="Create a new document." ma:contentTypeScope="" ma:versionID="3534ae527410bcd7e0c236fd79b77ef7">
  <xsd:schema xmlns:xsd="http://www.w3.org/2001/XMLSchema" xmlns:xs="http://www.w3.org/2001/XMLSchema" xmlns:p="http://schemas.microsoft.com/office/2006/metadata/properties" xmlns:ns3="1edca43e-ba0a-43e9-9831-c02c85ed4add" xmlns:ns4="76f5dff3-853c-489e-a18e-4013541932b1" targetNamespace="http://schemas.microsoft.com/office/2006/metadata/properties" ma:root="true" ma:fieldsID="f3d3046d1b75e5c86428963f24b0048c" ns3:_="" ns4:_="">
    <xsd:import namespace="1edca43e-ba0a-43e9-9831-c02c85ed4add"/>
    <xsd:import namespace="76f5dff3-853c-489e-a18e-4013541932b1"/>
    <xsd:element name="properties">
      <xsd:complexType>
        <xsd:sequence>
          <xsd:element name="documentManagement">
            <xsd:complexType>
              <xsd:all>
                <xsd:element ref="ns3:NotebookType" minOccurs="0"/>
                <xsd:element ref="ns3:FolderType" minOccurs="0"/>
                <xsd:element ref="ns3:Owner" minOccurs="0"/>
                <xsd:element ref="ns3:DefaultSectionNames" minOccurs="0"/>
                <xsd:element ref="ns3:AppVersion" minOccurs="0"/>
                <xsd:element ref="ns3:Teachers" minOccurs="0"/>
                <xsd:element ref="ns3:Students" minOccurs="0"/>
                <xsd:element ref="ns3:Student_Groups" minOccurs="0"/>
                <xsd:element ref="ns3:Invited_Teachers" minOccurs="0"/>
                <xsd:element ref="ns3:Invited_Students" minOccurs="0"/>
                <xsd:element ref="ns3:Self_Registration_Enabled" minOccurs="0"/>
                <xsd:element ref="ns4:SharedWithUsers" minOccurs="0"/>
                <xsd:element ref="ns4:SharedWithDetails" minOccurs="0"/>
                <xsd:element ref="ns4:SharingHintHash"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CultureName" minOccurs="0"/>
                <xsd:element ref="ns3:TeamsChannelId" minOccurs="0"/>
                <xsd:element ref="ns3:Math_Settings" minOccurs="0"/>
                <xsd:element ref="ns3:Templates" minOccurs="0"/>
                <xsd:element ref="ns3:Distribution_Groups" minOccurs="0"/>
                <xsd:element ref="ns3:LMS_Mappings" minOccurs="0"/>
                <xsd:element ref="ns3:Self_Registration_Enabled0" minOccurs="0"/>
                <xsd:element ref="ns3:Has_Teacher_Only_SectionGroup" minOccurs="0"/>
                <xsd:element ref="ns3:Is_Collaboration_Space_Locked" minOccurs="0"/>
                <xsd:element ref="ns3:IsNotebookLocked"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dca43e-ba0a-43e9-9831-c02c85ed4add"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Owner" ma:index="10"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1" nillable="true" ma:displayName="Default Section Names" ma:internalName="DefaultSectionNames">
      <xsd:simpleType>
        <xsd:restriction base="dms:Note">
          <xsd:maxLength value="255"/>
        </xsd:restriction>
      </xsd:simpleType>
    </xsd:element>
    <xsd:element name="AppVersion" ma:index="12" nillable="true" ma:displayName="App Version" ma:internalName="AppVersion">
      <xsd:simpleType>
        <xsd:restriction base="dms:Text"/>
      </xsd:simpleType>
    </xsd:element>
    <xsd:element name="Teachers" ma:index="13"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4"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15"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16" nillable="true" ma:displayName="Invited Teachers" ma:internalName="Invited_Teachers">
      <xsd:simpleType>
        <xsd:restriction base="dms:Note">
          <xsd:maxLength value="255"/>
        </xsd:restriction>
      </xsd:simpleType>
    </xsd:element>
    <xsd:element name="Invited_Students" ma:index="17" nillable="true" ma:displayName="Invited Students" ma:internalName="Invited_Students">
      <xsd:simpleType>
        <xsd:restriction base="dms:Note">
          <xsd:maxLength value="255"/>
        </xsd:restriction>
      </xsd:simpleType>
    </xsd:element>
    <xsd:element name="Self_Registration_Enabled" ma:index="18" nillable="true" ma:displayName="Self_Registration_Enabled" ma:internalName="Self_Registration_Enabled">
      <xsd:simpleType>
        <xsd:restriction base="dms:Boolean"/>
      </xsd:simpleType>
    </xsd:element>
    <xsd:element name="MediaServiceMetadata" ma:index="22" nillable="true" ma:displayName="MediaServiceMetadata" ma:description="" ma:hidden="true" ma:internalName="MediaServiceMetadata" ma:readOnly="true">
      <xsd:simpleType>
        <xsd:restriction base="dms:Note"/>
      </xsd:simpleType>
    </xsd:element>
    <xsd:element name="MediaServiceFastMetadata" ma:index="23" nillable="true" ma:displayName="MediaServiceFastMetadata" ma:description="" ma:hidden="true" ma:internalName="MediaServiceFastMetadata" ma:readOnly="true">
      <xsd:simpleType>
        <xsd:restriction base="dms:Note"/>
      </xsd:simpleType>
    </xsd:element>
    <xsd:element name="MediaServiceAutoTags" ma:index="24" nillable="true" ma:displayName="Tags" ma:internalName="MediaServiceAutoTags" ma:readOnly="true">
      <xsd:simpleType>
        <xsd:restriction base="dms:Text"/>
      </xsd:simpleType>
    </xsd:element>
    <xsd:element name="MediaServiceGenerationTime" ma:index="25" nillable="true" ma:displayName="MediaServiceGenerationTime" ma:hidden="true" ma:internalName="MediaServiceGenerationTime" ma:readOnly="true">
      <xsd:simpleType>
        <xsd:restriction base="dms:Text"/>
      </xsd:simpleType>
    </xsd:element>
    <xsd:element name="MediaServiceEventHashCode" ma:index="26" nillable="true" ma:displayName="MediaServiceEventHashCode" ma:hidden="true" ma:internalName="MediaServiceEventHashCode" ma:readOnly="true">
      <xsd:simpleType>
        <xsd:restriction base="dms:Text"/>
      </xsd:simpleType>
    </xsd:element>
    <xsd:element name="MediaServiceOCR" ma:index="27" nillable="true" ma:displayName="Extracted Text" ma:internalName="MediaServiceOCR" ma:readOnly="true">
      <xsd:simpleType>
        <xsd:restriction base="dms:Note">
          <xsd:maxLength value="255"/>
        </xsd:restriction>
      </xsd:simpleType>
    </xsd:element>
    <xsd:element name="MediaServiceDateTaken" ma:index="28" nillable="true" ma:displayName="MediaServiceDateTaken" ma:hidden="true" ma:internalName="MediaServiceDateTaken" ma:readOnly="true">
      <xsd:simpleType>
        <xsd:restriction base="dms:Text"/>
      </xsd:simpleType>
    </xsd:element>
    <xsd:element name="MediaServiceLocation" ma:index="29" nillable="true" ma:displayName="Location" ma:internalName="MediaServiceLocation" ma:readOnly="true">
      <xsd:simpleType>
        <xsd:restriction base="dms:Text"/>
      </xsd:simpleType>
    </xsd:element>
    <xsd:element name="CultureName" ma:index="30" nillable="true" ma:displayName="Culture Name" ma:internalName="CultureName">
      <xsd:simpleType>
        <xsd:restriction base="dms:Text"/>
      </xsd:simpleType>
    </xsd:element>
    <xsd:element name="TeamsChannelId" ma:index="31" nillable="true" ma:displayName="Teams Channel Id" ma:internalName="TeamsChannelId">
      <xsd:simpleType>
        <xsd:restriction base="dms:Text"/>
      </xsd:simpleType>
    </xsd:element>
    <xsd:element name="Math_Settings" ma:index="32" nillable="true" ma:displayName="Math Settings" ma:internalName="Math_Settings">
      <xsd:simpleType>
        <xsd:restriction base="dms:Text"/>
      </xsd:simpleType>
    </xsd:element>
    <xsd:element name="Templates" ma:index="33" nillable="true" ma:displayName="Templates" ma:internalName="Templates">
      <xsd:simpleType>
        <xsd:restriction base="dms:Note">
          <xsd:maxLength value="255"/>
        </xsd:restriction>
      </xsd:simpleType>
    </xsd:element>
    <xsd:element name="Distribution_Groups" ma:index="34" nillable="true" ma:displayName="Distribution Groups" ma:internalName="Distribution_Groups">
      <xsd:simpleType>
        <xsd:restriction base="dms:Note">
          <xsd:maxLength value="255"/>
        </xsd:restriction>
      </xsd:simpleType>
    </xsd:element>
    <xsd:element name="LMS_Mappings" ma:index="35" nillable="true" ma:displayName="LMS Mappings" ma:internalName="LMS_Mappings">
      <xsd:simpleType>
        <xsd:restriction base="dms:Note">
          <xsd:maxLength value="255"/>
        </xsd:restriction>
      </xsd:simpleType>
    </xsd:element>
    <xsd:element name="Self_Registration_Enabled0" ma:index="36" nillable="true" ma:displayName="Self Registration Enabled" ma:internalName="Self_Registration_Enabled0">
      <xsd:simpleType>
        <xsd:restriction base="dms:Boolean"/>
      </xsd:simpleType>
    </xsd:element>
    <xsd:element name="Has_Teacher_Only_SectionGroup" ma:index="37" nillable="true" ma:displayName="Has Teacher Only SectionGroup" ma:internalName="Has_Teacher_Only_SectionGroup">
      <xsd:simpleType>
        <xsd:restriction base="dms:Boolean"/>
      </xsd:simpleType>
    </xsd:element>
    <xsd:element name="Is_Collaboration_Space_Locked" ma:index="38" nillable="true" ma:displayName="Is Collaboration Space Locked" ma:internalName="Is_Collaboration_Space_Locked">
      <xsd:simpleType>
        <xsd:restriction base="dms:Boolean"/>
      </xsd:simpleType>
    </xsd:element>
    <xsd:element name="IsNotebookLocked" ma:index="39" nillable="true" ma:displayName="Is Notebook Locked" ma:internalName="IsNotebookLocked">
      <xsd:simpleType>
        <xsd:restriction base="dms:Boolean"/>
      </xsd:simpleType>
    </xsd:element>
    <xsd:element name="MediaServiceAutoKeyPoints" ma:index="40" nillable="true" ma:displayName="MediaServiceAutoKeyPoints" ma:hidden="true" ma:internalName="MediaServiceAutoKeyPoints" ma:readOnly="true">
      <xsd:simpleType>
        <xsd:restriction base="dms:Note"/>
      </xsd:simpleType>
    </xsd:element>
    <xsd:element name="MediaServiceKeyPoints" ma:index="4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6f5dff3-853c-489e-a18e-4013541932b1" elementFormDefault="qualified">
    <xsd:import namespace="http://schemas.microsoft.com/office/2006/documentManagement/types"/>
    <xsd:import namespace="http://schemas.microsoft.com/office/infopath/2007/PartnerControls"/>
    <xsd:element name="SharedWithUsers" ma:index="1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description="" ma:internalName="SharedWithDetails" ma:readOnly="true">
      <xsd:simpleType>
        <xsd:restriction base="dms:Note">
          <xsd:maxLength value="255"/>
        </xsd:restriction>
      </xsd:simpleType>
    </xsd:element>
    <xsd:element name="SharingHintHash" ma:index="21"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665D414-820E-4820-AF95-0DB6E38363FD}">
  <ds:schemaRefs>
    <ds:schemaRef ds:uri="http://purl.org/dc/terms/"/>
    <ds:schemaRef ds:uri="http://schemas.microsoft.com/office/2006/metadata/properties"/>
    <ds:schemaRef ds:uri="76f5dff3-853c-489e-a18e-4013541932b1"/>
    <ds:schemaRef ds:uri="http://purl.org/dc/dcmitype/"/>
    <ds:schemaRef ds:uri="http://www.w3.org/XML/1998/namespac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1edca43e-ba0a-43e9-9831-c02c85ed4add"/>
  </ds:schemaRefs>
</ds:datastoreItem>
</file>

<file path=customXml/itemProps2.xml><?xml version="1.0" encoding="utf-8"?>
<ds:datastoreItem xmlns:ds="http://schemas.openxmlformats.org/officeDocument/2006/customXml" ds:itemID="{DCD9D0E6-6276-47FA-B9D9-6BA86E65B99B}">
  <ds:schemaRefs>
    <ds:schemaRef ds:uri="http://schemas.microsoft.com/sharepoint/v3/contenttype/forms"/>
  </ds:schemaRefs>
</ds:datastoreItem>
</file>

<file path=customXml/itemProps3.xml><?xml version="1.0" encoding="utf-8"?>
<ds:datastoreItem xmlns:ds="http://schemas.openxmlformats.org/officeDocument/2006/customXml" ds:itemID="{A1910442-75D2-4A80-AE74-2B3F0074F2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dca43e-ba0a-43e9-9831-c02c85ed4add"/>
    <ds:schemaRef ds:uri="76f5dff3-853c-489e-a18e-4013541932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17</TotalTime>
  <Words>672</Words>
  <Application>Microsoft Office PowerPoint</Application>
  <PresentationFormat>Widescreen</PresentationFormat>
  <Paragraphs>92</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Professional Summary Report</vt:lpstr>
      <vt:lpstr>Index</vt:lpstr>
      <vt:lpstr>Directions for Professional Summary Report</vt:lpstr>
      <vt:lpstr>RESOURCES NEEDED:</vt:lpstr>
      <vt:lpstr>RESOURCES NEEDED:</vt:lpstr>
      <vt:lpstr>Occupational Description</vt:lpstr>
      <vt:lpstr>Personal Characteristics</vt:lpstr>
      <vt:lpstr>Work Environment</vt:lpstr>
      <vt:lpstr>OC Career Café Content/ONETOnline</vt:lpstr>
      <vt:lpstr>OC Career Café/ONETOnline Content</vt:lpstr>
      <vt:lpstr>OC Career Café Content</vt:lpstr>
      <vt:lpstr>OC Career Café Content</vt:lpstr>
      <vt:lpstr>OC Career Café Content</vt:lpstr>
      <vt:lpstr>Myers-Briggs Type Indicator (MBTI) Summary</vt:lpstr>
      <vt:lpstr>Myers-Briggs Type Indicator (MBTI) Summary</vt:lpstr>
      <vt:lpstr>Myers-Briggs Type Indicator (MBTI) Summary</vt:lpstr>
      <vt:lpstr>Summary of All Four Main Point(s)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Borin</dc:creator>
  <cp:lastModifiedBy>Eric Borin</cp:lastModifiedBy>
  <cp:revision>998</cp:revision>
  <dcterms:created xsi:type="dcterms:W3CDTF">2013-07-15T20:26:40Z</dcterms:created>
  <dcterms:modified xsi:type="dcterms:W3CDTF">2020-09-17T15:56:36Z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0x010100EF11AA61A2FD294FB01746702E902942</vt:lpwstr>
  </property>
</Properties>
</file>