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handoutMasterIdLst>
    <p:handoutMasterId r:id="rId20"/>
  </p:handoutMasterIdLst>
  <p:sldIdLst>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69" r:id="rId17"/>
    <p:sldId id="351"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58" userDrawn="1">
          <p15:clr>
            <a:srgbClr val="A4A3A4"/>
          </p15:clr>
        </p15:guide>
        <p15:guide id="2" pos="295" userDrawn="1">
          <p15:clr>
            <a:srgbClr val="A4A3A4"/>
          </p15:clr>
        </p15:guide>
        <p15:guide id="3" orient="horz" pos="38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7" name="Pavithran" initials="P" lastIdx="16" clrIdx="7">
    <p:extLst>
      <p:ext uri="{19B8F6BF-5375-455C-9EA6-DF929625EA0E}">
        <p15:presenceInfo xmlns:p15="http://schemas.microsoft.com/office/powerpoint/2012/main" userId="S-1-5-21-2752970185-40930380-1894245210-1594" providerId="AD"/>
      </p:ext>
    </p:extLst>
  </p:cmAuthor>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 id="6" name="Gopinath, Balaraman" initials="GB" lastIdx="15" clrIdx="6">
    <p:extLst>
      <p:ext uri="{19B8F6BF-5375-455C-9EA6-DF929625EA0E}">
        <p15:presenceInfo xmlns:p15="http://schemas.microsoft.com/office/powerpoint/2012/main" userId="S-1-5-21-2752970185-40930380-1894245210-29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187" autoAdjust="0"/>
    <p:restoredTop sz="96395" autoAdjust="0"/>
  </p:normalViewPr>
  <p:slideViewPr>
    <p:cSldViewPr snapToGrid="0" snapToObjects="1">
      <p:cViewPr varScale="1">
        <p:scale>
          <a:sx n="111" d="100"/>
          <a:sy n="111" d="100"/>
        </p:scale>
        <p:origin x="2250" y="114"/>
      </p:cViewPr>
      <p:guideLst>
        <p:guide orient="horz" pos="958"/>
        <p:guide pos="295"/>
        <p:guide orient="horz" pos="3861"/>
      </p:guideLst>
    </p:cSldViewPr>
  </p:slideViewPr>
  <p:outlineViewPr>
    <p:cViewPr>
      <p:scale>
        <a:sx n="50" d="100"/>
        <a:sy n="50" d="100"/>
      </p:scale>
      <p:origin x="0" y="-1167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4642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dirty="0"/>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rgbClr val="3399B5"/>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lIns="0" tIns="0" rIns="0" bIns="0"/>
          <a:lstStyle>
            <a:lvl1pPr marL="118872" indent="-118872">
              <a:buClr>
                <a:srgbClr val="007FA3"/>
              </a:buClr>
              <a:buSzPct val="25000"/>
              <a:defRPr sz="2400">
                <a:latin typeface="+mn-lt"/>
              </a:defRPr>
            </a:lvl1pPr>
            <a:lvl2pPr marL="569913" indent="-285750">
              <a:buClr>
                <a:srgbClr val="007FA3"/>
              </a:buClr>
              <a:defRPr sz="2400">
                <a:latin typeface="+mn-lt"/>
              </a:defRPr>
            </a:lvl2pPr>
            <a:lvl3pPr>
              <a:buClr>
                <a:srgbClr val="007FA3"/>
              </a:buClr>
              <a:defRPr sz="2400">
                <a:latin typeface="+mn-lt"/>
              </a:defRPr>
            </a:lvl3pPr>
            <a:lvl4pPr>
              <a:buClr>
                <a:srgbClr val="007FA3"/>
              </a:buClr>
              <a:defRPr sz="2400">
                <a:latin typeface="+mn-lt"/>
              </a:defRPr>
            </a:lvl4pPr>
            <a:lvl5pPr>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marL="255600" indent="-255600">
              <a:buFont typeface="Arial" panose="020B0604020202020204" pitchFamily="34" charset="0"/>
              <a:buChar char="•"/>
              <a:defRPr sz="2400">
                <a:latin typeface="+mn-lt"/>
              </a:defRPr>
            </a:lvl1pPr>
            <a:lvl2pPr indent="-284400">
              <a:defRPr sz="2400">
                <a:latin typeface="+mn-lt"/>
              </a:defRPr>
            </a:lvl2pPr>
            <a:lvl3pPr indent="-230400">
              <a:defRPr sz="2400">
                <a:latin typeface="+mn-lt"/>
              </a:defRPr>
            </a:lvl3pPr>
            <a:lvl4pPr indent="-230400">
              <a:defRPr sz="2400">
                <a:latin typeface="+mn-lt"/>
              </a:defRPr>
            </a:lvl4pPr>
          </a:lstStyle>
          <a:p>
            <a:pPr lvl="0"/>
            <a:r>
              <a:rPr lang="en-US" dirty="0"/>
              <a:t>Edit Master text styles</a:t>
            </a:r>
          </a:p>
        </p:txBody>
      </p:sp>
    </p:spTree>
    <p:extLst>
      <p:ext uri="{BB962C8B-B14F-4D97-AF65-F5344CB8AC3E}">
        <p14:creationId xmlns:p14="http://schemas.microsoft.com/office/powerpoint/2010/main" val="3678147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dirty="0"/>
          </a:p>
        </p:txBody>
      </p:sp>
      <p:sp>
        <p:nvSpPr>
          <p:cNvPr id="3" name="Date Placeholder 2"/>
          <p:cNvSpPr>
            <a:spLocks noGrp="1"/>
          </p:cNvSpPr>
          <p:nvPr>
            <p:ph type="dt" idx="1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15" name="Shape 41"/>
          <p:cNvSpPr txBox="1">
            <a:spLocks noGrp="1"/>
          </p:cNvSpPr>
          <p:nvPr>
            <p:ph type="body" idx="14"/>
          </p:nvPr>
        </p:nvSpPr>
        <p:spPr>
          <a:xfrm>
            <a:off x="5029200" y="4711435"/>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648827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5 Content_5 link">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panose="02020603050405020304" pitchFamily="18" charset="0"/>
                <a:cs typeface="Times New Roman" panose="02020603050405020304" pitchFamily="18" charset="0"/>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 name="Content Placeholder 2"/>
          <p:cNvSpPr>
            <a:spLocks noGrp="1"/>
          </p:cNvSpPr>
          <p:nvPr>
            <p:ph sz="quarter" idx="13"/>
          </p:nvPr>
        </p:nvSpPr>
        <p:spPr>
          <a:xfrm>
            <a:off x="457200" y="1600201"/>
            <a:ext cx="37719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433638"/>
            <a:ext cx="377335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213100"/>
            <a:ext cx="37719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3906838"/>
            <a:ext cx="37719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4660900"/>
            <a:ext cx="37719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Text Placeholder 3"/>
          <p:cNvSpPr>
            <a:spLocks noGrp="1"/>
          </p:cNvSpPr>
          <p:nvPr>
            <p:ph type="body" sz="quarter" idx="18"/>
          </p:nvPr>
        </p:nvSpPr>
        <p:spPr>
          <a:xfrm>
            <a:off x="4787900" y="1600200"/>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2" name="Text Placeholder 3"/>
          <p:cNvSpPr>
            <a:spLocks noGrp="1"/>
          </p:cNvSpPr>
          <p:nvPr>
            <p:ph type="body" sz="quarter" idx="19"/>
          </p:nvPr>
        </p:nvSpPr>
        <p:spPr>
          <a:xfrm>
            <a:off x="4787900" y="2509838"/>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3" name="Text Placeholder 3"/>
          <p:cNvSpPr>
            <a:spLocks noGrp="1"/>
          </p:cNvSpPr>
          <p:nvPr>
            <p:ph type="body" sz="quarter" idx="20"/>
          </p:nvPr>
        </p:nvSpPr>
        <p:spPr>
          <a:xfrm>
            <a:off x="4787900" y="3259931"/>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4" name="Text Placeholder 3"/>
          <p:cNvSpPr>
            <a:spLocks noGrp="1"/>
          </p:cNvSpPr>
          <p:nvPr>
            <p:ph type="body" sz="quarter" idx="21"/>
          </p:nvPr>
        </p:nvSpPr>
        <p:spPr>
          <a:xfrm>
            <a:off x="4787900" y="3919538"/>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5" name="Text Placeholder 3"/>
          <p:cNvSpPr>
            <a:spLocks noGrp="1"/>
          </p:cNvSpPr>
          <p:nvPr>
            <p:ph type="body" sz="quarter" idx="22"/>
          </p:nvPr>
        </p:nvSpPr>
        <p:spPr>
          <a:xfrm>
            <a:off x="4787900" y="4729163"/>
            <a:ext cx="3441700" cy="45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42898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lIns="0" tIns="0" rIns="0" bIns="0"/>
          <a:lstStyle>
            <a:lvl1pPr>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4794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4">
            <a:alphaModFix/>
          </a:blip>
          <a:srcRect/>
          <a:stretch/>
        </p:blipFill>
        <p:spPr>
          <a:xfrm>
            <a:off x="443972" y="6429709"/>
            <a:ext cx="917999" cy="279914"/>
          </a:xfrm>
          <a:prstGeom prst="rect">
            <a:avLst/>
          </a:prstGeom>
          <a:noFill/>
          <a:ln>
            <a:noFill/>
          </a:ln>
        </p:spPr>
      </p:pic>
      <p:sp>
        <p:nvSpPr>
          <p:cNvPr id="16" name="Text Placeholder 5"/>
          <p:cNvSpPr txBox="1">
            <a:spLocks/>
          </p:cNvSpPr>
          <p:nvPr userDrawn="1"/>
        </p:nvSpPr>
        <p:spPr>
          <a:xfrm>
            <a:off x="2683380" y="6440400"/>
            <a:ext cx="5999820" cy="417600"/>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smtClean="0">
                <a:solidFill>
                  <a:schemeClr val="tx1"/>
                </a:solidFill>
                <a:latin typeface="Verdana"/>
                <a:ea typeface="Verdana" panose="020B0604030504040204" pitchFamily="34" charset="0"/>
                <a:cs typeface="Verdana" panose="020B0604030504040204" pitchFamily="34" charset="0"/>
              </a:rPr>
              <a:t>Copyright © 2021, 2017, 2013 Pearson Education, Inc. All Rights 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68" r:id="rId3"/>
    <p:sldLayoutId id="2147483669" r:id="rId4"/>
    <p:sldLayoutId id="2147483651" r:id="rId5"/>
    <p:sldLayoutId id="2147483654" r:id="rId6"/>
    <p:sldLayoutId id="2147483655" r:id="rId7"/>
    <p:sldLayoutId id="2147483656" r:id="rId8"/>
    <p:sldLayoutId id="2147483667" r:id="rId9"/>
    <p:sldLayoutId id="2147483657" r:id="rId10"/>
    <p:sldLayoutId id="2147483673"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0" tIns="0" rIns="0" bIns="0"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5">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696"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271"/>
            <a:ext cx="8458200" cy="1057773"/>
          </a:xfrm>
        </p:spPr>
        <p:txBody>
          <a:bodyPr anchor="ctr"/>
          <a:lstStyle/>
          <a:p>
            <a:r>
              <a:rPr lang="en-US" sz="3200" dirty="0">
                <a:latin typeface="+mj-lt"/>
              </a:rPr>
              <a:t>Family Therapy: Concepts and Methods</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51939"/>
            <a:ext cx="8229600" cy="370800"/>
          </a:xfrm>
        </p:spPr>
        <p:txBody>
          <a:bodyPr anchor="ctr"/>
          <a:lstStyle/>
          <a:p>
            <a:pPr eaLnBrk="1" hangingPunct="1">
              <a:defRPr/>
            </a:pPr>
            <a:r>
              <a:rPr lang="en-US" dirty="0">
                <a:solidFill>
                  <a:schemeClr val="tx2"/>
                </a:solidFill>
                <a:latin typeface="+mn-lt"/>
              </a:rPr>
              <a:t>Twelfth Edition</a:t>
            </a:r>
            <a:endParaRPr lang="en-US" altLang="en-US" dirty="0">
              <a:solidFill>
                <a:schemeClr val="tx2"/>
              </a:solidFill>
              <a:latin typeface="+mn-lt"/>
            </a:endParaRPr>
          </a:p>
        </p:txBody>
      </p:sp>
      <p:sp>
        <p:nvSpPr>
          <p:cNvPr id="4" name="Text Placeholder 3"/>
          <p:cNvSpPr>
            <a:spLocks noGrp="1"/>
          </p:cNvSpPr>
          <p:nvPr>
            <p:ph type="body" idx="2"/>
          </p:nvPr>
        </p:nvSpPr>
        <p:spPr>
          <a:xfrm>
            <a:off x="5029200" y="2395330"/>
            <a:ext cx="3790708" cy="859070"/>
          </a:xfrm>
        </p:spPr>
        <p:txBody>
          <a:bodyPr/>
          <a:lstStyle/>
          <a:p>
            <a:pPr algn="ctr"/>
            <a:r>
              <a:rPr lang="en-US" b="1" dirty="0">
                <a:latin typeface="+mn-lt"/>
              </a:rPr>
              <a:t>Chapter </a:t>
            </a:r>
            <a:r>
              <a:rPr lang="en-US" b="1" dirty="0" smtClean="0">
                <a:latin typeface="+mn-lt"/>
              </a:rPr>
              <a:t>11</a:t>
            </a:r>
            <a:endParaRPr lang="en-US" altLang="en-US" b="1" dirty="0">
              <a:latin typeface="+mn-lt"/>
              <a:ea typeface="Segoe UI Symbol" panose="020B0502040204020203" pitchFamily="34" charset="0"/>
            </a:endParaRPr>
          </a:p>
        </p:txBody>
      </p:sp>
      <p:sp>
        <p:nvSpPr>
          <p:cNvPr id="5" name="Text Placeholder 4"/>
          <p:cNvSpPr>
            <a:spLocks noGrp="1"/>
          </p:cNvSpPr>
          <p:nvPr>
            <p:ph type="body" idx="3"/>
          </p:nvPr>
        </p:nvSpPr>
        <p:spPr>
          <a:xfrm>
            <a:off x="5029199" y="3329295"/>
            <a:ext cx="3790709" cy="1234709"/>
          </a:xfrm>
        </p:spPr>
        <p:txBody>
          <a:bodyPr/>
          <a:lstStyle/>
          <a:p>
            <a:pPr algn="ctr"/>
            <a:r>
              <a:rPr lang="en-US" altLang="en-US" dirty="0">
                <a:latin typeface="+mn-lt"/>
              </a:rPr>
              <a:t>Tailoring Treatment </a:t>
            </a:r>
            <a:r>
              <a:rPr lang="en-US" altLang="en-US" dirty="0" smtClean="0">
                <a:latin typeface="+mn-lt"/>
              </a:rPr>
              <a:t>to Specific </a:t>
            </a:r>
            <a:r>
              <a:rPr lang="en-US" altLang="en-US" dirty="0">
                <a:latin typeface="+mn-lt"/>
              </a:rPr>
              <a:t>Populations </a:t>
            </a:r>
            <a:r>
              <a:rPr lang="en-US" altLang="en-US" dirty="0" smtClean="0">
                <a:latin typeface="+mn-lt"/>
              </a:rPr>
              <a:t>and Problems</a:t>
            </a:r>
            <a:endParaRPr lang="en-US" altLang="en-US" dirty="0">
              <a:latin typeface="+mn-lt"/>
            </a:endParaRPr>
          </a:p>
        </p:txBody>
      </p:sp>
      <p:pic>
        <p:nvPicPr>
          <p:cNvPr id="9" name="Picture 8" descr="Front Cover: Family Therapy: Concepts and Methods Twelfth Edition by Nichols and Dav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272" y="1734588"/>
            <a:ext cx="3622175" cy="4565450"/>
          </a:xfrm>
          <a:prstGeom prst="rect">
            <a:avLst/>
          </a:prstGeom>
          <a:ln w="9525">
            <a:solidFill>
              <a:schemeClr val="tx1"/>
            </a:solidFill>
          </a:ln>
        </p:spPr>
      </p:pic>
      <p:sp>
        <p:nvSpPr>
          <p:cNvPr id="6" name="Text Placeholder 5"/>
          <p:cNvSpPr>
            <a:spLocks noGrp="1"/>
          </p:cNvSpPr>
          <p:nvPr>
            <p:ph type="body" idx="13"/>
          </p:nvPr>
        </p:nvSpPr>
        <p:spPr>
          <a:xfrm>
            <a:off x="2654424" y="6440400"/>
            <a:ext cx="6028776" cy="417600"/>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2021, 2017, 2013 </a:t>
            </a:r>
            <a:r>
              <a:rPr lang="en-US" altLang="en-US" sz="1200" dirty="0">
                <a:solidFill>
                  <a:schemeClr val="tx1"/>
                </a:solidFill>
                <a:latin typeface="Verdana"/>
                <a:ea typeface="Verdana" panose="020B0604030504040204" pitchFamily="34" charset="0"/>
                <a:cs typeface="Verdana" panose="020B0604030504040204" pitchFamily="34" charset="0"/>
              </a:rPr>
              <a:t>Pearson Education, </a:t>
            </a:r>
            <a:r>
              <a:rPr lang="en-US" altLang="en-US" sz="1200" dirty="0" smtClean="0">
                <a:solidFill>
                  <a:schemeClr val="tx1"/>
                </a:solidFill>
                <a:latin typeface="Verdana"/>
                <a:ea typeface="Verdana" panose="020B0604030504040204" pitchFamily="34" charset="0"/>
                <a:cs typeface="Verdana" panose="020B0604030504040204" pitchFamily="34" charset="0"/>
              </a:rPr>
              <a:t>Inc</a:t>
            </a:r>
            <a:r>
              <a:rPr lang="en-US" altLang="en-US" sz="1200" dirty="0">
                <a:solidFill>
                  <a:schemeClr val="tx1"/>
                </a:solidFill>
                <a:latin typeface="Verdana"/>
                <a:ea typeface="Verdana" panose="020B0604030504040204" pitchFamily="34" charset="0"/>
                <a:cs typeface="Verdana" panose="020B0604030504040204" pitchFamily="34" charset="0"/>
              </a:rPr>
              <a:t>. All Rights Reserved</a:t>
            </a:r>
          </a:p>
        </p:txBody>
      </p:sp>
    </p:spTree>
    <p:extLst>
      <p:ext uri="{BB962C8B-B14F-4D97-AF65-F5344CB8AC3E}">
        <p14:creationId xmlns:p14="http://schemas.microsoft.com/office/powerpoint/2010/main" val="1630174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Home-Based Services</a:t>
            </a:r>
            <a:endParaRPr lang="en-AU" dirty="0"/>
          </a:p>
        </p:txBody>
      </p:sp>
      <p:sp>
        <p:nvSpPr>
          <p:cNvPr id="3" name="Content Placeholder 2"/>
          <p:cNvSpPr>
            <a:spLocks noGrp="1"/>
          </p:cNvSpPr>
          <p:nvPr>
            <p:ph sz="quarter" idx="13"/>
          </p:nvPr>
        </p:nvSpPr>
        <p:spPr>
          <a:xfrm>
            <a:off x="457200" y="1556326"/>
            <a:ext cx="8077200" cy="4434275"/>
          </a:xfrm>
        </p:spPr>
        <p:txBody>
          <a:bodyPr/>
          <a:lstStyle/>
          <a:p>
            <a:r>
              <a:rPr lang="en-US" dirty="0"/>
              <a:t>Involves meeting the family in their home, work, or daily life</a:t>
            </a:r>
          </a:p>
          <a:p>
            <a:r>
              <a:rPr lang="en-US" dirty="0"/>
              <a:t>Contains four components:</a:t>
            </a:r>
          </a:p>
          <a:p>
            <a:pPr lvl="1"/>
            <a:r>
              <a:rPr lang="en-US" dirty="0"/>
              <a:t>Family support</a:t>
            </a:r>
          </a:p>
          <a:p>
            <a:pPr lvl="1"/>
            <a:r>
              <a:rPr lang="en-US" dirty="0"/>
              <a:t>Therapeutic intervention</a:t>
            </a:r>
          </a:p>
          <a:p>
            <a:pPr lvl="1"/>
            <a:r>
              <a:rPr lang="en-US" dirty="0"/>
              <a:t>Case management</a:t>
            </a:r>
          </a:p>
          <a:p>
            <a:pPr lvl="1"/>
            <a:r>
              <a:rPr lang="en-US" dirty="0"/>
              <a:t>Crisis </a:t>
            </a:r>
            <a:r>
              <a:rPr lang="en-US" dirty="0" smtClean="0"/>
              <a:t>intervention</a:t>
            </a:r>
            <a:endParaRPr lang="en-US" dirty="0"/>
          </a:p>
        </p:txBody>
      </p:sp>
    </p:spTree>
    <p:extLst>
      <p:ext uri="{BB962C8B-B14F-4D97-AF65-F5344CB8AC3E}">
        <p14:creationId xmlns:p14="http://schemas.microsoft.com/office/powerpoint/2010/main" val="2051934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Psychoeducation and Schizophrenia</a:t>
            </a:r>
            <a:endParaRPr lang="en-AU" dirty="0"/>
          </a:p>
        </p:txBody>
      </p:sp>
      <p:sp>
        <p:nvSpPr>
          <p:cNvPr id="3" name="Content Placeholder 2"/>
          <p:cNvSpPr>
            <a:spLocks noGrp="1"/>
          </p:cNvSpPr>
          <p:nvPr>
            <p:ph sz="quarter" idx="13"/>
          </p:nvPr>
        </p:nvSpPr>
        <p:spPr>
          <a:xfrm>
            <a:off x="457200" y="1556326"/>
            <a:ext cx="8229600" cy="4621736"/>
          </a:xfrm>
        </p:spPr>
        <p:txBody>
          <a:bodyPr/>
          <a:lstStyle/>
          <a:p>
            <a:r>
              <a:rPr lang="en-US" dirty="0"/>
              <a:t>Early beliefs that family dynamics caused schizophrenia have been disproven</a:t>
            </a:r>
          </a:p>
          <a:p>
            <a:r>
              <a:rPr lang="en-US" dirty="0"/>
              <a:t>Family therapy remains a treatment of choice for helping those struggling with schizophrenia</a:t>
            </a:r>
          </a:p>
          <a:p>
            <a:r>
              <a:rPr lang="en-US" dirty="0"/>
              <a:t>Approaches focus on providing psychoeducation and support to the family</a:t>
            </a:r>
          </a:p>
          <a:p>
            <a:pPr lvl="0" eaLnBrk="0" fontAlgn="base" hangingPunct="0">
              <a:spcAft>
                <a:spcPct val="0"/>
              </a:spcAft>
              <a:buSzPts val="2400"/>
              <a:tabLst/>
            </a:pPr>
            <a:r>
              <a:rPr lang="en-US" altLang="en-US" dirty="0">
                <a:solidFill>
                  <a:srgbClr val="000000"/>
                </a:solidFill>
                <a:latin typeface="Arial (Body)"/>
              </a:rPr>
              <a:t>Achieved by…</a:t>
            </a:r>
          </a:p>
          <a:p>
            <a:pPr marL="741600"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Removing blame</a:t>
            </a:r>
          </a:p>
          <a:p>
            <a:pPr marL="741600"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Reinforcing family strengths</a:t>
            </a:r>
          </a:p>
          <a:p>
            <a:pPr marL="741600"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Sharing </a:t>
            </a:r>
            <a:r>
              <a:rPr lang="en-US" altLang="en-US" dirty="0" smtClean="0">
                <a:solidFill>
                  <a:srgbClr val="000000"/>
                </a:solidFill>
                <a:latin typeface="Arial (Body)"/>
                <a:cs typeface="Arial" panose="020B0604020202020204" pitchFamily="34" charset="0"/>
              </a:rPr>
              <a:t>information</a:t>
            </a:r>
            <a:endParaRPr lang="en-US" altLang="en-US" dirty="0">
              <a:solidFill>
                <a:srgbClr val="000000"/>
              </a:solidFill>
              <a:latin typeface="Arial (Body)"/>
              <a:cs typeface="Arial" panose="020B0604020202020204" pitchFamily="34" charset="0"/>
            </a:endParaRPr>
          </a:p>
        </p:txBody>
      </p:sp>
    </p:spTree>
    <p:extLst>
      <p:ext uri="{BB962C8B-B14F-4D97-AF65-F5344CB8AC3E}">
        <p14:creationId xmlns:p14="http://schemas.microsoft.com/office/powerpoint/2010/main" val="4087952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Family Therapy</a:t>
            </a:r>
            <a:endParaRPr lang="en-AU" dirty="0"/>
          </a:p>
        </p:txBody>
      </p:sp>
      <p:sp>
        <p:nvSpPr>
          <p:cNvPr id="3" name="Content Placeholder 2"/>
          <p:cNvSpPr>
            <a:spLocks noGrp="1"/>
          </p:cNvSpPr>
          <p:nvPr>
            <p:ph sz="quarter" idx="13"/>
          </p:nvPr>
        </p:nvSpPr>
        <p:spPr/>
        <p:txBody>
          <a:bodyPr/>
          <a:lstStyle/>
          <a:p>
            <a:r>
              <a:rPr lang="en-US" dirty="0"/>
              <a:t>Family therapists frequently work in hospitals as part of a collaborative team of other health professionals</a:t>
            </a:r>
          </a:p>
          <a:p>
            <a:r>
              <a:rPr lang="en-US" dirty="0"/>
              <a:t>Goal is to address family dynamics that may interfere with their overall health</a:t>
            </a:r>
          </a:p>
          <a:p>
            <a:pPr marL="741553" lvl="1" indent="-284353" eaLnBrk="0" fontAlgn="base" hangingPunct="0">
              <a:spcAft>
                <a:spcPct val="0"/>
              </a:spcAft>
              <a:buSzPts val="2400"/>
              <a:defRPr/>
            </a:pPr>
            <a:r>
              <a:rPr lang="en-US" dirty="0">
                <a:solidFill>
                  <a:srgbClr val="000000"/>
                </a:solidFill>
                <a:latin typeface="Arial (Body)"/>
                <a:ea typeface="Arial" charset="0"/>
              </a:rPr>
              <a:t>Preparation for dealing with illness</a:t>
            </a:r>
          </a:p>
          <a:p>
            <a:pPr marL="741553" lvl="1" indent="-284353" eaLnBrk="0" fontAlgn="base" hangingPunct="0">
              <a:spcAft>
                <a:spcPct val="0"/>
              </a:spcAft>
              <a:buSzPts val="2400"/>
              <a:defRPr/>
            </a:pPr>
            <a:r>
              <a:rPr lang="en-US" dirty="0">
                <a:solidFill>
                  <a:srgbClr val="000000"/>
                </a:solidFill>
                <a:latin typeface="Arial (Body)"/>
                <a:ea typeface="Arial" charset="0"/>
              </a:rPr>
              <a:t>Gain perspective on effects</a:t>
            </a:r>
          </a:p>
          <a:p>
            <a:pPr marL="741553" lvl="1" indent="-284353" eaLnBrk="0" fontAlgn="base" hangingPunct="0">
              <a:spcAft>
                <a:spcPct val="0"/>
              </a:spcAft>
              <a:buSzPts val="2400"/>
              <a:defRPr/>
            </a:pPr>
            <a:r>
              <a:rPr lang="en-US" dirty="0">
                <a:solidFill>
                  <a:srgbClr val="000000"/>
                </a:solidFill>
                <a:latin typeface="Arial (Body)"/>
                <a:ea typeface="Arial" charset="0"/>
              </a:rPr>
              <a:t>Examine available </a:t>
            </a:r>
            <a:r>
              <a:rPr lang="en-US" dirty="0" smtClean="0">
                <a:solidFill>
                  <a:srgbClr val="000000"/>
                </a:solidFill>
                <a:latin typeface="Arial (Body)"/>
                <a:ea typeface="Arial" charset="0"/>
              </a:rPr>
              <a:t>resources</a:t>
            </a:r>
            <a:endParaRPr lang="en-US" dirty="0">
              <a:solidFill>
                <a:srgbClr val="000000"/>
              </a:solidFill>
              <a:latin typeface="Arial (Body)"/>
              <a:ea typeface="Arial" charset="0"/>
            </a:endParaRPr>
          </a:p>
        </p:txBody>
      </p:sp>
    </p:spTree>
    <p:extLst>
      <p:ext uri="{BB962C8B-B14F-4D97-AF65-F5344CB8AC3E}">
        <p14:creationId xmlns:p14="http://schemas.microsoft.com/office/powerpoint/2010/main" val="687186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Relationship Enrichment Programs</a:t>
            </a:r>
            <a:endParaRPr lang="en-AU" dirty="0"/>
          </a:p>
        </p:txBody>
      </p:sp>
      <p:sp>
        <p:nvSpPr>
          <p:cNvPr id="3" name="Content Placeholder 2"/>
          <p:cNvSpPr>
            <a:spLocks noGrp="1"/>
          </p:cNvSpPr>
          <p:nvPr>
            <p:ph sz="quarter" idx="13"/>
          </p:nvPr>
        </p:nvSpPr>
        <p:spPr>
          <a:xfrm>
            <a:off x="457200" y="1556326"/>
            <a:ext cx="8229600" cy="4434275"/>
          </a:xfrm>
        </p:spPr>
        <p:txBody>
          <a:bodyPr/>
          <a:lstStyle/>
          <a:p>
            <a:pPr marL="255651" lvl="0" indent="-255651" eaLnBrk="0" fontAlgn="base" hangingPunct="0">
              <a:spcAft>
                <a:spcPct val="0"/>
              </a:spcAft>
              <a:buSzPts val="2400"/>
              <a:tabLst/>
              <a:defRPr/>
            </a:pPr>
            <a:r>
              <a:rPr lang="en-US" sz="2200" dirty="0">
                <a:solidFill>
                  <a:srgbClr val="000000"/>
                </a:solidFill>
                <a:latin typeface="Arial (Body)"/>
              </a:rPr>
              <a:t>Aimed at proactively helping healthy couples avoid problems</a:t>
            </a:r>
          </a:p>
          <a:p>
            <a:pPr marL="255651" lvl="0" indent="-255651" eaLnBrk="0" fontAlgn="base" hangingPunct="0">
              <a:spcAft>
                <a:spcPct val="0"/>
              </a:spcAft>
              <a:buSzPts val="2400"/>
              <a:tabLst/>
              <a:defRPr/>
            </a:pPr>
            <a:r>
              <a:rPr lang="en-US" sz="2200" dirty="0">
                <a:solidFill>
                  <a:srgbClr val="000000"/>
                </a:solidFill>
                <a:latin typeface="Arial (Body)"/>
              </a:rPr>
              <a:t>Expressive (Owning) Skill</a:t>
            </a:r>
          </a:p>
          <a:p>
            <a:pPr marL="255651" lvl="0" indent="-255651" eaLnBrk="0" fontAlgn="base" hangingPunct="0">
              <a:spcAft>
                <a:spcPct val="0"/>
              </a:spcAft>
              <a:buSzPts val="2400"/>
              <a:tabLst/>
              <a:defRPr/>
            </a:pPr>
            <a:r>
              <a:rPr lang="en-US" sz="2200" dirty="0">
                <a:solidFill>
                  <a:srgbClr val="000000"/>
                </a:solidFill>
                <a:latin typeface="Arial (Body)"/>
              </a:rPr>
              <a:t>Empathic Responding (Receptive) Skill</a:t>
            </a:r>
          </a:p>
          <a:p>
            <a:pPr marL="255651" lvl="0" indent="-255651" eaLnBrk="0" fontAlgn="base" hangingPunct="0">
              <a:spcAft>
                <a:spcPct val="0"/>
              </a:spcAft>
              <a:buSzPts val="2400"/>
              <a:tabLst/>
              <a:defRPr/>
            </a:pPr>
            <a:r>
              <a:rPr lang="en-US" sz="2200" dirty="0">
                <a:solidFill>
                  <a:srgbClr val="000000"/>
                </a:solidFill>
                <a:latin typeface="Arial (Body)"/>
              </a:rPr>
              <a:t>Conversive (Discussion-Negotiation/ Engagement) Skill</a:t>
            </a:r>
          </a:p>
          <a:p>
            <a:pPr marL="255651" lvl="0" indent="-255651" eaLnBrk="0" fontAlgn="base" hangingPunct="0">
              <a:spcAft>
                <a:spcPct val="0"/>
              </a:spcAft>
              <a:buSzPts val="2400"/>
              <a:tabLst/>
              <a:defRPr/>
            </a:pPr>
            <a:r>
              <a:rPr lang="en-US" sz="2200" dirty="0">
                <a:solidFill>
                  <a:srgbClr val="000000"/>
                </a:solidFill>
                <a:latin typeface="Arial (Body)"/>
              </a:rPr>
              <a:t>Prevention and Relationship Enhancement Program (P</a:t>
            </a:r>
            <a:r>
              <a:rPr lang="en-US" sz="100" dirty="0">
                <a:solidFill>
                  <a:srgbClr val="000000"/>
                </a:solidFill>
                <a:latin typeface="Arial (Body)"/>
              </a:rPr>
              <a:t> </a:t>
            </a:r>
            <a:r>
              <a:rPr lang="en-US" sz="2200" dirty="0">
                <a:solidFill>
                  <a:srgbClr val="000000"/>
                </a:solidFill>
                <a:latin typeface="Arial (Body)"/>
              </a:rPr>
              <a:t>R</a:t>
            </a:r>
            <a:r>
              <a:rPr lang="en-US" sz="100" dirty="0">
                <a:solidFill>
                  <a:srgbClr val="000000"/>
                </a:solidFill>
                <a:latin typeface="Arial (Body)"/>
              </a:rPr>
              <a:t> </a:t>
            </a:r>
            <a:r>
              <a:rPr lang="en-US" sz="2200" dirty="0">
                <a:solidFill>
                  <a:srgbClr val="000000"/>
                </a:solidFill>
                <a:latin typeface="Arial (Body)"/>
              </a:rPr>
              <a:t>E</a:t>
            </a:r>
            <a:r>
              <a:rPr lang="en-US" sz="100" dirty="0">
                <a:solidFill>
                  <a:srgbClr val="000000"/>
                </a:solidFill>
                <a:latin typeface="Arial (Body)"/>
              </a:rPr>
              <a:t> </a:t>
            </a:r>
            <a:r>
              <a:rPr lang="en-US" sz="2200" dirty="0">
                <a:solidFill>
                  <a:srgbClr val="000000"/>
                </a:solidFill>
                <a:latin typeface="Arial (Body)"/>
              </a:rPr>
              <a:t>P</a:t>
            </a:r>
            <a:r>
              <a:rPr lang="en-US" sz="2200" dirty="0" smtClean="0">
                <a:solidFill>
                  <a:srgbClr val="000000"/>
                </a:solidFill>
                <a:latin typeface="Arial (Body)"/>
              </a:rPr>
              <a:t>)</a:t>
            </a:r>
            <a:endParaRPr lang="en-US" sz="2200" dirty="0">
              <a:solidFill>
                <a:srgbClr val="000000"/>
              </a:solidFill>
              <a:latin typeface="Arial (Body)"/>
            </a:endParaRPr>
          </a:p>
        </p:txBody>
      </p:sp>
    </p:spTree>
    <p:extLst>
      <p:ext uri="{BB962C8B-B14F-4D97-AF65-F5344CB8AC3E}">
        <p14:creationId xmlns:p14="http://schemas.microsoft.com/office/powerpoint/2010/main" val="420507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Discernment Counseling</a:t>
            </a:r>
            <a:endParaRPr lang="en-AU" dirty="0"/>
          </a:p>
        </p:txBody>
      </p:sp>
      <p:sp>
        <p:nvSpPr>
          <p:cNvPr id="3" name="Content Placeholder 2"/>
          <p:cNvSpPr>
            <a:spLocks noGrp="1"/>
          </p:cNvSpPr>
          <p:nvPr>
            <p:ph sz="quarter" idx="13"/>
          </p:nvPr>
        </p:nvSpPr>
        <p:spPr>
          <a:xfrm>
            <a:off x="457199" y="1556326"/>
            <a:ext cx="8346831" cy="4434275"/>
          </a:xfrm>
        </p:spPr>
        <p:txBody>
          <a:bodyPr/>
          <a:lstStyle/>
          <a:p>
            <a:r>
              <a:rPr lang="en-US" b="1" dirty="0"/>
              <a:t>Mixed agenda couples </a:t>
            </a:r>
            <a:r>
              <a:rPr lang="en-US" dirty="0"/>
              <a:t>in which one partner is “leaning out” of the marriage, the other is “leaning in”</a:t>
            </a:r>
          </a:p>
          <a:p>
            <a:r>
              <a:rPr lang="en-US" dirty="0"/>
              <a:t>Developed as an approach to help couples navigate this dilemma </a:t>
            </a:r>
            <a:r>
              <a:rPr lang="en-US" dirty="0" smtClean="0"/>
              <a:t>thoughtfully</a:t>
            </a:r>
            <a:endParaRPr lang="en-US" dirty="0"/>
          </a:p>
        </p:txBody>
      </p:sp>
    </p:spTree>
    <p:extLst>
      <p:ext uri="{BB962C8B-B14F-4D97-AF65-F5344CB8AC3E}">
        <p14:creationId xmlns:p14="http://schemas.microsoft.com/office/powerpoint/2010/main" val="3072836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a:t>
            </a:r>
            <a:endParaRPr lang="en-AU" dirty="0"/>
          </a:p>
        </p:txBody>
      </p:sp>
      <p:sp>
        <p:nvSpPr>
          <p:cNvPr id="3" name="Content Placeholder 2"/>
          <p:cNvSpPr>
            <a:spLocks noGrp="1"/>
          </p:cNvSpPr>
          <p:nvPr>
            <p:ph sz="quarter" idx="13"/>
          </p:nvPr>
        </p:nvSpPr>
        <p:spPr>
          <a:xfrm>
            <a:off x="457200" y="1556327"/>
            <a:ext cx="8124092" cy="4573012"/>
          </a:xfrm>
        </p:spPr>
        <p:txBody>
          <a:bodyPr/>
          <a:lstStyle/>
          <a:p>
            <a:r>
              <a:rPr lang="en-US" sz="1800" dirty="0"/>
              <a:t>Anderson, C. M., D. Reiss, and B. Hogarty. 1986. Schizophrenia and the Family: A Practitioner’s Guide to Psycho Education and Management. New York: Guilford Press.</a:t>
            </a:r>
          </a:p>
          <a:p>
            <a:r>
              <a:rPr lang="en-US" sz="1800" dirty="0"/>
              <a:t>Avis, J. M. 1992. Where Are All the Family Therapists? Abuse and Violence within Families and Family Therapy’s Response. Journal of Marital and Family Therapy 18:225–32.</a:t>
            </a:r>
          </a:p>
          <a:p>
            <a:r>
              <a:rPr lang="en-US" sz="1800" dirty="0"/>
              <a:t>Fontes, L. A. 2008. Interviewing Clients across Cultures. New York: Guilford </a:t>
            </a:r>
            <a:r>
              <a:rPr lang="en-US" sz="1800" dirty="0" smtClean="0"/>
              <a:t>Press. Fowers</a:t>
            </a:r>
            <a:r>
              <a:rPr lang="en-US" sz="1800" dirty="0"/>
              <a:t>, B., and F. Richardson. 1996. Why Is Multiculturalism Good? American Psychologist 51:609–21.</a:t>
            </a:r>
          </a:p>
          <a:p>
            <a:r>
              <a:rPr lang="en-US" sz="1800" dirty="0"/>
              <a:t>McDaniel, S., J. Hepworth, and W. Doherty. 1992. Medical Family Therapy. New York: Basic Books.</a:t>
            </a:r>
          </a:p>
          <a:p>
            <a:r>
              <a:rPr lang="en-US" sz="1800" dirty="0"/>
              <a:t>Rolland, J. 1994. Helping Families with Chronic and Life-Threatening Disorders. New York: Basic Books</a:t>
            </a:r>
            <a:r>
              <a:rPr lang="en-US" sz="1800" dirty="0" smtClean="0"/>
              <a:t>.</a:t>
            </a:r>
            <a:endParaRPr lang="en-US" sz="1800" dirty="0"/>
          </a:p>
        </p:txBody>
      </p:sp>
    </p:spTree>
    <p:extLst>
      <p:ext uri="{BB962C8B-B14F-4D97-AF65-F5344CB8AC3E}">
        <p14:creationId xmlns:p14="http://schemas.microsoft.com/office/powerpoint/2010/main" val="2985317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p:txBody>
          <a:bodyPr/>
          <a:lstStyle/>
          <a:p>
            <a:r>
              <a:rPr lang="en-US" dirty="0">
                <a:latin typeface="Arial (Headings)"/>
                <a:cs typeface="Times New Roman" panose="02020603050405020304" pitchFamily="18" charset="0"/>
              </a:rPr>
              <a:t>Copyright</a:t>
            </a: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dirty="0"/>
              <a:t>This work is protected by United States copyright laws and is</a:t>
            </a:r>
            <a:r>
              <a:rPr lang="en-US" b="1" baseline="0" dirty="0"/>
              <a:t> </a:t>
            </a:r>
            <a:r>
              <a:rPr lang="en-US" b="1" dirty="0"/>
              <a:t>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p>
        </p:txBody>
      </p:sp>
    </p:spTree>
    <p:extLst>
      <p:ext uri="{BB962C8B-B14F-4D97-AF65-F5344CB8AC3E}">
        <p14:creationId xmlns:p14="http://schemas.microsoft.com/office/powerpoint/2010/main" val="10564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Learning Outcomes</a:t>
            </a:r>
            <a:endParaRPr lang="en-AU" dirty="0"/>
          </a:p>
        </p:txBody>
      </p:sp>
      <p:sp>
        <p:nvSpPr>
          <p:cNvPr id="5" name="Content Placeholder 4"/>
          <p:cNvSpPr>
            <a:spLocks noGrp="1"/>
          </p:cNvSpPr>
          <p:nvPr>
            <p:ph sz="quarter" idx="13"/>
          </p:nvPr>
        </p:nvSpPr>
        <p:spPr>
          <a:xfrm>
            <a:off x="457200" y="1556326"/>
            <a:ext cx="8100646" cy="4434275"/>
          </a:xfrm>
        </p:spPr>
        <p:txBody>
          <a:bodyPr/>
          <a:lstStyle/>
          <a:p>
            <a:pPr marL="0" indent="0">
              <a:buNone/>
            </a:pPr>
            <a:r>
              <a:rPr lang="en-US" b="1" dirty="0" smtClean="0">
                <a:solidFill>
                  <a:schemeClr val="tx2"/>
                </a:solidFill>
              </a:rPr>
              <a:t>11.1</a:t>
            </a:r>
            <a:r>
              <a:rPr lang="en-US" dirty="0" smtClean="0"/>
              <a:t> Describe </a:t>
            </a:r>
            <a:r>
              <a:rPr lang="en-US" dirty="0"/>
              <a:t>how treatment is tailored to diverse families and contexts.</a:t>
            </a:r>
          </a:p>
          <a:p>
            <a:pPr marL="0" indent="0">
              <a:buNone/>
            </a:pPr>
            <a:r>
              <a:rPr lang="en-US" b="1" dirty="0" smtClean="0">
                <a:solidFill>
                  <a:schemeClr val="tx2"/>
                </a:solidFill>
              </a:rPr>
              <a:t>11.2</a:t>
            </a:r>
            <a:r>
              <a:rPr lang="en-US" dirty="0" smtClean="0"/>
              <a:t> Describe </a:t>
            </a:r>
            <a:r>
              <a:rPr lang="en-US" dirty="0"/>
              <a:t>the unique needs of minority families.</a:t>
            </a:r>
          </a:p>
          <a:p>
            <a:pPr marL="0" indent="0">
              <a:buNone/>
            </a:pPr>
            <a:r>
              <a:rPr lang="en-US" b="1" dirty="0" smtClean="0">
                <a:solidFill>
                  <a:schemeClr val="tx2"/>
                </a:solidFill>
              </a:rPr>
              <a:t>11.3</a:t>
            </a:r>
            <a:r>
              <a:rPr lang="en-US" dirty="0" smtClean="0"/>
              <a:t> Describe </a:t>
            </a:r>
            <a:r>
              <a:rPr lang="en-US" dirty="0"/>
              <a:t>clinical approaches for working with specific </a:t>
            </a:r>
            <a:r>
              <a:rPr lang="en-US" dirty="0" smtClean="0"/>
              <a:t>presenting </a:t>
            </a:r>
            <a:r>
              <a:rPr lang="en-US" dirty="0"/>
              <a:t>problems.</a:t>
            </a:r>
          </a:p>
        </p:txBody>
      </p:sp>
    </p:spTree>
    <p:extLst>
      <p:ext uri="{BB962C8B-B14F-4D97-AF65-F5344CB8AC3E}">
        <p14:creationId xmlns:p14="http://schemas.microsoft.com/office/powerpoint/2010/main" val="1615166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Population-Based Approaches</a:t>
            </a:r>
            <a:endParaRPr lang="en-AU" dirty="0"/>
          </a:p>
        </p:txBody>
      </p:sp>
      <p:sp>
        <p:nvSpPr>
          <p:cNvPr id="3" name="Content Placeholder 2"/>
          <p:cNvSpPr>
            <a:spLocks noGrp="1"/>
          </p:cNvSpPr>
          <p:nvPr>
            <p:ph sz="quarter" idx="13"/>
          </p:nvPr>
        </p:nvSpPr>
        <p:spPr>
          <a:xfrm>
            <a:off x="457200" y="1556326"/>
            <a:ext cx="8025788" cy="4434275"/>
          </a:xfrm>
        </p:spPr>
        <p:txBody>
          <a:bodyPr/>
          <a:lstStyle/>
          <a:p>
            <a:r>
              <a:rPr lang="en-US" dirty="0"/>
              <a:t>Theories can’t do it all – knowledge of the unique needs of specific populations and problems is often required to deliver effective </a:t>
            </a:r>
            <a:r>
              <a:rPr lang="en-US" dirty="0" smtClean="0"/>
              <a:t>treatment</a:t>
            </a:r>
            <a:endParaRPr lang="en-US" dirty="0"/>
          </a:p>
        </p:txBody>
      </p:sp>
    </p:spTree>
    <p:extLst>
      <p:ext uri="{BB962C8B-B14F-4D97-AF65-F5344CB8AC3E}">
        <p14:creationId xmlns:p14="http://schemas.microsoft.com/office/powerpoint/2010/main" val="3666323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Single-Parent Families </a:t>
            </a:r>
            <a:r>
              <a:rPr lang="en-US" altLang="en-US" sz="2000" b="0" dirty="0"/>
              <a:t>(1 of 2)</a:t>
            </a:r>
            <a:endParaRPr lang="en-AU" sz="2000" dirty="0"/>
          </a:p>
        </p:txBody>
      </p:sp>
      <p:sp>
        <p:nvSpPr>
          <p:cNvPr id="3" name="Content Placeholder 2"/>
          <p:cNvSpPr>
            <a:spLocks noGrp="1"/>
          </p:cNvSpPr>
          <p:nvPr>
            <p:ph sz="quarter" idx="13"/>
          </p:nvPr>
        </p:nvSpPr>
        <p:spPr>
          <a:xfrm>
            <a:off x="457200" y="1556326"/>
            <a:ext cx="7889631" cy="4434275"/>
          </a:xfrm>
        </p:spPr>
        <p:txBody>
          <a:bodyPr/>
          <a:lstStyle/>
          <a:p>
            <a:pPr marL="255651" lvl="0" indent="-255651" eaLnBrk="0" fontAlgn="base" hangingPunct="0">
              <a:spcAft>
                <a:spcPct val="0"/>
              </a:spcAft>
              <a:buSzPts val="2400"/>
              <a:tabLst/>
            </a:pPr>
            <a:r>
              <a:rPr lang="en-US" altLang="en-US" dirty="0">
                <a:solidFill>
                  <a:srgbClr val="000000"/>
                </a:solidFill>
              </a:rPr>
              <a:t>Goals</a:t>
            </a:r>
          </a:p>
          <a:p>
            <a:pPr marL="741553" lvl="1" indent="-284353" eaLnBrk="0" fontAlgn="base" hangingPunct="0">
              <a:spcAft>
                <a:spcPct val="0"/>
              </a:spcAft>
              <a:buSzPts val="2400"/>
            </a:pPr>
            <a:r>
              <a:rPr lang="en-US" altLang="en-US" dirty="0">
                <a:solidFill>
                  <a:srgbClr val="000000"/>
                </a:solidFill>
                <a:cs typeface="Arial" panose="020B0604020202020204" pitchFamily="34" charset="0"/>
              </a:rPr>
              <a:t>Strengthen hierarchical position in relation to child(ren)</a:t>
            </a:r>
          </a:p>
          <a:p>
            <a:pPr marL="741553" lvl="1" indent="-284353" eaLnBrk="0" fontAlgn="base" hangingPunct="0">
              <a:spcAft>
                <a:spcPct val="0"/>
              </a:spcAft>
              <a:buSzPts val="2400"/>
            </a:pPr>
            <a:r>
              <a:rPr lang="en-US" altLang="en-US" dirty="0">
                <a:solidFill>
                  <a:srgbClr val="000000"/>
                </a:solidFill>
                <a:cs typeface="Arial" panose="020B0604020202020204" pitchFamily="34" charset="0"/>
              </a:rPr>
              <a:t>Become more fulfilled in parent</a:t>
            </a:r>
            <a:r>
              <a:rPr lang="en-IN" altLang="en-US" dirty="0">
                <a:solidFill>
                  <a:srgbClr val="000000"/>
                </a:solidFill>
                <a:cs typeface="Arial" panose="020B0604020202020204" pitchFamily="34" charset="0"/>
              </a:rPr>
              <a:t>’</a:t>
            </a:r>
            <a:r>
              <a:rPr lang="en-US" altLang="ja-JP" dirty="0">
                <a:solidFill>
                  <a:srgbClr val="000000"/>
                </a:solidFill>
                <a:cs typeface="Arial" panose="020B0604020202020204" pitchFamily="34" charset="0"/>
              </a:rPr>
              <a:t>s own </a:t>
            </a:r>
            <a:r>
              <a:rPr lang="en-US" altLang="ja-JP" dirty="0" smtClean="0">
                <a:solidFill>
                  <a:srgbClr val="000000"/>
                </a:solidFill>
                <a:cs typeface="Arial" panose="020B0604020202020204" pitchFamily="34" charset="0"/>
              </a:rPr>
              <a:t>life</a:t>
            </a:r>
            <a:endParaRPr lang="en-US" altLang="en-US" dirty="0">
              <a:solidFill>
                <a:srgbClr val="000000"/>
              </a:solidFill>
            </a:endParaRPr>
          </a:p>
        </p:txBody>
      </p:sp>
    </p:spTree>
    <p:extLst>
      <p:ext uri="{BB962C8B-B14F-4D97-AF65-F5344CB8AC3E}">
        <p14:creationId xmlns:p14="http://schemas.microsoft.com/office/powerpoint/2010/main" val="732908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Single-Parent Families </a:t>
            </a:r>
            <a:r>
              <a:rPr lang="en-US" altLang="en-US" sz="2000" b="0" dirty="0" smtClean="0"/>
              <a:t>(2 </a:t>
            </a:r>
            <a:r>
              <a:rPr lang="en-US" altLang="en-US" sz="2000" b="0" dirty="0"/>
              <a:t>of 2)</a:t>
            </a:r>
            <a:endParaRPr lang="en-AU" sz="2000" dirty="0"/>
          </a:p>
        </p:txBody>
      </p:sp>
      <p:sp>
        <p:nvSpPr>
          <p:cNvPr id="3" name="Content Placeholder 2"/>
          <p:cNvSpPr>
            <a:spLocks noGrp="1"/>
          </p:cNvSpPr>
          <p:nvPr>
            <p:ph sz="quarter" idx="13"/>
          </p:nvPr>
        </p:nvSpPr>
        <p:spPr>
          <a:xfrm>
            <a:off x="457200" y="1556326"/>
            <a:ext cx="8382000"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rPr>
              <a:t>Treatment involves…</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Addressing the presenting complaint</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Helping parent take more effective charge of child(ren)</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Increasing sources of support</a:t>
            </a:r>
          </a:p>
        </p:txBody>
      </p:sp>
    </p:spTree>
    <p:extLst>
      <p:ext uri="{BB962C8B-B14F-4D97-AF65-F5344CB8AC3E}">
        <p14:creationId xmlns:p14="http://schemas.microsoft.com/office/powerpoint/2010/main" val="3276274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African-American Families</a:t>
            </a:r>
            <a:endParaRPr lang="en-AU"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IN" altLang="ja-JP" dirty="0">
                <a:solidFill>
                  <a:srgbClr val="000000"/>
                </a:solidFill>
                <a:latin typeface="Arial (Body)"/>
              </a:rPr>
              <a:t>“</a:t>
            </a:r>
            <a:r>
              <a:rPr lang="en-US" altLang="ja-JP" dirty="0">
                <a:solidFill>
                  <a:srgbClr val="000000"/>
                </a:solidFill>
                <a:latin typeface="Arial (Body)"/>
              </a:rPr>
              <a:t>Family</a:t>
            </a:r>
            <a:r>
              <a:rPr lang="en-IN" altLang="ja-JP" dirty="0">
                <a:solidFill>
                  <a:srgbClr val="000000"/>
                </a:solidFill>
                <a:latin typeface="Arial (Body)"/>
              </a:rPr>
              <a:t>”</a:t>
            </a:r>
            <a:r>
              <a:rPr lang="en-US" altLang="ja-JP" dirty="0">
                <a:solidFill>
                  <a:srgbClr val="000000"/>
                </a:solidFill>
                <a:latin typeface="Arial (Body)"/>
              </a:rPr>
              <a:t> </a:t>
            </a:r>
            <a:r>
              <a:rPr lang="en-US" altLang="ja-JP" dirty="0" smtClean="0">
                <a:solidFill>
                  <a:srgbClr val="000000"/>
                </a:solidFill>
                <a:latin typeface="Arial (Body)"/>
              </a:rPr>
              <a:t>may include kinship </a:t>
            </a:r>
            <a:r>
              <a:rPr lang="en-US" altLang="ja-JP" dirty="0">
                <a:solidFill>
                  <a:srgbClr val="000000"/>
                </a:solidFill>
                <a:latin typeface="Arial (Body)"/>
              </a:rPr>
              <a:t>network</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Search for strength; enlist support</a:t>
            </a:r>
          </a:p>
          <a:p>
            <a:pPr marL="255651" lvl="0" indent="-255651" eaLnBrk="0" fontAlgn="base" hangingPunct="0">
              <a:spcAft>
                <a:spcPct val="0"/>
              </a:spcAft>
              <a:buSzPts val="2400"/>
              <a:tabLst/>
            </a:pPr>
            <a:r>
              <a:rPr lang="en-US" altLang="en-US" dirty="0">
                <a:solidFill>
                  <a:srgbClr val="000000"/>
                </a:solidFill>
                <a:latin typeface="Arial (Body)"/>
              </a:rPr>
              <a:t>Recognize</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Enmeshment with community</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Potential anger caused by decades of racism</a:t>
            </a:r>
          </a:p>
          <a:p>
            <a:pPr marL="741553" lvl="1" indent="-284353" eaLnBrk="0" fontAlgn="base" hangingPunct="0">
              <a:spcAft>
                <a:spcPct val="0"/>
              </a:spcAft>
              <a:buSzPts val="2400"/>
            </a:pPr>
            <a:r>
              <a:rPr lang="en-US" altLang="en-US" dirty="0">
                <a:solidFill>
                  <a:srgbClr val="000000"/>
                </a:solidFill>
                <a:latin typeface="Arial (Body)"/>
                <a:cs typeface="Arial" panose="020B0604020202020204" pitchFamily="34" charset="0"/>
              </a:rPr>
              <a:t>Potential </a:t>
            </a:r>
            <a:r>
              <a:rPr lang="en-US" altLang="en-US" dirty="0" smtClean="0">
                <a:solidFill>
                  <a:srgbClr val="000000"/>
                </a:solidFill>
                <a:latin typeface="Arial (Body)"/>
                <a:cs typeface="Arial" panose="020B0604020202020204" pitchFamily="34" charset="0"/>
              </a:rPr>
              <a:t>importance </a:t>
            </a:r>
            <a:r>
              <a:rPr lang="en-US" altLang="en-US" dirty="0">
                <a:solidFill>
                  <a:srgbClr val="000000"/>
                </a:solidFill>
                <a:latin typeface="Arial (Body)"/>
                <a:cs typeface="Arial" panose="020B0604020202020204" pitchFamily="34" charset="0"/>
              </a:rPr>
              <a:t>of religion and </a:t>
            </a:r>
            <a:r>
              <a:rPr lang="en-US" altLang="en-US" dirty="0" smtClean="0">
                <a:solidFill>
                  <a:srgbClr val="000000"/>
                </a:solidFill>
                <a:latin typeface="Arial (Body)"/>
                <a:cs typeface="Arial" panose="020B0604020202020204" pitchFamily="34" charset="0"/>
              </a:rPr>
              <a:t>spirituality</a:t>
            </a:r>
            <a:endParaRPr lang="en-US" altLang="en-US" dirty="0">
              <a:solidFill>
                <a:srgbClr val="000000"/>
              </a:solidFill>
              <a:latin typeface="Arial (Body)"/>
              <a:cs typeface="Arial" panose="020B0604020202020204" pitchFamily="34" charset="0"/>
            </a:endParaRPr>
          </a:p>
        </p:txBody>
      </p:sp>
    </p:spTree>
    <p:extLst>
      <p:ext uri="{BB962C8B-B14F-4D97-AF65-F5344CB8AC3E}">
        <p14:creationId xmlns:p14="http://schemas.microsoft.com/office/powerpoint/2010/main" val="757966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Gay and Lesbian Families </a:t>
            </a:r>
            <a:r>
              <a:rPr lang="en-US" altLang="en-US" sz="2000" b="0" dirty="0"/>
              <a:t>(1 of 2)</a:t>
            </a:r>
            <a:endParaRPr lang="en-AU"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rPr>
              <a:t>Unique challenges</a:t>
            </a:r>
          </a:p>
          <a:p>
            <a:pPr marL="741553" lvl="1" indent="-284353" eaLnBrk="0" fontAlgn="base" hangingPunct="0">
              <a:spcAft>
                <a:spcPct val="0"/>
              </a:spcAft>
              <a:buSzPts val="2400"/>
              <a:defRPr/>
            </a:pPr>
            <a:r>
              <a:rPr lang="en-US" dirty="0">
                <a:solidFill>
                  <a:srgbClr val="000000"/>
                </a:solidFill>
                <a:latin typeface="Arial (Body)"/>
                <a:ea typeface="Arial" charset="0"/>
              </a:rPr>
              <a:t>Homophobia</a:t>
            </a:r>
          </a:p>
          <a:p>
            <a:pPr marL="741553" lvl="1" indent="-284353" eaLnBrk="0" fontAlgn="base" hangingPunct="0">
              <a:spcAft>
                <a:spcPct val="0"/>
              </a:spcAft>
              <a:buSzPts val="2400"/>
              <a:defRPr/>
            </a:pPr>
            <a:r>
              <a:rPr lang="en-US" dirty="0">
                <a:solidFill>
                  <a:srgbClr val="000000"/>
                </a:solidFill>
                <a:latin typeface="Arial (Body)"/>
                <a:ea typeface="Arial" charset="0"/>
              </a:rPr>
              <a:t>Relational ambiguities</a:t>
            </a:r>
          </a:p>
          <a:p>
            <a:pPr marL="741553" lvl="1" indent="-284353" eaLnBrk="0" fontAlgn="base" hangingPunct="0">
              <a:spcAft>
                <a:spcPct val="0"/>
              </a:spcAft>
              <a:buSzPts val="2400"/>
              <a:defRPr/>
            </a:pPr>
            <a:r>
              <a:rPr lang="en-US" dirty="0">
                <a:solidFill>
                  <a:srgbClr val="000000"/>
                </a:solidFill>
                <a:latin typeface="Arial (Body)"/>
                <a:ea typeface="Arial" charset="0"/>
              </a:rPr>
              <a:t>Developing support</a:t>
            </a:r>
          </a:p>
          <a:p>
            <a:pPr marL="255651" lvl="0" indent="-255651" eaLnBrk="0" fontAlgn="base" hangingPunct="0">
              <a:spcAft>
                <a:spcPct val="0"/>
              </a:spcAft>
              <a:buSzPts val="2400"/>
              <a:tabLst/>
              <a:defRPr/>
            </a:pPr>
            <a:r>
              <a:rPr lang="en-US" dirty="0">
                <a:solidFill>
                  <a:srgbClr val="000000"/>
                </a:solidFill>
                <a:latin typeface="Arial (Body)"/>
              </a:rPr>
              <a:t>Probe for signs of belief in cultural stereotypes (including instability)</a:t>
            </a:r>
          </a:p>
          <a:p>
            <a:pPr marL="255651" lvl="0" indent="-255651" eaLnBrk="0" fontAlgn="base" hangingPunct="0">
              <a:spcAft>
                <a:spcPct val="0"/>
              </a:spcAft>
              <a:buSzPts val="2400"/>
              <a:tabLst/>
              <a:defRPr/>
            </a:pPr>
            <a:r>
              <a:rPr lang="en-US" dirty="0">
                <a:solidFill>
                  <a:srgbClr val="000000"/>
                </a:solidFill>
                <a:latin typeface="Arial (Body)"/>
              </a:rPr>
              <a:t>Legalization of Marriage and obtainment of equal </a:t>
            </a:r>
            <a:r>
              <a:rPr lang="en-US" dirty="0" smtClean="0">
                <a:solidFill>
                  <a:srgbClr val="000000"/>
                </a:solidFill>
                <a:latin typeface="Arial (Body)"/>
              </a:rPr>
              <a:t>rights</a:t>
            </a:r>
            <a:endParaRPr lang="en-US" dirty="0">
              <a:solidFill>
                <a:srgbClr val="000000"/>
              </a:solidFill>
              <a:latin typeface="Arial (Body)"/>
            </a:endParaRPr>
          </a:p>
        </p:txBody>
      </p:sp>
    </p:spTree>
    <p:extLst>
      <p:ext uri="{BB962C8B-B14F-4D97-AF65-F5344CB8AC3E}">
        <p14:creationId xmlns:p14="http://schemas.microsoft.com/office/powerpoint/2010/main" val="1122610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Gay and Lesbian Families </a:t>
            </a:r>
            <a:r>
              <a:rPr lang="en-US" altLang="en-US" sz="2000" b="0" dirty="0" smtClean="0"/>
              <a:t>(2 </a:t>
            </a:r>
            <a:r>
              <a:rPr lang="en-US" altLang="en-US" sz="2000" b="0" dirty="0"/>
              <a:t>of 2)</a:t>
            </a:r>
            <a:endParaRPr lang="en-AU"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rPr>
              <a:t>Requires sensitivity to issues of:</a:t>
            </a:r>
          </a:p>
          <a:p>
            <a:pPr marL="741553" lvl="1" indent="-284353" eaLnBrk="0" fontAlgn="base" hangingPunct="0">
              <a:spcAft>
                <a:spcPct val="0"/>
              </a:spcAft>
              <a:buSzPts val="2400"/>
              <a:defRPr/>
            </a:pPr>
            <a:r>
              <a:rPr lang="en-US" dirty="0">
                <a:solidFill>
                  <a:srgbClr val="000000"/>
                </a:solidFill>
                <a:latin typeface="Arial (Body)"/>
                <a:ea typeface="Arial" charset="0"/>
              </a:rPr>
              <a:t>Extreme jealousy</a:t>
            </a:r>
          </a:p>
          <a:p>
            <a:pPr marL="741553" lvl="1" indent="-284353" eaLnBrk="0" fontAlgn="base" hangingPunct="0">
              <a:spcAft>
                <a:spcPct val="0"/>
              </a:spcAft>
              <a:buSzPts val="2400"/>
              <a:defRPr/>
            </a:pPr>
            <a:r>
              <a:rPr lang="en-US" dirty="0">
                <a:solidFill>
                  <a:srgbClr val="000000"/>
                </a:solidFill>
                <a:latin typeface="Arial (Body)"/>
                <a:ea typeface="Arial" charset="0"/>
              </a:rPr>
              <a:t>Anger</a:t>
            </a:r>
          </a:p>
          <a:p>
            <a:pPr marL="741553" lvl="1" indent="-284353" eaLnBrk="0" fontAlgn="base" hangingPunct="0">
              <a:spcAft>
                <a:spcPct val="0"/>
              </a:spcAft>
              <a:buSzPts val="2400"/>
              <a:defRPr/>
            </a:pPr>
            <a:r>
              <a:rPr lang="en-US" dirty="0">
                <a:solidFill>
                  <a:srgbClr val="000000"/>
                </a:solidFill>
                <a:latin typeface="Arial (Body)"/>
                <a:ea typeface="Arial" charset="0"/>
              </a:rPr>
              <a:t>Coming out (to family)</a:t>
            </a:r>
          </a:p>
          <a:p>
            <a:pPr marL="255651" lvl="0" indent="-255651" eaLnBrk="0" fontAlgn="base" hangingPunct="0">
              <a:spcAft>
                <a:spcPct val="0"/>
              </a:spcAft>
              <a:buSzPts val="2400"/>
              <a:tabLst/>
              <a:defRPr/>
            </a:pPr>
            <a:r>
              <a:rPr lang="en-US" dirty="0">
                <a:solidFill>
                  <a:srgbClr val="000000"/>
                </a:solidFill>
                <a:latin typeface="Arial (Body)"/>
              </a:rPr>
              <a:t>Create atmosphere of safety to explore shame about needs for </a:t>
            </a:r>
            <a:r>
              <a:rPr lang="en-US" dirty="0" smtClean="0">
                <a:solidFill>
                  <a:srgbClr val="000000"/>
                </a:solidFill>
                <a:latin typeface="Arial (Body)"/>
              </a:rPr>
              <a:t>affection/intimacy</a:t>
            </a:r>
            <a:endParaRPr lang="en-US" dirty="0">
              <a:solidFill>
                <a:srgbClr val="000000"/>
              </a:solidFill>
              <a:latin typeface="Arial (Body)"/>
            </a:endParaRPr>
          </a:p>
        </p:txBody>
      </p:sp>
    </p:spTree>
    <p:extLst>
      <p:ext uri="{BB962C8B-B14F-4D97-AF65-F5344CB8AC3E}">
        <p14:creationId xmlns:p14="http://schemas.microsoft.com/office/powerpoint/2010/main" val="819082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Transgender Individuals and Their Families</a:t>
            </a:r>
            <a:endParaRPr lang="en-AU" sz="3400" dirty="0"/>
          </a:p>
        </p:txBody>
      </p:sp>
      <p:sp>
        <p:nvSpPr>
          <p:cNvPr id="3" name="Content Placeholder 2"/>
          <p:cNvSpPr>
            <a:spLocks noGrp="1"/>
          </p:cNvSpPr>
          <p:nvPr>
            <p:ph sz="quarter" idx="13"/>
          </p:nvPr>
        </p:nvSpPr>
        <p:spPr/>
        <p:txBody>
          <a:bodyPr/>
          <a:lstStyle/>
          <a:p>
            <a:r>
              <a:rPr lang="en-US" dirty="0"/>
              <a:t>Coming to terms with being transgender can </a:t>
            </a:r>
            <a:r>
              <a:rPr lang="en-US" dirty="0" smtClean="0"/>
              <a:t>be challenging </a:t>
            </a:r>
            <a:r>
              <a:rPr lang="en-US" dirty="0"/>
              <a:t>for the individuals and their families</a:t>
            </a:r>
          </a:p>
          <a:p>
            <a:r>
              <a:rPr lang="en-US" dirty="0"/>
              <a:t>Appropriate psychoeducation is </a:t>
            </a:r>
            <a:r>
              <a:rPr lang="en-US" dirty="0" smtClean="0"/>
              <a:t>crucial</a:t>
            </a:r>
            <a:endParaRPr lang="en-US" dirty="0"/>
          </a:p>
        </p:txBody>
      </p:sp>
    </p:spTree>
    <p:extLst>
      <p:ext uri="{BB962C8B-B14F-4D97-AF65-F5344CB8AC3E}">
        <p14:creationId xmlns:p14="http://schemas.microsoft.com/office/powerpoint/2010/main" val="3107571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11236</TotalTime>
  <Words>776</Words>
  <Application>Microsoft Office PowerPoint</Application>
  <PresentationFormat>On-screen Show (4:3)</PresentationFormat>
  <Paragraphs>87</Paragraphs>
  <Slides>16</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Arial (Body)</vt:lpstr>
      <vt:lpstr>Arial (Headings)</vt:lpstr>
      <vt:lpstr>Noto Sans Symbols</vt:lpstr>
      <vt:lpstr>Segoe UI Symbol</vt:lpstr>
      <vt:lpstr>Times New Roman</vt:lpstr>
      <vt:lpstr>Verdana</vt:lpstr>
      <vt:lpstr>508 Lecture</vt:lpstr>
      <vt:lpstr>1_508 Lecture</vt:lpstr>
      <vt:lpstr>Family Therapy: Concepts and Methods</vt:lpstr>
      <vt:lpstr>Learning Outcomes</vt:lpstr>
      <vt:lpstr>Population-Based Approaches</vt:lpstr>
      <vt:lpstr>Single-Parent Families (1 of 2)</vt:lpstr>
      <vt:lpstr>Single-Parent Families (2 of 2)</vt:lpstr>
      <vt:lpstr>African-American Families</vt:lpstr>
      <vt:lpstr>Gay and Lesbian Families (1 of 2)</vt:lpstr>
      <vt:lpstr>Gay and Lesbian Families (2 of 2)</vt:lpstr>
      <vt:lpstr>Transgender Individuals and Their Families</vt:lpstr>
      <vt:lpstr>Home-Based Services</vt:lpstr>
      <vt:lpstr>Psychoeducation and Schizophrenia</vt:lpstr>
      <vt:lpstr>Medical Family Therapy</vt:lpstr>
      <vt:lpstr>Relationship Enrichment Programs</vt:lpstr>
      <vt:lpstr>Discernment Counseling</vt:lpstr>
      <vt:lpstr>Recommended Readings</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Therapy: Concepts and Methods, Twelfth Edition, Chapter 11, Tailoring Treatment to Specific Populations and Problems</dc:title>
  <dc:subject>Social Work / Family Therapy / Human Services</dc:subject>
  <dc:creator>Nichols/Davis</dc:creator>
  <cp:keywords>Family Therapy</cp:keywords>
  <cp:lastModifiedBy>ChellapandiMurugan, MeenakshiSundaram</cp:lastModifiedBy>
  <cp:revision>1756</cp:revision>
  <dcterms:modified xsi:type="dcterms:W3CDTF">2020-01-14T07:38:56Z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