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6" r:id="rId2"/>
    <p:sldId id="257" r:id="rId3"/>
    <p:sldId id="260" r:id="rId4"/>
    <p:sldId id="261" r:id="rId5"/>
    <p:sldId id="258"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p:cViewPr varScale="1">
        <p:scale>
          <a:sx n="109" d="100"/>
          <a:sy n="109" d="100"/>
        </p:scale>
        <p:origin x="55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705C8-653D-4CA0-8952-E4664F1042F4}" type="datetimeFigureOut">
              <a:rPr lang="en-US" smtClean="0"/>
              <a:t>11/14/2018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877A5-E935-4383-BE17-DFCC56361CE3}" type="slidenum">
              <a:rPr lang="en-US" smtClean="0"/>
              <a:t>‹#›</a:t>
            </a:fld>
            <a:endParaRPr lang="en-US" dirty="0"/>
          </a:p>
        </p:txBody>
      </p:sp>
    </p:spTree>
    <p:extLst>
      <p:ext uri="{BB962C8B-B14F-4D97-AF65-F5344CB8AC3E}">
        <p14:creationId xmlns:p14="http://schemas.microsoft.com/office/powerpoint/2010/main" val="368252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short document prepared to brief the creative team on the communication plan/project</a:t>
            </a:r>
          </a:p>
          <a:p>
            <a:r>
              <a:rPr lang="en-US" dirty="0" smtClean="0"/>
              <a:t>Takes into consideration the communication channel, activity, and medium</a:t>
            </a:r>
          </a:p>
          <a:p>
            <a:endParaRPr lang="en-US" dirty="0"/>
          </a:p>
        </p:txBody>
      </p:sp>
      <p:sp>
        <p:nvSpPr>
          <p:cNvPr id="4" name="Slide Number Placeholder 3"/>
          <p:cNvSpPr>
            <a:spLocks noGrp="1"/>
          </p:cNvSpPr>
          <p:nvPr>
            <p:ph type="sldNum" sz="quarter" idx="10"/>
          </p:nvPr>
        </p:nvSpPr>
        <p:spPr/>
        <p:txBody>
          <a:bodyPr/>
          <a:lstStyle/>
          <a:p>
            <a:fld id="{910877A5-E935-4383-BE17-DFCC56361CE3}" type="slidenum">
              <a:rPr lang="en-US" smtClean="0"/>
              <a:t>9</a:t>
            </a:fld>
            <a:endParaRPr lang="en-US" dirty="0"/>
          </a:p>
        </p:txBody>
      </p:sp>
    </p:spTree>
    <p:extLst>
      <p:ext uri="{BB962C8B-B14F-4D97-AF65-F5344CB8AC3E}">
        <p14:creationId xmlns:p14="http://schemas.microsoft.com/office/powerpoint/2010/main" val="674442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1C78A7-6D95-4C1B-A91A-3C1724F7609E}" type="datetimeFigureOut">
              <a:rPr lang="en-US" smtClean="0"/>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4C20BB26-DD01-40F0-996E-B324F96EB09B}" type="slidenum">
              <a:rPr lang="en-US" smtClean="0"/>
              <a:t>‹#›</a:t>
            </a:fld>
            <a:endParaRPr lang="en-US" dirty="0"/>
          </a:p>
        </p:txBody>
      </p:sp>
    </p:spTree>
    <p:extLst>
      <p:ext uri="{BB962C8B-B14F-4D97-AF65-F5344CB8AC3E}">
        <p14:creationId xmlns:p14="http://schemas.microsoft.com/office/powerpoint/2010/main" val="1999522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1C78A7-6D95-4C1B-A91A-3C1724F7609E}" type="datetimeFigureOut">
              <a:rPr lang="en-US" smtClean="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4C20BB26-DD01-40F0-996E-B324F96EB09B}" type="slidenum">
              <a:rPr lang="en-US" smtClean="0"/>
              <a:t>‹#›</a:t>
            </a:fld>
            <a:endParaRPr lang="en-US" dirty="0"/>
          </a:p>
        </p:txBody>
      </p:sp>
    </p:spTree>
    <p:extLst>
      <p:ext uri="{BB962C8B-B14F-4D97-AF65-F5344CB8AC3E}">
        <p14:creationId xmlns:p14="http://schemas.microsoft.com/office/powerpoint/2010/main" val="250863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1C78A7-6D95-4C1B-A91A-3C1724F7609E}" type="datetimeFigureOut">
              <a:rPr lang="en-US" smtClean="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4C20BB26-DD01-40F0-996E-B324F96EB09B}" type="slidenum">
              <a:rPr lang="en-US" smtClean="0"/>
              <a:t>‹#›</a:t>
            </a:fld>
            <a:endParaRPr lang="en-US" dirty="0"/>
          </a:p>
        </p:txBody>
      </p:sp>
    </p:spTree>
    <p:extLst>
      <p:ext uri="{BB962C8B-B14F-4D97-AF65-F5344CB8AC3E}">
        <p14:creationId xmlns:p14="http://schemas.microsoft.com/office/powerpoint/2010/main" val="3230564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1C78A7-6D95-4C1B-A91A-3C1724F7609E}" type="datetimeFigureOut">
              <a:rPr lang="en-US" smtClean="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C20BB26-DD01-40F0-996E-B324F96EB09B}"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744279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1C78A7-6D95-4C1B-A91A-3C1724F7609E}" type="datetimeFigureOut">
              <a:rPr lang="en-US" smtClean="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C20BB26-DD01-40F0-996E-B324F96EB09B}" type="slidenum">
              <a:rPr lang="en-US" smtClean="0"/>
              <a:t>‹#›</a:t>
            </a:fld>
            <a:endParaRPr lang="en-US" dirty="0"/>
          </a:p>
        </p:txBody>
      </p:sp>
    </p:spTree>
    <p:extLst>
      <p:ext uri="{BB962C8B-B14F-4D97-AF65-F5344CB8AC3E}">
        <p14:creationId xmlns:p14="http://schemas.microsoft.com/office/powerpoint/2010/main" val="171959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01C78A7-6D95-4C1B-A91A-3C1724F7609E}" type="datetimeFigureOut">
              <a:rPr lang="en-US" smtClean="0"/>
              <a:t>11/14/2018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20BB26-DD01-40F0-996E-B324F96EB09B}" type="slidenum">
              <a:rPr lang="en-US" smtClean="0"/>
              <a:t>‹#›</a:t>
            </a:fld>
            <a:endParaRPr lang="en-US" dirty="0"/>
          </a:p>
        </p:txBody>
      </p:sp>
    </p:spTree>
    <p:extLst>
      <p:ext uri="{BB962C8B-B14F-4D97-AF65-F5344CB8AC3E}">
        <p14:creationId xmlns:p14="http://schemas.microsoft.com/office/powerpoint/2010/main" val="2335857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01C78A7-6D95-4C1B-A91A-3C1724F7609E}" type="datetimeFigureOut">
              <a:rPr lang="en-US" smtClean="0"/>
              <a:t>11/14/2018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20BB26-DD01-40F0-996E-B324F96EB09B}" type="slidenum">
              <a:rPr lang="en-US" smtClean="0"/>
              <a:t>‹#›</a:t>
            </a:fld>
            <a:endParaRPr lang="en-US" dirty="0"/>
          </a:p>
        </p:txBody>
      </p:sp>
    </p:spTree>
    <p:extLst>
      <p:ext uri="{BB962C8B-B14F-4D97-AF65-F5344CB8AC3E}">
        <p14:creationId xmlns:p14="http://schemas.microsoft.com/office/powerpoint/2010/main" val="2475379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1C78A7-6D95-4C1B-A91A-3C1724F7609E}" type="datetimeFigureOut">
              <a:rPr lang="en-US" smtClean="0"/>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0BB26-DD01-40F0-996E-B324F96EB09B}" type="slidenum">
              <a:rPr lang="en-US" smtClean="0"/>
              <a:t>‹#›</a:t>
            </a:fld>
            <a:endParaRPr lang="en-US" dirty="0"/>
          </a:p>
        </p:txBody>
      </p:sp>
    </p:spTree>
    <p:extLst>
      <p:ext uri="{BB962C8B-B14F-4D97-AF65-F5344CB8AC3E}">
        <p14:creationId xmlns:p14="http://schemas.microsoft.com/office/powerpoint/2010/main" val="3521620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01C78A7-6D95-4C1B-A91A-3C1724F7609E}" type="datetimeFigureOut">
              <a:rPr lang="en-US" smtClean="0"/>
              <a:t>11/14/2018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C20BB26-DD01-40F0-996E-B324F96EB09B}" type="slidenum">
              <a:rPr lang="en-US" smtClean="0"/>
              <a:t>‹#›</a:t>
            </a:fld>
            <a:endParaRPr lang="en-US" dirty="0"/>
          </a:p>
        </p:txBody>
      </p:sp>
    </p:spTree>
    <p:extLst>
      <p:ext uri="{BB962C8B-B14F-4D97-AF65-F5344CB8AC3E}">
        <p14:creationId xmlns:p14="http://schemas.microsoft.com/office/powerpoint/2010/main" val="3276920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1C78A7-6D95-4C1B-A91A-3C1724F7609E}" type="datetimeFigureOut">
              <a:rPr lang="en-US" smtClean="0"/>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0BB26-DD01-40F0-996E-B324F96EB09B}" type="slidenum">
              <a:rPr lang="en-US" smtClean="0"/>
              <a:t>‹#›</a:t>
            </a:fld>
            <a:endParaRPr lang="en-US" dirty="0"/>
          </a:p>
        </p:txBody>
      </p:sp>
    </p:spTree>
    <p:extLst>
      <p:ext uri="{BB962C8B-B14F-4D97-AF65-F5344CB8AC3E}">
        <p14:creationId xmlns:p14="http://schemas.microsoft.com/office/powerpoint/2010/main" val="416092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1C78A7-6D95-4C1B-A91A-3C1724F7609E}" type="datetimeFigureOut">
              <a:rPr lang="en-US" smtClean="0"/>
              <a:t>11/14/2018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4C20BB26-DD01-40F0-996E-B324F96EB09B}" type="slidenum">
              <a:rPr lang="en-US" smtClean="0"/>
              <a:t>‹#›</a:t>
            </a:fld>
            <a:endParaRPr lang="en-US" dirty="0"/>
          </a:p>
        </p:txBody>
      </p:sp>
    </p:spTree>
    <p:extLst>
      <p:ext uri="{BB962C8B-B14F-4D97-AF65-F5344CB8AC3E}">
        <p14:creationId xmlns:p14="http://schemas.microsoft.com/office/powerpoint/2010/main" val="2319702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1C78A7-6D95-4C1B-A91A-3C1724F7609E}" type="datetimeFigureOut">
              <a:rPr lang="en-US" smtClean="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0BB26-DD01-40F0-996E-B324F96EB09B}" type="slidenum">
              <a:rPr lang="en-US" smtClean="0"/>
              <a:t>‹#›</a:t>
            </a:fld>
            <a:endParaRPr lang="en-US" dirty="0"/>
          </a:p>
        </p:txBody>
      </p:sp>
    </p:spTree>
    <p:extLst>
      <p:ext uri="{BB962C8B-B14F-4D97-AF65-F5344CB8AC3E}">
        <p14:creationId xmlns:p14="http://schemas.microsoft.com/office/powerpoint/2010/main" val="104381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1C78A7-6D95-4C1B-A91A-3C1724F7609E}" type="datetimeFigureOut">
              <a:rPr lang="en-US" smtClean="0"/>
              <a:t>11/14/2018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20BB26-DD01-40F0-996E-B324F96EB09B}" type="slidenum">
              <a:rPr lang="en-US" smtClean="0"/>
              <a:t>‹#›</a:t>
            </a:fld>
            <a:endParaRPr lang="en-US" dirty="0"/>
          </a:p>
        </p:txBody>
      </p:sp>
    </p:spTree>
    <p:extLst>
      <p:ext uri="{BB962C8B-B14F-4D97-AF65-F5344CB8AC3E}">
        <p14:creationId xmlns:p14="http://schemas.microsoft.com/office/powerpoint/2010/main" val="558535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1C78A7-6D95-4C1B-A91A-3C1724F7609E}" type="datetimeFigureOut">
              <a:rPr lang="en-US" smtClean="0"/>
              <a:t>11/14/2018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20BB26-DD01-40F0-996E-B324F96EB09B}" type="slidenum">
              <a:rPr lang="en-US" smtClean="0"/>
              <a:t>‹#›</a:t>
            </a:fld>
            <a:endParaRPr lang="en-US" dirty="0"/>
          </a:p>
        </p:txBody>
      </p:sp>
    </p:spTree>
    <p:extLst>
      <p:ext uri="{BB962C8B-B14F-4D97-AF65-F5344CB8AC3E}">
        <p14:creationId xmlns:p14="http://schemas.microsoft.com/office/powerpoint/2010/main" val="167174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01C78A7-6D95-4C1B-A91A-3C1724F7609E}" type="datetimeFigureOut">
              <a:rPr lang="en-US" smtClean="0"/>
              <a:t>11/14/2018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20BB26-DD01-40F0-996E-B324F96EB09B}" type="slidenum">
              <a:rPr lang="en-US" smtClean="0"/>
              <a:t>‹#›</a:t>
            </a:fld>
            <a:endParaRPr lang="en-US" dirty="0"/>
          </a:p>
        </p:txBody>
      </p:sp>
    </p:spTree>
    <p:extLst>
      <p:ext uri="{BB962C8B-B14F-4D97-AF65-F5344CB8AC3E}">
        <p14:creationId xmlns:p14="http://schemas.microsoft.com/office/powerpoint/2010/main" val="17741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1C78A7-6D95-4C1B-A91A-3C1724F7609E}" type="datetimeFigureOut">
              <a:rPr lang="en-US" smtClean="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0BB26-DD01-40F0-996E-B324F96EB09B}" type="slidenum">
              <a:rPr lang="en-US" smtClean="0"/>
              <a:t>‹#›</a:t>
            </a:fld>
            <a:endParaRPr lang="en-US" dirty="0"/>
          </a:p>
        </p:txBody>
      </p:sp>
    </p:spTree>
    <p:extLst>
      <p:ext uri="{BB962C8B-B14F-4D97-AF65-F5344CB8AC3E}">
        <p14:creationId xmlns:p14="http://schemas.microsoft.com/office/powerpoint/2010/main" val="181965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1C78A7-6D95-4C1B-A91A-3C1724F7609E}" type="datetimeFigureOut">
              <a:rPr lang="en-US" smtClean="0"/>
              <a:t>11/14/2018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0BB26-DD01-40F0-996E-B324F96EB09B}" type="slidenum">
              <a:rPr lang="en-US" smtClean="0"/>
              <a:t>‹#›</a:t>
            </a:fld>
            <a:endParaRPr lang="en-US" dirty="0"/>
          </a:p>
        </p:txBody>
      </p:sp>
    </p:spTree>
    <p:extLst>
      <p:ext uri="{BB962C8B-B14F-4D97-AF65-F5344CB8AC3E}">
        <p14:creationId xmlns:p14="http://schemas.microsoft.com/office/powerpoint/2010/main" val="218609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01C78A7-6D95-4C1B-A91A-3C1724F7609E}" type="datetimeFigureOut">
              <a:rPr lang="en-US" smtClean="0"/>
              <a:t>11/14/2018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C20BB26-DD01-40F0-996E-B324F96EB09B}" type="slidenum">
              <a:rPr lang="en-US" smtClean="0"/>
              <a:t>‹#›</a:t>
            </a:fld>
            <a:endParaRPr lang="en-US" dirty="0"/>
          </a:p>
        </p:txBody>
      </p:sp>
    </p:spTree>
    <p:extLst>
      <p:ext uri="{BB962C8B-B14F-4D97-AF65-F5344CB8AC3E}">
        <p14:creationId xmlns:p14="http://schemas.microsoft.com/office/powerpoint/2010/main" val="289274011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Implementation and Evaluation of a Health Communication Program </a:t>
            </a:r>
            <a:endParaRPr lang="en-US" dirty="0"/>
          </a:p>
        </p:txBody>
      </p:sp>
      <p:sp>
        <p:nvSpPr>
          <p:cNvPr id="3" name="Subtitle 2"/>
          <p:cNvSpPr>
            <a:spLocks noGrp="1"/>
          </p:cNvSpPr>
          <p:nvPr>
            <p:ph type="subTitle" idx="1"/>
          </p:nvPr>
        </p:nvSpPr>
        <p:spPr/>
        <p:txBody>
          <a:bodyPr>
            <a:normAutofit/>
          </a:bodyPr>
          <a:lstStyle/>
          <a:p>
            <a:r>
              <a:rPr lang="en-US" dirty="0" smtClean="0"/>
              <a:t>KINE 4355</a:t>
            </a:r>
          </a:p>
          <a:p>
            <a:r>
              <a:rPr lang="en-US" dirty="0" smtClean="0"/>
              <a:t>Dr. Green </a:t>
            </a:r>
            <a:endParaRPr lang="en-US" dirty="0"/>
          </a:p>
        </p:txBody>
      </p:sp>
    </p:spTree>
    <p:extLst>
      <p:ext uri="{BB962C8B-B14F-4D97-AF65-F5344CB8AC3E}">
        <p14:creationId xmlns:p14="http://schemas.microsoft.com/office/powerpoint/2010/main" val="813839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Creative Brief to Concepts </a:t>
            </a:r>
            <a:endParaRPr lang="en-US" dirty="0"/>
          </a:p>
        </p:txBody>
      </p:sp>
      <p:sp>
        <p:nvSpPr>
          <p:cNvPr id="3" name="Content Placeholder 2"/>
          <p:cNvSpPr>
            <a:spLocks noGrp="1"/>
          </p:cNvSpPr>
          <p:nvPr>
            <p:ph idx="1"/>
          </p:nvPr>
        </p:nvSpPr>
        <p:spPr>
          <a:xfrm>
            <a:off x="680321" y="2336872"/>
            <a:ext cx="9613861" cy="3963343"/>
          </a:xfrm>
        </p:spPr>
        <p:txBody>
          <a:bodyPr/>
          <a:lstStyle/>
          <a:p>
            <a:r>
              <a:rPr lang="en-US" dirty="0" smtClean="0"/>
              <a:t>Message- the final intended behavior sought of target audiences</a:t>
            </a:r>
          </a:p>
          <a:p>
            <a:r>
              <a:rPr lang="en-US" dirty="0" smtClean="0"/>
              <a:t>The message </a:t>
            </a:r>
            <a:r>
              <a:rPr lang="en-US" dirty="0" smtClean="0"/>
              <a:t>with </a:t>
            </a:r>
            <a:r>
              <a:rPr lang="en-US" dirty="0" smtClean="0"/>
              <a:t>all the other information gathered about the audience leads to the concept</a:t>
            </a:r>
          </a:p>
          <a:p>
            <a:r>
              <a:rPr lang="en-US" dirty="0" smtClean="0"/>
              <a:t>The concept grabs the main idea and gives it personality</a:t>
            </a:r>
          </a:p>
          <a:p>
            <a:r>
              <a:rPr lang="en-US" dirty="0" smtClean="0"/>
              <a:t>MAKE SURE TO TEST YOUR CONCEPT!!! </a:t>
            </a:r>
          </a:p>
          <a:p>
            <a:pPr lvl="1"/>
            <a:r>
              <a:rPr lang="en-US" dirty="0" smtClean="0"/>
              <a:t>This includes learning what ideas the audience has, whom they see as credible, what media channels they prefer, and if your message has the same meaning to the general audience (can use focus groups, on-line surveys, captive audiences, etc.)</a:t>
            </a:r>
            <a:endParaRPr lang="en-US" dirty="0"/>
          </a:p>
        </p:txBody>
      </p:sp>
    </p:spTree>
    <p:extLst>
      <p:ext uri="{BB962C8B-B14F-4D97-AF65-F5344CB8AC3E}">
        <p14:creationId xmlns:p14="http://schemas.microsoft.com/office/powerpoint/2010/main" val="2009154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from Concepts to Messages and Materials</a:t>
            </a:r>
            <a:endParaRPr lang="en-US" dirty="0"/>
          </a:p>
        </p:txBody>
      </p:sp>
      <p:sp>
        <p:nvSpPr>
          <p:cNvPr id="3" name="Content Placeholder 2"/>
          <p:cNvSpPr>
            <a:spLocks noGrp="1"/>
          </p:cNvSpPr>
          <p:nvPr>
            <p:ph idx="1"/>
          </p:nvPr>
        </p:nvSpPr>
        <p:spPr>
          <a:xfrm>
            <a:off x="680321" y="2336872"/>
            <a:ext cx="9613861" cy="4310815"/>
          </a:xfrm>
        </p:spPr>
        <p:txBody>
          <a:bodyPr>
            <a:normAutofit/>
          </a:bodyPr>
          <a:lstStyle/>
          <a:p>
            <a:r>
              <a:rPr lang="en-US" dirty="0" smtClean="0"/>
              <a:t>Create bundles of words, images, and/or sounds that carry your idea</a:t>
            </a:r>
          </a:p>
          <a:p>
            <a:r>
              <a:rPr lang="en-US" dirty="0" smtClean="0"/>
              <a:t>Match your content to your media channels</a:t>
            </a:r>
          </a:p>
          <a:p>
            <a:pPr lvl="1"/>
            <a:r>
              <a:rPr lang="en-US" dirty="0" smtClean="0"/>
              <a:t>Make a realistic plan based on objectives, budget, and staffing limitations</a:t>
            </a:r>
          </a:p>
          <a:p>
            <a:r>
              <a:rPr lang="en-US" dirty="0" smtClean="0"/>
              <a:t>Use Content-Focused Components</a:t>
            </a:r>
          </a:p>
          <a:p>
            <a:pPr lvl="1"/>
            <a:r>
              <a:rPr lang="en-US" dirty="0" smtClean="0"/>
              <a:t>Substance: What kind of content do we need?</a:t>
            </a:r>
          </a:p>
          <a:p>
            <a:pPr lvl="1"/>
            <a:r>
              <a:rPr lang="en-US" dirty="0" smtClean="0"/>
              <a:t>Structure: How is the content organized?</a:t>
            </a:r>
          </a:p>
          <a:p>
            <a:r>
              <a:rPr lang="en-US" dirty="0" smtClean="0"/>
              <a:t>People-focused components</a:t>
            </a:r>
          </a:p>
          <a:p>
            <a:pPr lvl="1"/>
            <a:r>
              <a:rPr lang="en-US" dirty="0" smtClean="0"/>
              <a:t>Workflow: Processes, tools, human resources</a:t>
            </a:r>
          </a:p>
          <a:p>
            <a:pPr lvl="1"/>
            <a:r>
              <a:rPr lang="en-US" dirty="0" smtClean="0"/>
              <a:t>Governance: How are key decisions about content made? </a:t>
            </a:r>
            <a:endParaRPr lang="en-US" dirty="0"/>
          </a:p>
        </p:txBody>
      </p:sp>
      <p:pic>
        <p:nvPicPr>
          <p:cNvPr id="4" name="Picture 3"/>
          <p:cNvPicPr>
            <a:picLocks noChangeAspect="1"/>
          </p:cNvPicPr>
          <p:nvPr/>
        </p:nvPicPr>
        <p:blipFill>
          <a:blip r:embed="rId2"/>
          <a:stretch>
            <a:fillRect/>
          </a:stretch>
        </p:blipFill>
        <p:spPr>
          <a:xfrm>
            <a:off x="8092440" y="4069080"/>
            <a:ext cx="4099560" cy="2788920"/>
          </a:xfrm>
          <a:prstGeom prst="rect">
            <a:avLst/>
          </a:prstGeom>
        </p:spPr>
      </p:pic>
    </p:spTree>
    <p:extLst>
      <p:ext uri="{BB962C8B-B14F-4D97-AF65-F5344CB8AC3E}">
        <p14:creationId xmlns:p14="http://schemas.microsoft.com/office/powerpoint/2010/main" val="3803299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the Work Plan, Timetable and Budget</a:t>
            </a:r>
            <a:endParaRPr lang="en-US" dirty="0"/>
          </a:p>
        </p:txBody>
      </p:sp>
      <p:sp>
        <p:nvSpPr>
          <p:cNvPr id="3" name="Content Placeholder 2"/>
          <p:cNvSpPr>
            <a:spLocks noGrp="1"/>
          </p:cNvSpPr>
          <p:nvPr>
            <p:ph idx="1"/>
          </p:nvPr>
        </p:nvSpPr>
        <p:spPr/>
        <p:txBody>
          <a:bodyPr/>
          <a:lstStyle/>
          <a:p>
            <a:r>
              <a:rPr lang="en-US" dirty="0" smtClean="0"/>
              <a:t>Defining Partner Roles</a:t>
            </a:r>
          </a:p>
          <a:p>
            <a:pPr lvl="1"/>
            <a:r>
              <a:rPr lang="en-US" dirty="0" smtClean="0"/>
              <a:t>Partnering with other organizations to offer additional resources</a:t>
            </a:r>
          </a:p>
          <a:p>
            <a:r>
              <a:rPr lang="en-US" dirty="0" smtClean="0"/>
              <a:t>Budgeting</a:t>
            </a:r>
          </a:p>
          <a:p>
            <a:pPr lvl="1"/>
            <a:r>
              <a:rPr lang="en-US" dirty="0" smtClean="0"/>
              <a:t>Trading time for money, direct costs (personnel, vendors, equipment, production services) and indirect costs (time, space, equipment)</a:t>
            </a:r>
          </a:p>
          <a:p>
            <a:r>
              <a:rPr lang="en-US" dirty="0" smtClean="0"/>
              <a:t>Marketing Aspects</a:t>
            </a:r>
          </a:p>
          <a:p>
            <a:r>
              <a:rPr lang="en-US" dirty="0" smtClean="0"/>
              <a:t>Measurement and Evaluation</a:t>
            </a:r>
          </a:p>
          <a:p>
            <a:pPr lvl="1"/>
            <a:r>
              <a:rPr lang="en-US" dirty="0" smtClean="0"/>
              <a:t>Include a set of metrics used to evaluate your plan and explain how they will be collected</a:t>
            </a:r>
          </a:p>
          <a:p>
            <a:endParaRPr lang="en-US" dirty="0"/>
          </a:p>
        </p:txBody>
      </p:sp>
    </p:spTree>
    <p:extLst>
      <p:ext uri="{BB962C8B-B14F-4D97-AF65-F5344CB8AC3E}">
        <p14:creationId xmlns:p14="http://schemas.microsoft.com/office/powerpoint/2010/main" val="2610593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Implementation Plan </a:t>
            </a:r>
            <a:endParaRPr lang="en-US" dirty="0"/>
          </a:p>
        </p:txBody>
      </p:sp>
      <p:sp>
        <p:nvSpPr>
          <p:cNvPr id="3" name="Content Placeholder 2"/>
          <p:cNvSpPr>
            <a:spLocks noGrp="1"/>
          </p:cNvSpPr>
          <p:nvPr>
            <p:ph idx="1"/>
          </p:nvPr>
        </p:nvSpPr>
        <p:spPr>
          <a:xfrm>
            <a:off x="680321" y="2336872"/>
            <a:ext cx="9613861" cy="4420544"/>
          </a:xfrm>
        </p:spPr>
        <p:txBody>
          <a:bodyPr/>
          <a:lstStyle/>
          <a:p>
            <a:r>
              <a:rPr lang="en-US" sz="2800" dirty="0" smtClean="0"/>
              <a:t>Your plan should include these key points:</a:t>
            </a:r>
          </a:p>
          <a:p>
            <a:pPr lvl="1"/>
            <a:r>
              <a:rPr lang="en-US" sz="2400" dirty="0" smtClean="0"/>
              <a:t>Background, justification, SWOTE</a:t>
            </a:r>
          </a:p>
          <a:p>
            <a:pPr lvl="1"/>
            <a:r>
              <a:rPr lang="en-US" sz="2400" dirty="0" smtClean="0"/>
              <a:t>Audience and communication objectives</a:t>
            </a:r>
          </a:p>
          <a:p>
            <a:pPr lvl="1"/>
            <a:r>
              <a:rPr lang="en-US" sz="2400" dirty="0" smtClean="0"/>
              <a:t>Messages, settings, and channels for conveying information</a:t>
            </a:r>
          </a:p>
          <a:p>
            <a:pPr lvl="1"/>
            <a:r>
              <a:rPr lang="en-US" sz="2400" dirty="0" smtClean="0"/>
              <a:t>Activities</a:t>
            </a:r>
          </a:p>
          <a:p>
            <a:pPr lvl="1"/>
            <a:r>
              <a:rPr lang="en-US" sz="2400" dirty="0" smtClean="0"/>
              <a:t>Available partners and resources</a:t>
            </a:r>
          </a:p>
          <a:p>
            <a:pPr lvl="1"/>
            <a:r>
              <a:rPr lang="en-US" sz="2400" dirty="0" smtClean="0"/>
              <a:t>Tasks, timeline, and budget </a:t>
            </a:r>
            <a:endParaRPr lang="en-US" sz="2400" dirty="0"/>
          </a:p>
        </p:txBody>
      </p:sp>
      <p:pic>
        <p:nvPicPr>
          <p:cNvPr id="4" name="Picture 3"/>
          <p:cNvPicPr>
            <a:picLocks noChangeAspect="1"/>
          </p:cNvPicPr>
          <p:nvPr/>
        </p:nvPicPr>
        <p:blipFill>
          <a:blip r:embed="rId2"/>
          <a:stretch>
            <a:fillRect/>
          </a:stretch>
        </p:blipFill>
        <p:spPr>
          <a:xfrm>
            <a:off x="6313289" y="4041648"/>
            <a:ext cx="5878711" cy="2816352"/>
          </a:xfrm>
          <a:prstGeom prst="rect">
            <a:avLst/>
          </a:prstGeom>
        </p:spPr>
      </p:pic>
    </p:spTree>
    <p:extLst>
      <p:ext uri="{BB962C8B-B14F-4D97-AF65-F5344CB8AC3E}">
        <p14:creationId xmlns:p14="http://schemas.microsoft.com/office/powerpoint/2010/main" val="6541941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Evaluation </a:t>
            </a:r>
            <a:endParaRPr lang="en-US" dirty="0"/>
          </a:p>
        </p:txBody>
      </p:sp>
      <p:sp>
        <p:nvSpPr>
          <p:cNvPr id="3" name="Content Placeholder 2"/>
          <p:cNvSpPr>
            <a:spLocks noGrp="1"/>
          </p:cNvSpPr>
          <p:nvPr>
            <p:ph idx="1"/>
          </p:nvPr>
        </p:nvSpPr>
        <p:spPr>
          <a:xfrm>
            <a:off x="680321" y="2336872"/>
            <a:ext cx="9613861" cy="3935911"/>
          </a:xfrm>
        </p:spPr>
        <p:txBody>
          <a:bodyPr/>
          <a:lstStyle/>
          <a:p>
            <a:r>
              <a:rPr lang="en-US" dirty="0" smtClean="0"/>
              <a:t>Program evaluations have a fixed deadline and discuss the verdict on the value of the program</a:t>
            </a:r>
          </a:p>
          <a:p>
            <a:r>
              <a:rPr lang="en-US" dirty="0" smtClean="0"/>
              <a:t>Can examine the potential for using the program as a model in the future</a:t>
            </a:r>
          </a:p>
          <a:p>
            <a:r>
              <a:rPr lang="en-US" dirty="0" smtClean="0"/>
              <a:t>Can be designed to improve the program over time</a:t>
            </a:r>
          </a:p>
          <a:p>
            <a:r>
              <a:rPr lang="en-US" dirty="0" smtClean="0"/>
              <a:t>The program evaluation process is divided into</a:t>
            </a:r>
          </a:p>
          <a:p>
            <a:pPr lvl="1"/>
            <a:r>
              <a:rPr lang="en-US" dirty="0" smtClean="0"/>
              <a:t>Formative</a:t>
            </a:r>
          </a:p>
          <a:p>
            <a:pPr lvl="1"/>
            <a:r>
              <a:rPr lang="en-US" dirty="0" smtClean="0"/>
              <a:t>Process</a:t>
            </a:r>
          </a:p>
          <a:p>
            <a:pPr lvl="1"/>
            <a:r>
              <a:rPr lang="en-US" dirty="0" smtClean="0"/>
              <a:t>Outcome </a:t>
            </a:r>
            <a:endParaRPr lang="en-US" dirty="0"/>
          </a:p>
        </p:txBody>
      </p:sp>
      <p:pic>
        <p:nvPicPr>
          <p:cNvPr id="4" name="Picture 3"/>
          <p:cNvPicPr>
            <a:picLocks noChangeAspect="1"/>
          </p:cNvPicPr>
          <p:nvPr/>
        </p:nvPicPr>
        <p:blipFill>
          <a:blip r:embed="rId2"/>
          <a:stretch>
            <a:fillRect/>
          </a:stretch>
        </p:blipFill>
        <p:spPr>
          <a:xfrm>
            <a:off x="8898636" y="3633597"/>
            <a:ext cx="2971800" cy="3028950"/>
          </a:xfrm>
          <a:prstGeom prst="rect">
            <a:avLst/>
          </a:prstGeom>
        </p:spPr>
      </p:pic>
    </p:spTree>
    <p:extLst>
      <p:ext uri="{BB962C8B-B14F-4D97-AF65-F5344CB8AC3E}">
        <p14:creationId xmlns:p14="http://schemas.microsoft.com/office/powerpoint/2010/main" val="973980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Central Evaluation Questions</a:t>
            </a:r>
            <a:endParaRPr lang="en-US" dirty="0"/>
          </a:p>
        </p:txBody>
      </p:sp>
      <p:sp>
        <p:nvSpPr>
          <p:cNvPr id="3" name="Content Placeholder 2"/>
          <p:cNvSpPr>
            <a:spLocks noGrp="1"/>
          </p:cNvSpPr>
          <p:nvPr>
            <p:ph idx="1"/>
          </p:nvPr>
        </p:nvSpPr>
        <p:spPr>
          <a:xfrm>
            <a:off x="680320" y="2282008"/>
            <a:ext cx="9613861" cy="4575992"/>
          </a:xfrm>
        </p:spPr>
        <p:txBody>
          <a:bodyPr>
            <a:normAutofit fontScale="92500" lnSpcReduction="20000"/>
          </a:bodyPr>
          <a:lstStyle/>
          <a:p>
            <a:r>
              <a:rPr lang="en-US" dirty="0" smtClean="0"/>
              <a:t>1. Outcome</a:t>
            </a:r>
          </a:p>
          <a:p>
            <a:pPr lvl="1"/>
            <a:r>
              <a:rPr lang="en-US" i="1" dirty="0" smtClean="0"/>
              <a:t>Are you doing the right things?</a:t>
            </a:r>
          </a:p>
          <a:p>
            <a:pPr lvl="1"/>
            <a:r>
              <a:rPr lang="en-US" dirty="0" smtClean="0"/>
              <a:t>Use your input from your audience (pretesting and local community input) and your formative research to increase the likelihood that your efforts are headed in the right direction</a:t>
            </a:r>
          </a:p>
          <a:p>
            <a:pPr lvl="1"/>
            <a:r>
              <a:rPr lang="en-US" dirty="0" smtClean="0"/>
              <a:t>Clarify your logic model and your SWOTE analysis</a:t>
            </a:r>
          </a:p>
          <a:p>
            <a:r>
              <a:rPr lang="en-US" dirty="0" smtClean="0"/>
              <a:t>2. Implementation</a:t>
            </a:r>
          </a:p>
          <a:p>
            <a:pPr lvl="1"/>
            <a:r>
              <a:rPr lang="en-US" i="1" dirty="0" smtClean="0"/>
              <a:t>Are you doing them right?</a:t>
            </a:r>
          </a:p>
          <a:p>
            <a:pPr lvl="1"/>
            <a:r>
              <a:rPr lang="en-US" dirty="0"/>
              <a:t>Evaluation check points </a:t>
            </a:r>
            <a:r>
              <a:rPr lang="en-US" dirty="0" smtClean="0"/>
              <a:t>throughout (fidelity monitoring)</a:t>
            </a:r>
          </a:p>
          <a:p>
            <a:pPr lvl="1"/>
            <a:r>
              <a:rPr lang="en-US" dirty="0" smtClean="0"/>
              <a:t>Measure exposure</a:t>
            </a:r>
          </a:p>
          <a:p>
            <a:r>
              <a:rPr lang="en-US" dirty="0" smtClean="0"/>
              <a:t>3. Impact</a:t>
            </a:r>
          </a:p>
          <a:p>
            <a:pPr lvl="1"/>
            <a:r>
              <a:rPr lang="en-US" i="1" dirty="0" smtClean="0"/>
              <a:t>Are you doing enough of them to make a difference? </a:t>
            </a:r>
          </a:p>
          <a:p>
            <a:pPr lvl="1"/>
            <a:r>
              <a:rPr lang="en-US" dirty="0" smtClean="0"/>
              <a:t>Appropriate sample size</a:t>
            </a:r>
          </a:p>
          <a:p>
            <a:pPr lvl="1"/>
            <a:r>
              <a:rPr lang="en-US" dirty="0" smtClean="0"/>
              <a:t>Making sure your audience is diverse</a:t>
            </a:r>
          </a:p>
          <a:p>
            <a:pPr lvl="1"/>
            <a:r>
              <a:rPr lang="en-US" dirty="0" smtClean="0"/>
              <a:t>Take into account participant attrition</a:t>
            </a:r>
          </a:p>
          <a:p>
            <a:pPr lvl="1"/>
            <a:r>
              <a:rPr lang="en-US" dirty="0" smtClean="0"/>
              <a:t>Having a measure of success </a:t>
            </a:r>
            <a:endParaRPr lang="en-US" dirty="0"/>
          </a:p>
        </p:txBody>
      </p:sp>
    </p:spTree>
    <p:extLst>
      <p:ext uri="{BB962C8B-B14F-4D97-AF65-F5344CB8AC3E}">
        <p14:creationId xmlns:p14="http://schemas.microsoft.com/office/powerpoint/2010/main" val="599363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Designs</a:t>
            </a:r>
            <a:endParaRPr lang="en-US" dirty="0"/>
          </a:p>
        </p:txBody>
      </p:sp>
      <p:sp>
        <p:nvSpPr>
          <p:cNvPr id="3" name="Content Placeholder 2"/>
          <p:cNvSpPr>
            <a:spLocks noGrp="1"/>
          </p:cNvSpPr>
          <p:nvPr>
            <p:ph idx="1"/>
          </p:nvPr>
        </p:nvSpPr>
        <p:spPr>
          <a:xfrm>
            <a:off x="5394960" y="2176273"/>
            <a:ext cx="5586984" cy="4462272"/>
          </a:xfrm>
        </p:spPr>
        <p:txBody>
          <a:bodyPr>
            <a:normAutofit/>
          </a:bodyPr>
          <a:lstStyle/>
          <a:p>
            <a:r>
              <a:rPr lang="en-US" dirty="0" smtClean="0"/>
              <a:t>Evidence-based interventions/programs are the most effective </a:t>
            </a:r>
          </a:p>
          <a:p>
            <a:r>
              <a:rPr lang="en-US" dirty="0" smtClean="0"/>
              <a:t>Set limits on conclusions that can be drawn</a:t>
            </a:r>
          </a:p>
          <a:p>
            <a:r>
              <a:rPr lang="en-US" dirty="0" smtClean="0"/>
              <a:t>The choice of qualitative, quantitative, or mixed methods should be driven by the study question</a:t>
            </a:r>
          </a:p>
          <a:p>
            <a:r>
              <a:rPr lang="en-US" dirty="0" smtClean="0"/>
              <a:t>Study Designs Include:</a:t>
            </a:r>
          </a:p>
          <a:p>
            <a:pPr lvl="1"/>
            <a:r>
              <a:rPr lang="en-US" dirty="0" smtClean="0"/>
              <a:t>Randomized controlled trials</a:t>
            </a:r>
          </a:p>
          <a:p>
            <a:pPr lvl="1"/>
            <a:r>
              <a:rPr lang="en-US" dirty="0" smtClean="0"/>
              <a:t>Quasi-experiments</a:t>
            </a:r>
          </a:p>
          <a:p>
            <a:pPr lvl="1"/>
            <a:r>
              <a:rPr lang="en-US" dirty="0" smtClean="0"/>
              <a:t>Correlation studies</a:t>
            </a:r>
          </a:p>
          <a:p>
            <a:pPr lvl="1"/>
            <a:r>
              <a:rPr lang="en-US" dirty="0" smtClean="0"/>
              <a:t>Cross-sectional</a:t>
            </a:r>
          </a:p>
          <a:p>
            <a:pPr lvl="1"/>
            <a:r>
              <a:rPr lang="en-US" dirty="0" smtClean="0"/>
              <a:t>Longitudinal/cohort</a:t>
            </a:r>
          </a:p>
          <a:p>
            <a:endParaRPr lang="en-US" dirty="0"/>
          </a:p>
        </p:txBody>
      </p:sp>
      <p:sp>
        <p:nvSpPr>
          <p:cNvPr id="5" name="Text Placeholder 4"/>
          <p:cNvSpPr>
            <a:spLocks noGrp="1"/>
          </p:cNvSpPr>
          <p:nvPr>
            <p:ph type="body" sz="half" idx="2"/>
          </p:nvPr>
        </p:nvSpPr>
        <p:spPr/>
        <p:txBody>
          <a:bodyPr/>
          <a:lstStyle/>
          <a:p>
            <a:endParaRPr lang="en-US" dirty="0"/>
          </a:p>
        </p:txBody>
      </p:sp>
      <p:pic>
        <p:nvPicPr>
          <p:cNvPr id="4" name="Picture 3"/>
          <p:cNvPicPr>
            <a:picLocks noChangeAspect="1"/>
          </p:cNvPicPr>
          <p:nvPr/>
        </p:nvPicPr>
        <p:blipFill>
          <a:blip r:embed="rId2"/>
          <a:stretch>
            <a:fillRect/>
          </a:stretch>
        </p:blipFill>
        <p:spPr>
          <a:xfrm>
            <a:off x="0" y="2176272"/>
            <a:ext cx="5394960" cy="4681727"/>
          </a:xfrm>
          <a:prstGeom prst="rect">
            <a:avLst/>
          </a:prstGeom>
        </p:spPr>
      </p:pic>
    </p:spTree>
    <p:extLst>
      <p:ext uri="{BB962C8B-B14F-4D97-AF65-F5344CB8AC3E}">
        <p14:creationId xmlns:p14="http://schemas.microsoft.com/office/powerpoint/2010/main" val="266399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Frameworks </a:t>
            </a:r>
            <a:endParaRPr lang="en-US" dirty="0"/>
          </a:p>
        </p:txBody>
      </p:sp>
      <p:sp>
        <p:nvSpPr>
          <p:cNvPr id="3" name="Content Placeholder 2"/>
          <p:cNvSpPr>
            <a:spLocks noGrp="1"/>
          </p:cNvSpPr>
          <p:nvPr>
            <p:ph idx="1"/>
          </p:nvPr>
        </p:nvSpPr>
        <p:spPr>
          <a:xfrm>
            <a:off x="680321" y="2336872"/>
            <a:ext cx="9613861" cy="4155367"/>
          </a:xfrm>
        </p:spPr>
        <p:txBody>
          <a:bodyPr>
            <a:normAutofit/>
          </a:bodyPr>
          <a:lstStyle/>
          <a:p>
            <a:r>
              <a:rPr lang="en-US" dirty="0" smtClean="0"/>
              <a:t>The CDC Evaluation Framework</a:t>
            </a:r>
          </a:p>
          <a:p>
            <a:pPr lvl="1"/>
            <a:r>
              <a:rPr lang="en-US" dirty="0" smtClean="0"/>
              <a:t>Begins with engaging stakeholders</a:t>
            </a:r>
          </a:p>
          <a:p>
            <a:pPr lvl="1"/>
            <a:r>
              <a:rPr lang="en-US" dirty="0" smtClean="0"/>
              <a:t>Choose evaluation outcomes and outcome measures</a:t>
            </a:r>
          </a:p>
          <a:p>
            <a:pPr lvl="1"/>
            <a:r>
              <a:rPr lang="en-US" dirty="0" smtClean="0"/>
              <a:t>User-focused</a:t>
            </a:r>
          </a:p>
          <a:p>
            <a:pPr lvl="1"/>
            <a:r>
              <a:rPr lang="en-US" dirty="0" smtClean="0"/>
              <a:t>Treats evaluation as an ongoing process</a:t>
            </a:r>
          </a:p>
          <a:p>
            <a:r>
              <a:rPr lang="en-US" dirty="0" smtClean="0"/>
              <a:t>Other Evaluation Frameworks:</a:t>
            </a:r>
          </a:p>
          <a:p>
            <a:pPr lvl="1"/>
            <a:r>
              <a:rPr lang="en-US" dirty="0" smtClean="0"/>
              <a:t>RE-AIM- Reach, effectiveness, adoption, implementation, and maintenance</a:t>
            </a:r>
          </a:p>
          <a:p>
            <a:pPr lvl="1"/>
            <a:r>
              <a:rPr lang="en-US" dirty="0" smtClean="0"/>
              <a:t>Precede-Proceed: A planning model for communities to set and address public health priorities</a:t>
            </a:r>
          </a:p>
          <a:p>
            <a:pPr lvl="1"/>
            <a:r>
              <a:rPr lang="en-US" dirty="0" smtClean="0"/>
              <a:t>Inform/Persuade: Sets out to deliver new information and to motivate the audience </a:t>
            </a:r>
            <a:endParaRPr lang="en-US" dirty="0"/>
          </a:p>
        </p:txBody>
      </p:sp>
    </p:spTree>
    <p:extLst>
      <p:ext uri="{BB962C8B-B14F-4D97-AF65-F5344CB8AC3E}">
        <p14:creationId xmlns:p14="http://schemas.microsoft.com/office/powerpoint/2010/main" val="3823652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Recommendations for the CDC</a:t>
            </a:r>
          </a:p>
          <a:p>
            <a:pPr lvl="1"/>
            <a:r>
              <a:rPr lang="en-US" dirty="0" smtClean="0"/>
              <a:t>Always look for new low-cost data collection strategies</a:t>
            </a:r>
          </a:p>
          <a:p>
            <a:pPr lvl="1"/>
            <a:r>
              <a:rPr lang="en-US" dirty="0" smtClean="0"/>
              <a:t>Cognitive test your interview or questionnaire</a:t>
            </a:r>
          </a:p>
          <a:p>
            <a:pPr lvl="1"/>
            <a:r>
              <a:rPr lang="en-US" dirty="0" smtClean="0"/>
              <a:t>If there is not an efficacious model program- test it!</a:t>
            </a:r>
          </a:p>
          <a:p>
            <a:pPr lvl="1"/>
            <a:r>
              <a:rPr lang="en-US" dirty="0" smtClean="0"/>
              <a:t>Quantify program outputs</a:t>
            </a:r>
          </a:p>
          <a:p>
            <a:pPr lvl="1"/>
            <a:r>
              <a:rPr lang="en-US" dirty="0" smtClean="0"/>
              <a:t>Determine when it is time to refresh a campaign or a communication plan</a:t>
            </a:r>
          </a:p>
          <a:p>
            <a:pPr lvl="1"/>
            <a:r>
              <a:rPr lang="en-US" dirty="0" smtClean="0"/>
              <a:t>Track intended and unintended campaign effects </a:t>
            </a:r>
            <a:endParaRPr lang="en-US" dirty="0"/>
          </a:p>
        </p:txBody>
      </p:sp>
      <p:pic>
        <p:nvPicPr>
          <p:cNvPr id="4" name="Picture 3"/>
          <p:cNvPicPr>
            <a:picLocks noChangeAspect="1"/>
          </p:cNvPicPr>
          <p:nvPr/>
        </p:nvPicPr>
        <p:blipFill>
          <a:blip r:embed="rId2"/>
          <a:stretch>
            <a:fillRect/>
          </a:stretch>
        </p:blipFill>
        <p:spPr>
          <a:xfrm>
            <a:off x="8718877" y="4462272"/>
            <a:ext cx="3150609" cy="2310960"/>
          </a:xfrm>
          <a:prstGeom prst="rect">
            <a:avLst/>
          </a:prstGeom>
        </p:spPr>
      </p:pic>
    </p:spTree>
    <p:extLst>
      <p:ext uri="{BB962C8B-B14F-4D97-AF65-F5344CB8AC3E}">
        <p14:creationId xmlns:p14="http://schemas.microsoft.com/office/powerpoint/2010/main" val="2999412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Objectives </a:t>
            </a:r>
            <a:endParaRPr lang="en-US" dirty="0"/>
          </a:p>
        </p:txBody>
      </p:sp>
      <p:sp>
        <p:nvSpPr>
          <p:cNvPr id="3" name="Content Placeholder 2"/>
          <p:cNvSpPr>
            <a:spLocks noGrp="1"/>
          </p:cNvSpPr>
          <p:nvPr>
            <p:ph idx="1"/>
          </p:nvPr>
        </p:nvSpPr>
        <p:spPr/>
        <p:txBody>
          <a:bodyPr/>
          <a:lstStyle/>
          <a:p>
            <a:r>
              <a:rPr lang="en-US" dirty="0" smtClean="0"/>
              <a:t>Prepare SMART objectives from formative research</a:t>
            </a:r>
          </a:p>
          <a:p>
            <a:r>
              <a:rPr lang="en-US" dirty="0" smtClean="0"/>
              <a:t>Describe workflow and quality factors necessary for content strategy</a:t>
            </a:r>
          </a:p>
          <a:p>
            <a:r>
              <a:rPr lang="en-US" dirty="0" smtClean="0"/>
              <a:t>Develop metrics to monitor program elements</a:t>
            </a:r>
          </a:p>
          <a:p>
            <a:r>
              <a:rPr lang="en-US" dirty="0" smtClean="0"/>
              <a:t>Evaluate the role of evaluation frameworks</a:t>
            </a:r>
          </a:p>
          <a:p>
            <a:r>
              <a:rPr lang="en-US" dirty="0" smtClean="0"/>
              <a:t>Identify the major communication program evaluation designs</a:t>
            </a:r>
            <a:endParaRPr lang="en-US" dirty="0"/>
          </a:p>
        </p:txBody>
      </p:sp>
    </p:spTree>
    <p:extLst>
      <p:ext uri="{BB962C8B-B14F-4D97-AF65-F5344CB8AC3E}">
        <p14:creationId xmlns:p14="http://schemas.microsoft.com/office/powerpoint/2010/main" val="4017936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Effective Communication Plan Includes:</a:t>
            </a:r>
            <a:endParaRPr lang="en-US" dirty="0"/>
          </a:p>
        </p:txBody>
      </p:sp>
      <p:sp>
        <p:nvSpPr>
          <p:cNvPr id="3" name="Content Placeholder 2"/>
          <p:cNvSpPr>
            <a:spLocks noGrp="1"/>
          </p:cNvSpPr>
          <p:nvPr>
            <p:ph idx="1"/>
          </p:nvPr>
        </p:nvSpPr>
        <p:spPr/>
        <p:txBody>
          <a:bodyPr>
            <a:normAutofit lnSpcReduction="10000"/>
          </a:bodyPr>
          <a:lstStyle/>
          <a:p>
            <a:r>
              <a:rPr lang="en-US" dirty="0" smtClean="0"/>
              <a:t>An in-depth logic model</a:t>
            </a:r>
          </a:p>
          <a:p>
            <a:r>
              <a:rPr lang="en-US" dirty="0" smtClean="0"/>
              <a:t>Creative concepts</a:t>
            </a:r>
          </a:p>
          <a:p>
            <a:r>
              <a:rPr lang="en-US" dirty="0" smtClean="0"/>
              <a:t>Targeted messages</a:t>
            </a:r>
          </a:p>
          <a:p>
            <a:r>
              <a:rPr lang="en-US" dirty="0" smtClean="0"/>
              <a:t>Media dissemination plans </a:t>
            </a:r>
          </a:p>
          <a:p>
            <a:r>
              <a:rPr lang="en-US" dirty="0" smtClean="0"/>
              <a:t>An operational plan including:</a:t>
            </a:r>
          </a:p>
          <a:p>
            <a:pPr lvl="1"/>
            <a:r>
              <a:rPr lang="en-US" dirty="0" smtClean="0"/>
              <a:t>Timeline</a:t>
            </a:r>
          </a:p>
          <a:p>
            <a:pPr lvl="1"/>
            <a:r>
              <a:rPr lang="en-US" dirty="0" smtClean="0"/>
              <a:t>Budget</a:t>
            </a:r>
          </a:p>
          <a:p>
            <a:pPr lvl="1"/>
            <a:r>
              <a:rPr lang="en-US" dirty="0" smtClean="0"/>
              <a:t>Assignment of responsibility</a:t>
            </a:r>
          </a:p>
          <a:p>
            <a:r>
              <a:rPr lang="en-US" dirty="0" smtClean="0"/>
              <a:t>Criteria to judge the plan’s effectiveness (evaluation)</a:t>
            </a:r>
            <a:endParaRPr lang="en-US" dirty="0"/>
          </a:p>
        </p:txBody>
      </p:sp>
      <p:pic>
        <p:nvPicPr>
          <p:cNvPr id="4" name="Picture 3"/>
          <p:cNvPicPr>
            <a:picLocks noChangeAspect="1"/>
          </p:cNvPicPr>
          <p:nvPr/>
        </p:nvPicPr>
        <p:blipFill>
          <a:blip r:embed="rId2"/>
          <a:stretch>
            <a:fillRect/>
          </a:stretch>
        </p:blipFill>
        <p:spPr>
          <a:xfrm>
            <a:off x="5330952" y="1984249"/>
            <a:ext cx="6861048" cy="3282696"/>
          </a:xfrm>
          <a:prstGeom prst="rect">
            <a:avLst/>
          </a:prstGeom>
        </p:spPr>
      </p:pic>
    </p:spTree>
    <p:extLst>
      <p:ext uri="{BB962C8B-B14F-4D97-AF65-F5344CB8AC3E}">
        <p14:creationId xmlns:p14="http://schemas.microsoft.com/office/powerpoint/2010/main" val="364957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Tools </a:t>
            </a:r>
            <a:endParaRPr lang="en-US" dirty="0"/>
          </a:p>
        </p:txBody>
      </p:sp>
      <p:sp>
        <p:nvSpPr>
          <p:cNvPr id="3" name="Content Placeholder 2"/>
          <p:cNvSpPr>
            <a:spLocks noGrp="1"/>
          </p:cNvSpPr>
          <p:nvPr>
            <p:ph idx="1"/>
          </p:nvPr>
        </p:nvSpPr>
        <p:spPr>
          <a:xfrm>
            <a:off x="838200" y="2286000"/>
            <a:ext cx="10515600" cy="4059935"/>
          </a:xfrm>
        </p:spPr>
        <p:txBody>
          <a:bodyPr/>
          <a:lstStyle/>
          <a:p>
            <a:r>
              <a:rPr lang="en-US" dirty="0" smtClean="0"/>
              <a:t>The logic model suggests certain activities lead to specific outcomes which leads to projected results </a:t>
            </a:r>
          </a:p>
          <a:p>
            <a:pPr lvl="1"/>
            <a:r>
              <a:rPr lang="en-US" dirty="0" smtClean="0"/>
              <a:t>If…then…If…then…If</a:t>
            </a:r>
          </a:p>
          <a:p>
            <a:endParaRPr lang="en-US" dirty="0"/>
          </a:p>
          <a:p>
            <a:r>
              <a:rPr lang="en-US" dirty="0" smtClean="0"/>
              <a:t>RE-AIM criteria for planning</a:t>
            </a:r>
          </a:p>
          <a:p>
            <a:pPr lvl="1"/>
            <a:r>
              <a:rPr lang="en-US" dirty="0" smtClean="0"/>
              <a:t>Reach: # of individuals willing to participate</a:t>
            </a:r>
          </a:p>
          <a:p>
            <a:pPr lvl="1"/>
            <a:r>
              <a:rPr lang="en-US" dirty="0" smtClean="0"/>
              <a:t>Effectiveness: The impact of an intervention</a:t>
            </a:r>
          </a:p>
          <a:p>
            <a:pPr lvl="1"/>
            <a:r>
              <a:rPr lang="en-US" dirty="0" smtClean="0"/>
              <a:t>Adoption: # willing to initiate the program</a:t>
            </a:r>
          </a:p>
          <a:p>
            <a:pPr lvl="1"/>
            <a:r>
              <a:rPr lang="en-US" dirty="0" smtClean="0"/>
              <a:t>Implementation: fidelity to intervention protocol and use of strategies</a:t>
            </a:r>
          </a:p>
          <a:p>
            <a:pPr lvl="1"/>
            <a:r>
              <a:rPr lang="en-US" dirty="0" smtClean="0"/>
              <a:t>Maintenance: Long-term </a:t>
            </a:r>
          </a:p>
        </p:txBody>
      </p:sp>
    </p:spTree>
    <p:extLst>
      <p:ext uri="{BB962C8B-B14F-4D97-AF65-F5344CB8AC3E}">
        <p14:creationId xmlns:p14="http://schemas.microsoft.com/office/powerpoint/2010/main" val="347712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stretch>
            <a:fillRect/>
          </a:stretch>
        </p:blipFill>
        <p:spPr>
          <a:xfrm>
            <a:off x="0" y="91440"/>
            <a:ext cx="12192000" cy="6675120"/>
          </a:xfrm>
          <a:prstGeom prst="rect">
            <a:avLst/>
          </a:prstGeom>
        </p:spPr>
      </p:pic>
    </p:spTree>
    <p:extLst>
      <p:ext uri="{BB962C8B-B14F-4D97-AF65-F5344CB8AC3E}">
        <p14:creationId xmlns:p14="http://schemas.microsoft.com/office/powerpoint/2010/main" val="3240050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10185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22576" y="530352"/>
            <a:ext cx="6757416" cy="5641848"/>
          </a:xfrm>
          <a:prstGeom prst="rect">
            <a:avLst/>
          </a:prstGeom>
        </p:spPr>
      </p:pic>
    </p:spTree>
    <p:extLst>
      <p:ext uri="{BB962C8B-B14F-4D97-AF65-F5344CB8AC3E}">
        <p14:creationId xmlns:p14="http://schemas.microsoft.com/office/powerpoint/2010/main" val="2819884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Tools Continued </a:t>
            </a:r>
            <a:endParaRPr lang="en-US" dirty="0"/>
          </a:p>
        </p:txBody>
      </p:sp>
      <p:sp>
        <p:nvSpPr>
          <p:cNvPr id="3" name="Content Placeholder 2"/>
          <p:cNvSpPr>
            <a:spLocks noGrp="1"/>
          </p:cNvSpPr>
          <p:nvPr>
            <p:ph idx="1"/>
          </p:nvPr>
        </p:nvSpPr>
        <p:spPr/>
        <p:txBody>
          <a:bodyPr/>
          <a:lstStyle/>
          <a:p>
            <a:r>
              <a:rPr lang="en-US" dirty="0" smtClean="0"/>
              <a:t>SMART Objectives </a:t>
            </a:r>
          </a:p>
          <a:p>
            <a:pPr lvl="1"/>
            <a:r>
              <a:rPr lang="en-US" dirty="0" smtClean="0"/>
              <a:t>Specific: Objective in concrete terms</a:t>
            </a:r>
          </a:p>
          <a:p>
            <a:pPr lvl="1"/>
            <a:r>
              <a:rPr lang="en-US" dirty="0" smtClean="0"/>
              <a:t>Measurable: Quantifiable indicators of objective</a:t>
            </a:r>
          </a:p>
          <a:p>
            <a:pPr lvl="1"/>
            <a:r>
              <a:rPr lang="en-US" dirty="0" smtClean="0"/>
              <a:t>Achievable: Are there sufficient resources? Is their adequate time for the target audience to adopt change?</a:t>
            </a:r>
          </a:p>
          <a:p>
            <a:pPr lvl="1"/>
            <a:r>
              <a:rPr lang="en-US" dirty="0" smtClean="0"/>
              <a:t>Realistic/Relevant</a:t>
            </a:r>
          </a:p>
          <a:p>
            <a:pPr lvl="1"/>
            <a:r>
              <a:rPr lang="en-US" dirty="0" smtClean="0"/>
              <a:t>Time Bound: Reasonable time frame</a:t>
            </a:r>
          </a:p>
          <a:p>
            <a:pPr lvl="1"/>
            <a:endParaRPr lang="en-US" dirty="0"/>
          </a:p>
        </p:txBody>
      </p:sp>
      <p:pic>
        <p:nvPicPr>
          <p:cNvPr id="4" name="Picture 3"/>
          <p:cNvPicPr>
            <a:picLocks noChangeAspect="1"/>
          </p:cNvPicPr>
          <p:nvPr/>
        </p:nvPicPr>
        <p:blipFill>
          <a:blip r:embed="rId2"/>
          <a:stretch>
            <a:fillRect/>
          </a:stretch>
        </p:blipFill>
        <p:spPr>
          <a:xfrm>
            <a:off x="6513576" y="3867912"/>
            <a:ext cx="5678424" cy="2990088"/>
          </a:xfrm>
          <a:prstGeom prst="rect">
            <a:avLst/>
          </a:prstGeom>
        </p:spPr>
      </p:pic>
    </p:spTree>
    <p:extLst>
      <p:ext uri="{BB962C8B-B14F-4D97-AF65-F5344CB8AC3E}">
        <p14:creationId xmlns:p14="http://schemas.microsoft.com/office/powerpoint/2010/main" val="177428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Creative Brief </a:t>
            </a:r>
            <a:endParaRPr lang="en-US" dirty="0"/>
          </a:p>
        </p:txBody>
      </p:sp>
      <p:sp>
        <p:nvSpPr>
          <p:cNvPr id="3" name="Content Placeholder 2"/>
          <p:cNvSpPr>
            <a:spLocks noGrp="1"/>
          </p:cNvSpPr>
          <p:nvPr>
            <p:ph idx="1"/>
          </p:nvPr>
        </p:nvSpPr>
        <p:spPr>
          <a:xfrm>
            <a:off x="680321" y="2039112"/>
            <a:ext cx="9613861" cy="4681728"/>
          </a:xfrm>
        </p:spPr>
        <p:txBody>
          <a:bodyPr>
            <a:normAutofit/>
          </a:bodyPr>
          <a:lstStyle/>
          <a:p>
            <a:r>
              <a:rPr lang="en-US" dirty="0" smtClean="0"/>
              <a:t>Elements of a Creative Brief</a:t>
            </a:r>
          </a:p>
          <a:p>
            <a:pPr lvl="1"/>
            <a:r>
              <a:rPr lang="en-US" dirty="0" smtClean="0"/>
              <a:t>Overview of Project: Short summary of goals</a:t>
            </a:r>
          </a:p>
          <a:p>
            <a:pPr lvl="1"/>
            <a:r>
              <a:rPr lang="en-US" dirty="0" smtClean="0"/>
              <a:t>Target audience segment: Detailed description of one unique segment</a:t>
            </a:r>
          </a:p>
          <a:p>
            <a:pPr lvl="1"/>
            <a:r>
              <a:rPr lang="en-US" dirty="0" smtClean="0"/>
              <a:t>Objectives: “call to action”</a:t>
            </a:r>
          </a:p>
          <a:p>
            <a:pPr lvl="1"/>
            <a:r>
              <a:rPr lang="en-US" dirty="0" smtClean="0"/>
              <a:t>Obstacles: Structural barriers, beliefs, cultural practices, social pressure, or misinformation</a:t>
            </a:r>
          </a:p>
          <a:p>
            <a:pPr lvl="1"/>
            <a:r>
              <a:rPr lang="en-US" dirty="0" smtClean="0"/>
              <a:t>Benefit/key promise: important reward, secondary reward</a:t>
            </a:r>
          </a:p>
          <a:p>
            <a:pPr lvl="1"/>
            <a:r>
              <a:rPr lang="en-US" dirty="0" smtClean="0"/>
              <a:t>Support statements/reasons: Explains why the target audience should believe the promise</a:t>
            </a:r>
          </a:p>
          <a:p>
            <a:pPr lvl="1"/>
            <a:r>
              <a:rPr lang="en-US" dirty="0" smtClean="0"/>
              <a:t>Tone: The feeling or personality. Set by communication strategy</a:t>
            </a:r>
          </a:p>
          <a:p>
            <a:pPr lvl="1"/>
            <a:r>
              <a:rPr lang="en-US" dirty="0" smtClean="0"/>
              <a:t>Distribution opportunities: Reaching the audience</a:t>
            </a:r>
          </a:p>
          <a:p>
            <a:pPr lvl="1"/>
            <a:r>
              <a:rPr lang="en-US" dirty="0" smtClean="0"/>
              <a:t>Creative considerations: Elements writes and designers should keep in mind</a:t>
            </a:r>
          </a:p>
          <a:p>
            <a:pPr lvl="1"/>
            <a:r>
              <a:rPr lang="en-US" dirty="0" smtClean="0"/>
              <a:t>Other elements: Approved routing, timelines, etc. </a:t>
            </a:r>
          </a:p>
        </p:txBody>
      </p:sp>
    </p:spTree>
    <p:extLst>
      <p:ext uri="{BB962C8B-B14F-4D97-AF65-F5344CB8AC3E}">
        <p14:creationId xmlns:p14="http://schemas.microsoft.com/office/powerpoint/2010/main" val="3608469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206</TotalTime>
  <Words>918</Words>
  <Application>Microsoft Office PowerPoint</Application>
  <PresentationFormat>Widescreen</PresentationFormat>
  <Paragraphs>134</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Trebuchet MS</vt:lpstr>
      <vt:lpstr>Berlin</vt:lpstr>
      <vt:lpstr>Implementation and Evaluation of a Health Communication Program </vt:lpstr>
      <vt:lpstr>Lesson Objectives </vt:lpstr>
      <vt:lpstr>An Effective Communication Plan Includes:</vt:lpstr>
      <vt:lpstr>Planning Tools </vt:lpstr>
      <vt:lpstr>PowerPoint Presentation</vt:lpstr>
      <vt:lpstr>PowerPoint Presentation</vt:lpstr>
      <vt:lpstr>PowerPoint Presentation</vt:lpstr>
      <vt:lpstr>Planning Tools Continued </vt:lpstr>
      <vt:lpstr>The Creative Brief </vt:lpstr>
      <vt:lpstr>From the Creative Brief to Concepts </vt:lpstr>
      <vt:lpstr>Moving from Concepts to Messages and Materials</vt:lpstr>
      <vt:lpstr>Preparing the Work Plan, Timetable and Budget</vt:lpstr>
      <vt:lpstr>Summary Implementation Plan </vt:lpstr>
      <vt:lpstr>Program Evaluation </vt:lpstr>
      <vt:lpstr>Three Central Evaluation Questions</vt:lpstr>
      <vt:lpstr>Study Designs</vt:lpstr>
      <vt:lpstr>Evaluation Frameworks </vt:lpstr>
      <vt:lpstr>Conclusions</vt:lpstr>
    </vt:vector>
  </TitlesOfParts>
  <Company>University of Texas at Arlington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and Evaluation of a Health Communication Program</dc:title>
  <dc:creator>Green, Brandie L</dc:creator>
  <cp:lastModifiedBy>Green, Brandie L</cp:lastModifiedBy>
  <cp:revision>16</cp:revision>
  <dcterms:created xsi:type="dcterms:W3CDTF">2018-11-06T17:18:13Z</dcterms:created>
  <dcterms:modified xsi:type="dcterms:W3CDTF">2018-11-14T19:47:22Z</dcterms:modified>
</cp:coreProperties>
</file>