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24" r:id="rId2"/>
  </p:sldMasterIdLst>
  <p:notesMasterIdLst>
    <p:notesMasterId r:id="rId29"/>
  </p:notesMasterIdLst>
  <p:handoutMasterIdLst>
    <p:handoutMasterId r:id="rId30"/>
  </p:handoutMasterIdLst>
  <p:sldIdLst>
    <p:sldId id="335" r:id="rId3"/>
    <p:sldId id="258" r:id="rId4"/>
    <p:sldId id="259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3" r:id="rId27"/>
    <p:sldId id="33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449"/>
    <a:srgbClr val="A90015"/>
    <a:srgbClr val="3F7681"/>
    <a:srgbClr val="627A91"/>
    <a:srgbClr val="002956"/>
    <a:srgbClr val="000000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5337" autoAdjust="0"/>
  </p:normalViewPr>
  <p:slideViewPr>
    <p:cSldViewPr>
      <p:cViewPr varScale="1">
        <p:scale>
          <a:sx n="89" d="100"/>
          <a:sy n="89" d="100"/>
        </p:scale>
        <p:origin x="1044" y="9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E5846999-B831-4C81-B81D-43597794AEA7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5F941-A1ED-4D3D-A6E6-D5B56F7D0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5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A5ECF134-E946-4BBD-9B84-85986EEC30C2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69B9C-6072-4D28-879F-02BA2C0AF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79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97364-D3E3-4DEF-B5A2-6E46F33A14E4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24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066E94-9C52-4D93-8FEE-95054D6B389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42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14.  </a:t>
            </a:r>
          </a:p>
        </p:txBody>
      </p:sp>
    </p:spTree>
    <p:extLst>
      <p:ext uri="{BB962C8B-B14F-4D97-AF65-F5344CB8AC3E}">
        <p14:creationId xmlns:p14="http://schemas.microsoft.com/office/powerpoint/2010/main" val="107154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B449F6-6548-448B-A49B-1EA9CB7AE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5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9C220B-F179-4A6A-A419-A910C15AB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79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5A6F60-B257-4E6A-88C8-7D062ABB8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0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B2E92D-3004-43DF-A1A7-81E9BDC86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0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46982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95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01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274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8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90F263-8C61-480E-AC0C-171730585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215611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72229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1760273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57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38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6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F3CBB2-F1AB-453A-A599-63D12CD8E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2578A4-F912-4705-8921-F1DF7FC5A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DCE3BB-D9D9-4ABA-9108-CAFF86B4A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0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837656-D491-4875-8325-9705C9D68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8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92075"/>
            <a:ext cx="918686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0F6965-CB92-421A-864B-C68B66844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C47190-3B3A-4709-BDC5-1108BD4B7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1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B37E70-3C2C-47E4-BD2A-EBFA2CA8A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11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Cengage Learning.</a:t>
            </a:r>
            <a:r>
              <a:rPr lang="en-US" sz="800" baseline="30000" dirty="0"/>
              <a:t>®</a:t>
            </a:r>
            <a:r>
              <a:rPr lang="en-US" sz="800" dirty="0"/>
              <a:t> May not be scanned, copied or duplicated, or posted to a publicly accessible website, in whole or in part. 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14.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EF17EF33-494F-4B1D-91EA-4BD5E43CFC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2342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© 2018 </a:t>
            </a:r>
            <a:r>
              <a:rPr kumimoji="0" lang="en-US" alt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Cengage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Learning</a:t>
            </a:r>
            <a:r>
              <a:rPr kumimoji="0" lang="en-US" altLang="en-US" sz="800" b="0" i="0" u="none" strike="noStrike" kern="0" cap="none" spc="0" normalizeH="0" baseline="3000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®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2192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Expectation and Experience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core (hygiene factors) and peripheral components (motivating factors) of a product both contribute to satisfaction</a:t>
            </a:r>
          </a:p>
          <a:p>
            <a:pPr lvl="1"/>
            <a:r>
              <a:rPr lang="en-US" altLang="en-US"/>
              <a:t>If the core is good, it doesn’t enhance satisfaction much because it is expected to be good</a:t>
            </a:r>
          </a:p>
          <a:p>
            <a:pPr lvl="1"/>
            <a:r>
              <a:rPr lang="en-US" altLang="en-US"/>
              <a:t>If the core is bad, it can affect dissatisfaction</a:t>
            </a:r>
          </a:p>
          <a:p>
            <a:pPr lvl="1"/>
            <a:r>
              <a:rPr lang="en-US" altLang="en-US"/>
              <a:t>Peripheral services can affect both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Expectation &amp; Experience: Flowcharts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Marketers create flowcharts that map all of the interactions between the customer and company</a:t>
            </a:r>
          </a:p>
          <a:p>
            <a:pPr lvl="1"/>
            <a:r>
              <a:rPr lang="en-US" altLang="en-US"/>
              <a:t>From the eyes of the customer</a:t>
            </a:r>
          </a:p>
          <a:p>
            <a:r>
              <a:rPr lang="en-US" altLang="en-US"/>
              <a:t>Flowcharts are used to</a:t>
            </a:r>
          </a:p>
          <a:p>
            <a:pPr lvl="1"/>
            <a:r>
              <a:rPr lang="en-US" altLang="en-US"/>
              <a:t>Generate quality measures at each stage</a:t>
            </a:r>
          </a:p>
          <a:p>
            <a:pPr lvl="1"/>
            <a:r>
              <a:rPr lang="en-US" altLang="en-US"/>
              <a:t>Identify points of repeated problems</a:t>
            </a:r>
          </a:p>
          <a:p>
            <a:pPr lvl="1"/>
            <a:r>
              <a:rPr lang="en-US" altLang="en-US"/>
              <a:t>Suggest system redesigns to improve efficiency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Types of Expectations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Ideal levels of quality</a:t>
            </a:r>
          </a:p>
          <a:p>
            <a:r>
              <a:rPr lang="en-US" altLang="en-US"/>
              <a:t>Predicted levels of quality</a:t>
            </a:r>
          </a:p>
          <a:p>
            <a:r>
              <a:rPr lang="en-US" altLang="en-US"/>
              <a:t>Adequate levels of quality </a:t>
            </a:r>
          </a:p>
          <a:p>
            <a:r>
              <a:rPr lang="en-US" altLang="en-US"/>
              <a:t>Zone of tolerance exists between the adequate and predicted levels of quality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Customer Value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Value </a:t>
            </a:r>
          </a:p>
          <a:p>
            <a:pPr lvl="1"/>
            <a:r>
              <a:rPr lang="en-US" altLang="en-US"/>
              <a:t>The trade-off of the quality of the purchase received compared to the price paid and other costs incurred</a:t>
            </a:r>
          </a:p>
          <a:p>
            <a:pPr lvl="1"/>
            <a:r>
              <a:rPr lang="en-US" altLang="en-US"/>
              <a:t>Marketers try to increase perceptions of value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Expectations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Expectations are dynamic</a:t>
            </a:r>
          </a:p>
          <a:p>
            <a:pPr lvl="1"/>
            <a:r>
              <a:rPr lang="en-US" altLang="en-US"/>
              <a:t>What pleased a customer last time may no longer suffice </a:t>
            </a:r>
          </a:p>
          <a:p>
            <a:r>
              <a:rPr lang="en-US" altLang="en-US"/>
              <a:t>Expectations vary cross-culturally</a:t>
            </a:r>
          </a:p>
          <a:p>
            <a:pPr lvl="1"/>
            <a:r>
              <a:rPr lang="en-US" altLang="en-US"/>
              <a:t>In individualist cultures, satisfaction is heavily influenced by quality of reliability and service provider responsiveness </a:t>
            </a:r>
          </a:p>
          <a:p>
            <a:pPr lvl="1"/>
            <a:r>
              <a:rPr lang="en-US" altLang="en-US"/>
              <a:t>In collectivistic cultures, satisfaction is heavily influenced by the relational aspects of frontline employees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Measurement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Measuring quality with precision is difficult</a:t>
            </a:r>
          </a:p>
          <a:p>
            <a:r>
              <a:rPr lang="en-US" altLang="en-US"/>
              <a:t>Customer perceptions can be measured with surveys</a:t>
            </a:r>
          </a:p>
          <a:p>
            <a:pPr lvl="1"/>
            <a:r>
              <a:rPr lang="en-US" altLang="en-US"/>
              <a:t>Compare results to previous or competitive benchmarks </a:t>
            </a:r>
          </a:p>
          <a:p>
            <a:pPr lvl="1"/>
            <a:r>
              <a:rPr lang="en-US" altLang="en-US"/>
              <a:t>Surveys that measure multiple facets of customers’ thoughts are more actionable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Customer Dissatisfaction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primary means to regain a dissatisfied customer is through  empowered frontline employees</a:t>
            </a:r>
          </a:p>
          <a:p>
            <a:pPr lvl="1"/>
            <a:r>
              <a:rPr lang="en-US" altLang="en-US"/>
              <a:t>Immediately redress the problem</a:t>
            </a:r>
          </a:p>
          <a:p>
            <a:pPr lvl="1"/>
            <a:r>
              <a:rPr lang="en-US" altLang="en-US"/>
              <a:t>Empathize with customer</a:t>
            </a:r>
          </a:p>
          <a:p>
            <a:pPr lvl="1"/>
            <a:r>
              <a:rPr lang="en-US" altLang="en-US"/>
              <a:t>Offer a perk for customer’s troubles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/>
              <a:t> 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Customer Relationship Marketing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Customer satisfaction is first step in </a:t>
            </a:r>
            <a:br>
              <a:rPr lang="en-US" altLang="en-US"/>
            </a:br>
            <a:r>
              <a:rPr lang="en-US" altLang="en-US"/>
              <a:t>long-term relationship</a:t>
            </a:r>
          </a:p>
          <a:p>
            <a:r>
              <a:rPr lang="en-US" altLang="en-US"/>
              <a:t>Loyalty programs</a:t>
            </a:r>
          </a:p>
          <a:p>
            <a:pPr lvl="1"/>
            <a:r>
              <a:rPr lang="en-US" altLang="en-US" sz="2800"/>
              <a:t>Price discounts may keep customers from defecting while inducing additional purchasing</a:t>
            </a:r>
          </a:p>
          <a:p>
            <a:pPr lvl="1"/>
            <a:r>
              <a:rPr lang="en-US" altLang="en-US" sz="2800"/>
              <a:t>Some companies may assume loyal customers are price insensitive and charge them more 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Customer Relationship Marketing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CRM programs track customer information including RFM information</a:t>
            </a:r>
          </a:p>
          <a:p>
            <a:pPr lvl="1"/>
            <a:r>
              <a:rPr lang="en-US" altLang="en-US"/>
              <a:t>Recency, frequency, and monetary values of customers’ purchase history</a:t>
            </a:r>
          </a:p>
          <a:p>
            <a:pPr lvl="2"/>
            <a:r>
              <a:rPr lang="en-US" altLang="en-US"/>
              <a:t>These factors are used to “score” customers to identify the most desirable customers   </a:t>
            </a:r>
          </a:p>
          <a:p>
            <a:pPr lvl="2"/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#2</a:t>
            </a:r>
          </a:p>
        </p:txBody>
      </p:sp>
      <p:pic>
        <p:nvPicPr>
          <p:cNvPr id="32772" name="Picture 6" descr="Figure 14.2 Recency-Frequency-Monetary 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600200"/>
            <a:ext cx="43116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Placeholder 4"/>
          <p:cNvSpPr>
            <a:spLocks noGrp="1"/>
          </p:cNvSpPr>
          <p:nvPr>
            <p:ph type="body" sz="half" idx="2"/>
          </p:nvPr>
        </p:nvSpPr>
        <p:spPr>
          <a:xfrm>
            <a:off x="990600" y="4191000"/>
            <a:ext cx="7467600" cy="1981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Describe the most desirable customers according to the figure.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200" b="1">
                <a:solidFill>
                  <a:srgbClr val="800000"/>
                </a:solidFill>
                <a:latin typeface="Century" panose="02040604050505020304" pitchFamily="18" charset="0"/>
              </a:rPr>
              <a:t>14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Customer Satisfaction and Customer Relationships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668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14.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Customer Database Information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Contact information </a:t>
            </a:r>
          </a:p>
          <a:p>
            <a:r>
              <a:rPr lang="en-US" altLang="en-US"/>
              <a:t>Demographics</a:t>
            </a:r>
          </a:p>
          <a:p>
            <a:r>
              <a:rPr lang="en-US" altLang="en-US"/>
              <a:t>Lifestyle and psychographic data</a:t>
            </a:r>
          </a:p>
          <a:p>
            <a:r>
              <a:rPr lang="en-US" altLang="en-US"/>
              <a:t>Internet info</a:t>
            </a:r>
          </a:p>
          <a:p>
            <a:r>
              <a:rPr lang="en-US" altLang="en-US"/>
              <a:t>Transaction data (RFM, etc.)</a:t>
            </a:r>
          </a:p>
          <a:p>
            <a:r>
              <a:rPr lang="en-US" altLang="en-US"/>
              <a:t>Rate of response to marketing offers</a:t>
            </a:r>
          </a:p>
          <a:p>
            <a:r>
              <a:rPr lang="en-US" altLang="en-US"/>
              <a:t>Complaints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CRM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CRM programs</a:t>
            </a:r>
          </a:p>
          <a:p>
            <a:pPr lvl="1"/>
            <a:r>
              <a:rPr lang="en-US" altLang="en-US"/>
              <a:t>Take planning and money</a:t>
            </a:r>
          </a:p>
          <a:p>
            <a:pPr lvl="1"/>
            <a:r>
              <a:rPr lang="en-US" altLang="en-US"/>
              <a:t>Require ongoing customer monitoring </a:t>
            </a:r>
          </a:p>
          <a:p>
            <a:r>
              <a:rPr lang="en-US" altLang="en-US"/>
              <a:t>Companies struggle to design an information system with desired qualities</a:t>
            </a:r>
          </a:p>
          <a:p>
            <a:pPr lvl="1"/>
            <a:r>
              <a:rPr lang="en-US" altLang="en-US"/>
              <a:t>Integrate inputs from all relevant customer touch points</a:t>
            </a:r>
          </a:p>
          <a:p>
            <a:pPr lvl="1"/>
            <a:r>
              <a:rPr lang="en-US" altLang="en-US"/>
              <a:t>Access information in useful formats for managerial usage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Customer Lifetime Value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Companies utilize customer lifetime value (CLV) to assess customers in terms of their worth to the company</a:t>
            </a:r>
          </a:p>
          <a:p>
            <a:pPr lvl="1"/>
            <a:r>
              <a:rPr lang="en-US" altLang="en-US"/>
              <a:t>Some customers are costly to acquire, others more costly to retain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/>
              <a:t> 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Customer Lifetime Value</a:t>
            </a:r>
            <a: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36867" name="Picture 5" descr="Figure 14.3 Customer Lifetime Value (CLV) Conceptu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8293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Customer Lifetime Value Example</a:t>
            </a:r>
          </a:p>
        </p:txBody>
      </p:sp>
      <p:pic>
        <p:nvPicPr>
          <p:cNvPr id="37891" name="Picture 5" descr="Figure 14.4 Crunching Customer Lifetime Value (CLV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746250"/>
            <a:ext cx="64420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Managerial Recap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Quality and customer satisfaction can be precisely measured for goods, but not as easily for services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/>
          </a:p>
          <a:p>
            <a:r>
              <a:rPr lang="en-US" altLang="en-US"/>
              <a:t>Surveys can be used to ask customers for their evaluations of any purchase</a:t>
            </a:r>
          </a:p>
          <a:p>
            <a:endParaRPr lang="en-US" altLang="en-US"/>
          </a:p>
          <a:p>
            <a:r>
              <a:rPr lang="en-US" altLang="en-US"/>
              <a:t>Marketers care about loyalty and customer relationship management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Managerial Recap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Customer lifetime value is a means of translating marketing efforts into financial results </a:t>
            </a:r>
          </a:p>
          <a:p>
            <a:endParaRPr lang="en-US" altLang="en-US"/>
          </a:p>
          <a:p>
            <a:r>
              <a:rPr lang="en-US" altLang="en-US"/>
              <a:t>CLV allows firms to match customer benefits to revenues to ensure that each customer relationship remains profitable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Marketing Framework</a:t>
            </a:r>
          </a:p>
        </p:txBody>
      </p:sp>
      <p:pic>
        <p:nvPicPr>
          <p:cNvPr id="16387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74838"/>
            <a:ext cx="70866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Does customer satisfaction matter? Why or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How do you determine whether you are satisfied?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Customer Evaluations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</a:t>
            </a: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Customer evaluations include</a:t>
            </a:r>
          </a:p>
          <a:p>
            <a:pPr lvl="1"/>
            <a:r>
              <a:rPr lang="en-US" altLang="en-US" dirty="0"/>
              <a:t>Customer satisfaction</a:t>
            </a:r>
          </a:p>
          <a:p>
            <a:pPr lvl="1"/>
            <a:r>
              <a:rPr lang="en-US" altLang="en-US" dirty="0"/>
              <a:t>Perceptions of quality</a:t>
            </a:r>
          </a:p>
          <a:p>
            <a:pPr lvl="1"/>
            <a:r>
              <a:rPr lang="en-US" altLang="en-US" dirty="0"/>
              <a:t>Customers’ intentions to repurchase</a:t>
            </a:r>
          </a:p>
          <a:p>
            <a:pPr lvl="1"/>
            <a:r>
              <a:rPr lang="en-US" altLang="en-US" dirty="0"/>
              <a:t>Customers’ likelihood of word-of-mouth, etc.</a:t>
            </a:r>
          </a:p>
          <a:p>
            <a:r>
              <a:rPr lang="en-US" altLang="en-US" dirty="0"/>
              <a:t>Marketers track these evaluations because they impact the bottom line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Customer Evaluations</a:t>
            </a:r>
            <a: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</a:t>
            </a:r>
            <a:r>
              <a:rPr lang="en-US" altLang="en-US" sz="2000" dirty="0" smtClean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Customer Evaluations = </a:t>
            </a:r>
            <a:br>
              <a:rPr lang="en-US" altLang="en-US" dirty="0"/>
            </a:br>
            <a:r>
              <a:rPr lang="en-US" altLang="en-US" dirty="0"/>
              <a:t>Experience − Expectations</a:t>
            </a:r>
          </a:p>
        </p:txBody>
      </p:sp>
      <p:pic>
        <p:nvPicPr>
          <p:cNvPr id="19460" name="Picture 5" descr="Figure 14.1 Customer Evaluations = Experience – Expecta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988" y="1858963"/>
            <a:ext cx="4518025" cy="263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Evaluation Outcomes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customers’ experiences </a:t>
            </a:r>
          </a:p>
          <a:p>
            <a:pPr lvl="1"/>
            <a:r>
              <a:rPr lang="en-US" altLang="en-US" dirty="0"/>
              <a:t>Surpass their expectations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delighted</a:t>
            </a:r>
          </a:p>
          <a:p>
            <a:pPr lvl="1"/>
            <a:r>
              <a:rPr lang="en-US" altLang="en-US" dirty="0"/>
              <a:t>Meet their expectations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satisfied</a:t>
            </a:r>
          </a:p>
          <a:p>
            <a:pPr lvl="1"/>
            <a:r>
              <a:rPr lang="en-US" altLang="en-US" dirty="0"/>
              <a:t>Fall short of their expectations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dissatisfied</a:t>
            </a:r>
          </a:p>
          <a:p>
            <a:r>
              <a:rPr lang="en-US" altLang="en-US" dirty="0"/>
              <a:t>Low-involvement purchases </a:t>
            </a:r>
          </a:p>
          <a:p>
            <a:pPr lvl="1"/>
            <a:r>
              <a:rPr lang="en-US" altLang="en-US" dirty="0"/>
              <a:t>Evaluation is instantaneous </a:t>
            </a:r>
          </a:p>
          <a:p>
            <a:pPr lvl="1"/>
            <a:r>
              <a:rPr lang="en-US" altLang="en-US" dirty="0"/>
              <a:t>Expectations are usually latent</a:t>
            </a:r>
          </a:p>
          <a:p>
            <a:r>
              <a:rPr lang="en-US" altLang="en-US" dirty="0"/>
              <a:t>Higher-involvement purchases</a:t>
            </a:r>
          </a:p>
          <a:p>
            <a:pPr lvl="1"/>
            <a:r>
              <a:rPr lang="en-US" altLang="en-US" dirty="0"/>
              <a:t>Evaluation is deliberative and conscious </a:t>
            </a:r>
          </a:p>
          <a:p>
            <a:pPr lvl="1"/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Customer Evaluations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/>
              <a:t>Search goods</a:t>
            </a:r>
          </a:p>
          <a:p>
            <a:pPr lvl="1"/>
            <a:r>
              <a:rPr lang="en-US" altLang="en-US"/>
              <a:t>Evaluate obvious qualities; straightforward</a:t>
            </a:r>
          </a:p>
          <a:p>
            <a:r>
              <a:rPr lang="en-US" altLang="en-US"/>
              <a:t>Experiential purchases</a:t>
            </a:r>
          </a:p>
          <a:p>
            <a:pPr lvl="1"/>
            <a:r>
              <a:rPr lang="en-US" altLang="en-US"/>
              <a:t>Evaluate after trial/consumption</a:t>
            </a:r>
          </a:p>
          <a:p>
            <a:pPr lvl="1"/>
            <a:r>
              <a:rPr lang="en-US" altLang="en-US"/>
              <a:t>Expectations might not be fully formed; the experience shapes evaluation &amp; expectations</a:t>
            </a:r>
          </a:p>
          <a:p>
            <a:r>
              <a:rPr lang="en-US" altLang="en-US"/>
              <a:t>Credence purchases</a:t>
            </a:r>
          </a:p>
          <a:p>
            <a:pPr lvl="1"/>
            <a:r>
              <a:rPr lang="en-US" altLang="en-US"/>
              <a:t>Don’t have expertise to evaluate</a:t>
            </a:r>
          </a:p>
          <a:p>
            <a:pPr lvl="1"/>
            <a:r>
              <a:rPr lang="en-US" altLang="en-US"/>
              <a:t>Evaluate what one can (price, looks, etc.)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Sources of Expectations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772400" cy="4343400"/>
          </a:xfrm>
        </p:spPr>
        <p:txBody>
          <a:bodyPr/>
          <a:lstStyle/>
          <a:p>
            <a:r>
              <a:rPr lang="en-US" altLang="en-US"/>
              <a:t>Personal experience</a:t>
            </a:r>
          </a:p>
          <a:p>
            <a:pPr lvl="1"/>
            <a:r>
              <a:rPr lang="en-US" altLang="en-US"/>
              <a:t>Consumers trust their own experience</a:t>
            </a:r>
          </a:p>
          <a:p>
            <a:pPr lvl="1"/>
            <a:r>
              <a:rPr lang="en-US" altLang="en-US"/>
              <a:t>Experience can be direct or indirect</a:t>
            </a:r>
          </a:p>
          <a:p>
            <a:r>
              <a:rPr lang="en-US" altLang="en-US"/>
              <a:t>Friends and experts</a:t>
            </a:r>
          </a:p>
          <a:p>
            <a:pPr lvl="1"/>
            <a:r>
              <a:rPr lang="en-US" altLang="en-US"/>
              <a:t>Trust those with no commercial gain</a:t>
            </a:r>
          </a:p>
          <a:p>
            <a:r>
              <a:rPr lang="en-US" altLang="en-US"/>
              <a:t>Marketing mix elements</a:t>
            </a:r>
          </a:p>
          <a:p>
            <a:pPr lvl="1"/>
            <a:r>
              <a:rPr lang="en-US" altLang="en-US"/>
              <a:t>Ads, price, retail atmosphere, etc.</a:t>
            </a:r>
          </a:p>
          <a:p>
            <a:r>
              <a:rPr lang="en-US" altLang="en-US"/>
              <a:t>Third-party communications</a:t>
            </a:r>
          </a:p>
          <a:p>
            <a:pPr lvl="1"/>
            <a:r>
              <a:rPr lang="en-US" altLang="en-US"/>
              <a:t>e.g., </a:t>
            </a:r>
            <a:r>
              <a:rPr lang="en-US" altLang="en-US" i="0"/>
              <a:t>Consumer Reports</a:t>
            </a:r>
            <a:r>
              <a:rPr lang="en-US" altLang="en-US"/>
              <a:t>, books, and Internet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19116</TotalTime>
  <Words>789</Words>
  <Application>Microsoft Office PowerPoint</Application>
  <PresentationFormat>On-screen Show (4:3)</PresentationFormat>
  <Paragraphs>156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Century</vt:lpstr>
      <vt:lpstr>Times</vt:lpstr>
      <vt:lpstr>Wingdings</vt:lpstr>
      <vt:lpstr>Blank Presentation</vt:lpstr>
      <vt:lpstr>1_Blank Presentation</vt:lpstr>
      <vt:lpstr>PowerPoint Presentation</vt:lpstr>
      <vt:lpstr>Customer Satisfaction and Customer Relationships</vt:lpstr>
      <vt:lpstr>Marketing Framework</vt:lpstr>
      <vt:lpstr>Discussion Questions #1</vt:lpstr>
      <vt:lpstr>Customer Evaluations (slide 1 of 3)</vt:lpstr>
      <vt:lpstr>Customer Evaluations (slide 2 of 3)</vt:lpstr>
      <vt:lpstr>Evaluation Outcomes</vt:lpstr>
      <vt:lpstr>Customer Evaluations (slide 3 of 3)</vt:lpstr>
      <vt:lpstr>Sources of Expectations</vt:lpstr>
      <vt:lpstr>Expectation and Experience</vt:lpstr>
      <vt:lpstr>Expectation &amp; Experience: Flowcharts</vt:lpstr>
      <vt:lpstr>Types of Expectations</vt:lpstr>
      <vt:lpstr>Customer Value</vt:lpstr>
      <vt:lpstr>Expectations</vt:lpstr>
      <vt:lpstr>Measurement</vt:lpstr>
      <vt:lpstr>Customer Dissatisfaction</vt:lpstr>
      <vt:lpstr>Customer Relationship Marketing (slide 1 of 2)</vt:lpstr>
      <vt:lpstr>Customer Relationship Marketing (slide 2 of 2)</vt:lpstr>
      <vt:lpstr>Discussion Question #2</vt:lpstr>
      <vt:lpstr>Customer Database Information</vt:lpstr>
      <vt:lpstr>CRM</vt:lpstr>
      <vt:lpstr>Customer Lifetime Value (slide 1 of 2)</vt:lpstr>
      <vt:lpstr>Customer Lifetime Value (slide 2 of 2)</vt:lpstr>
      <vt:lpstr>Customer Lifetime Value Example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Leslie Kauffman</cp:lastModifiedBy>
  <cp:revision>511</cp:revision>
  <dcterms:created xsi:type="dcterms:W3CDTF">2011-05-18T16:06:45Z</dcterms:created>
  <dcterms:modified xsi:type="dcterms:W3CDTF">2016-10-20T07:03:43Z</dcterms:modified>
</cp:coreProperties>
</file>