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1"/>
  </p:sldMasterIdLst>
  <p:notesMasterIdLst>
    <p:notesMasterId r:id="rId38"/>
  </p:notesMasterIdLst>
  <p:handoutMasterIdLst>
    <p:handoutMasterId r:id="rId39"/>
  </p:handoutMasterIdLst>
  <p:sldIdLst>
    <p:sldId id="256" r:id="rId2"/>
    <p:sldId id="259" r:id="rId3"/>
    <p:sldId id="262" r:id="rId4"/>
    <p:sldId id="260"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82" r:id="rId21"/>
    <p:sldId id="278" r:id="rId22"/>
    <p:sldId id="279" r:id="rId23"/>
    <p:sldId id="280" r:id="rId24"/>
    <p:sldId id="281"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52">
          <p15:clr>
            <a:srgbClr val="A4A3A4"/>
          </p15:clr>
        </p15:guide>
        <p15:guide id="2" pos="28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2413"/>
    <a:srgbClr val="669933"/>
    <a:srgbClr val="4289A4"/>
    <a:srgbClr val="4FA0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p:scale>
          <a:sx n="108" d="100"/>
          <a:sy n="108" d="100"/>
        </p:scale>
        <p:origin x="486" y="-432"/>
      </p:cViewPr>
      <p:guideLst>
        <p:guide orient="horz" pos="2152"/>
        <p:guide pos="2887"/>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B32B4E20-F225-DD44-A18F-7173669CED76}" type="slidenum">
              <a:rPr/>
              <a:pPr>
                <a:defRPr/>
              </a:pPr>
              <a:t>‹#›</a:t>
            </a:fld>
            <a:endParaRPr lang="en-US"/>
          </a:p>
        </p:txBody>
      </p:sp>
    </p:spTree>
    <p:extLst>
      <p:ext uri="{BB962C8B-B14F-4D97-AF65-F5344CB8AC3E}">
        <p14:creationId xmlns:p14="http://schemas.microsoft.com/office/powerpoint/2010/main" val="26859156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39013028-E4E1-0A44-8B8C-D48051DAA7DF}" type="slidenum">
              <a:rPr/>
              <a:pPr>
                <a:defRPr/>
              </a:pPr>
              <a:t>‹#›</a:t>
            </a:fld>
            <a:endParaRPr lang="en-US"/>
          </a:p>
        </p:txBody>
      </p:sp>
    </p:spTree>
    <p:extLst>
      <p:ext uri="{BB962C8B-B14F-4D97-AF65-F5344CB8AC3E}">
        <p14:creationId xmlns:p14="http://schemas.microsoft.com/office/powerpoint/2010/main" val="1634190153"/>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3" name="Picture 12" descr="Froeb5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Footer Placeholder 1"/>
          <p:cNvSpPr txBox="1">
            <a:spLocks/>
          </p:cNvSpPr>
          <p:nvPr/>
        </p:nvSpPr>
        <p:spPr>
          <a:xfrm>
            <a:off x="104775" y="6255777"/>
            <a:ext cx="8963134" cy="465698"/>
          </a:xfrm>
          <a:prstGeom prst="rect">
            <a:avLst/>
          </a:prstGeom>
          <a:ln>
            <a:noFill/>
          </a:ln>
        </p:spPr>
        <p:txBody>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900" b="0">
                <a:solidFill>
                  <a:schemeClr val="bg1">
                    <a:lumMod val="50000"/>
                  </a:schemeClr>
                </a:solidFill>
                <a:latin typeface="Arial Narrow"/>
                <a:cs typeface="Arial Narrow"/>
              </a:rPr>
              <a:t>©2018 Cengage Learning.  </a:t>
            </a:r>
            <a:r>
              <a:rPr lang="en-US" sz="900" b="0" i="1" kern="1200">
                <a:solidFill>
                  <a:schemeClr val="bg1">
                    <a:lumMod val="50000"/>
                  </a:schemeClr>
                </a:solidFill>
                <a:latin typeface="Arial Narrow"/>
                <a:ea typeface="+mn-ea"/>
                <a:cs typeface="Arial Narrow"/>
              </a:rPr>
              <a:t>All Rights Reserved. May not be copied, scanned, or duplicated, in whole or in part, except for use as permitted in a license distributed with a certain product or service or otherwise on a password-protected website for classroom use.</a:t>
            </a:r>
            <a:r>
              <a:rPr lang="en-US" sz="900" b="0" i="0" kern="1200" baseline="0">
                <a:solidFill>
                  <a:schemeClr val="bg1">
                    <a:lumMod val="50000"/>
                  </a:schemeClr>
                </a:solidFill>
                <a:latin typeface="Arial Narrow"/>
                <a:ea typeface="+mn-ea"/>
                <a:cs typeface="Arial Narrow"/>
              </a:rPr>
              <a:t>     </a:t>
            </a:r>
            <a:r>
              <a:rPr lang="en-US" sz="900" kern="700" spc="50">
                <a:solidFill>
                  <a:schemeClr val="bg1">
                    <a:lumMod val="50000"/>
                  </a:schemeClr>
                </a:solidFill>
                <a:latin typeface="Arial Narrow"/>
                <a:cs typeface="Arial Narrow"/>
              </a:rPr>
              <a:t>©Kamira/Shutterstock Images</a:t>
            </a:r>
          </a:p>
        </p:txBody>
      </p:sp>
      <p:sp>
        <p:nvSpPr>
          <p:cNvPr id="2" name="Title 1"/>
          <p:cNvSpPr>
            <a:spLocks noGrp="1"/>
          </p:cNvSpPr>
          <p:nvPr>
            <p:ph type="ctrTitle"/>
          </p:nvPr>
        </p:nvSpPr>
        <p:spPr>
          <a:xfrm>
            <a:off x="2641430" y="3508635"/>
            <a:ext cx="5725412" cy="3218188"/>
          </a:xfrm>
        </p:spPr>
        <p:txBody>
          <a:bodyPr anchor="t">
            <a:normAutofit/>
          </a:bodyPr>
          <a:lstStyle>
            <a:lvl1pPr algn="l">
              <a:lnSpc>
                <a:spcPct val="90000"/>
              </a:lnSpc>
              <a:defRPr sz="5400" b="1" i="0" spc="-100">
                <a:solidFill>
                  <a:srgbClr val="342413"/>
                </a:solidFill>
                <a:latin typeface="Franklin Gothic Medium"/>
                <a:cs typeface="Franklin Gothic Medium"/>
              </a:defRPr>
            </a:lvl1pPr>
          </a:lstStyle>
          <a:p>
            <a:r>
              <a:rPr lang="en-US"/>
              <a:t>Click to edit Master title style</a:t>
            </a:r>
          </a:p>
        </p:txBody>
      </p:sp>
      <p:sp>
        <p:nvSpPr>
          <p:cNvPr id="3" name="Subtitle 2"/>
          <p:cNvSpPr>
            <a:spLocks noGrp="1"/>
          </p:cNvSpPr>
          <p:nvPr>
            <p:ph type="subTitle" idx="1" hasCustomPrompt="1"/>
          </p:nvPr>
        </p:nvSpPr>
        <p:spPr>
          <a:xfrm>
            <a:off x="1416858" y="3429000"/>
            <a:ext cx="1268396" cy="1063403"/>
          </a:xfrm>
        </p:spPr>
        <p:txBody>
          <a:bodyPr>
            <a:noAutofit/>
          </a:bodyPr>
          <a:lstStyle>
            <a:lvl1pPr marL="0" indent="0" algn="l">
              <a:buNone/>
              <a:defRPr sz="5400" b="0" i="0">
                <a:solidFill>
                  <a:srgbClr val="FFFFFF"/>
                </a:solidFill>
                <a:latin typeface="Franklin Gothic Book"/>
                <a:cs typeface="Franklin Gothic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1</a:t>
            </a:r>
          </a:p>
        </p:txBody>
      </p:sp>
      <p:sp>
        <p:nvSpPr>
          <p:cNvPr id="11" name="Date Placeholder 3"/>
          <p:cNvSpPr>
            <a:spLocks noGrp="1"/>
          </p:cNvSpPr>
          <p:nvPr>
            <p:ph type="dt" sz="half" idx="10"/>
          </p:nvPr>
        </p:nvSpPr>
        <p:spPr/>
        <p:txBody>
          <a:bodyPr/>
          <a:lstStyle>
            <a:lvl1pPr>
              <a:defRPr/>
            </a:lvl1pPr>
          </a:lstStyle>
          <a:p>
            <a:pPr>
              <a:defRPr/>
            </a:pPr>
            <a:endParaRPr lang="en-US"/>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4" name="Subtitle 2"/>
          <p:cNvSpPr txBox="1">
            <a:spLocks/>
          </p:cNvSpPr>
          <p:nvPr userDrawn="1"/>
        </p:nvSpPr>
        <p:spPr bwMode="auto">
          <a:xfrm>
            <a:off x="303378" y="3801822"/>
            <a:ext cx="1113480" cy="4176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0" indent="0" algn="ctr" defTabSz="457200" rtl="0" eaLnBrk="1" fontAlgn="base" hangingPunct="1">
              <a:spcBef>
                <a:spcPct val="20000"/>
              </a:spcBef>
              <a:spcAft>
                <a:spcPct val="0"/>
              </a:spcAft>
              <a:buFont typeface="Arial" charset="0"/>
              <a:buNone/>
              <a:defRPr sz="5400" b="0" i="0" kern="1200">
                <a:solidFill>
                  <a:srgbClr val="FFFFFF"/>
                </a:solidFill>
                <a:latin typeface="Franklin Gothic Book"/>
                <a:ea typeface="ＭＳ Ｐゴシック" charset="0"/>
                <a:cs typeface="Franklin Gothic Book"/>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mn-lt"/>
                <a:ea typeface="ＭＳ Ｐゴシック" charset="0"/>
                <a:cs typeface="+mn-cs"/>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charset="0"/>
                <a:cs typeface="+mn-cs"/>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US" sz="1400"/>
              <a:t>CHAPTER</a:t>
            </a:r>
          </a:p>
        </p:txBody>
      </p:sp>
    </p:spTree>
    <p:extLst>
      <p:ext uri="{BB962C8B-B14F-4D97-AF65-F5344CB8AC3E}">
        <p14:creationId xmlns:p14="http://schemas.microsoft.com/office/powerpoint/2010/main" val="4174960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Froeb5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Footer Placeholder 1"/>
          <p:cNvSpPr txBox="1">
            <a:spLocks/>
          </p:cNvSpPr>
          <p:nvPr/>
        </p:nvSpPr>
        <p:spPr>
          <a:xfrm>
            <a:off x="104775" y="6521450"/>
            <a:ext cx="8243888" cy="331788"/>
          </a:xfrm>
          <a:prstGeom prst="rect">
            <a:avLst/>
          </a:prstGeom>
          <a:ln>
            <a:noFill/>
          </a:ln>
        </p:spPr>
        <p:txBody>
          <a:bodyPr lIns="0" tIns="0" rIns="0" bIns="0"/>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900" b="0">
                <a:solidFill>
                  <a:schemeClr val="bg1">
                    <a:lumMod val="50000"/>
                  </a:schemeClr>
                </a:solidFill>
                <a:latin typeface="Arial Narrow"/>
                <a:cs typeface="Arial Narrow"/>
              </a:rPr>
              <a:t>©2018 Cengage Learning.  </a:t>
            </a:r>
            <a:r>
              <a:rPr lang="en-US" sz="900" b="0" i="1" kern="1200">
                <a:solidFill>
                  <a:schemeClr val="bg1">
                    <a:lumMod val="50000"/>
                  </a:schemeClr>
                </a:solidFill>
                <a:latin typeface="Arial Narrow"/>
                <a:ea typeface="+mn-ea"/>
                <a:cs typeface="Arial Narrow"/>
              </a:rPr>
              <a:t>All Rights Reserved. May not be copied, scanned, or duplicated, in whole or in part, except for use as permitted in a license distributed with a certain product or service or otherwise on a password-protected website for classroom use.  </a:t>
            </a:r>
            <a:r>
              <a:rPr lang="en-US" sz="900" b="0" i="0" kern="1200" baseline="0">
                <a:solidFill>
                  <a:schemeClr val="bg1">
                    <a:lumMod val="50000"/>
                  </a:schemeClr>
                </a:solidFill>
                <a:latin typeface="Arial Narrow"/>
                <a:ea typeface="+mn-ea"/>
                <a:cs typeface="Arial Narrow"/>
              </a:rPr>
              <a:t>    </a:t>
            </a:r>
            <a:r>
              <a:rPr lang="en-US" sz="900" kern="700" spc="50">
                <a:solidFill>
                  <a:schemeClr val="bg1">
                    <a:lumMod val="50000"/>
                  </a:schemeClr>
                </a:solidFill>
                <a:latin typeface="Arial Narrow"/>
                <a:cs typeface="Arial Narrow"/>
              </a:rPr>
              <a:t>©Kamira/Shutterstock Images</a:t>
            </a:r>
          </a:p>
        </p:txBody>
      </p:sp>
      <p:sp>
        <p:nvSpPr>
          <p:cNvPr id="2" name="Title 1"/>
          <p:cNvSpPr>
            <a:spLocks noGrp="1"/>
          </p:cNvSpPr>
          <p:nvPr>
            <p:ph type="title" hasCustomPrompt="1"/>
          </p:nvPr>
        </p:nvSpPr>
        <p:spPr>
          <a:xfrm>
            <a:off x="457200" y="4610"/>
            <a:ext cx="8229600" cy="816148"/>
          </a:xfrm>
          <a:effectLst>
            <a:outerShdw blurRad="50800" dist="38100" dir="2700000" algn="tl" rotWithShape="0">
              <a:prstClr val="black">
                <a:alpha val="40000"/>
              </a:prstClr>
            </a:outerShdw>
          </a:effectLst>
        </p:spPr>
        <p:txBody>
          <a:bodyPr>
            <a:normAutofit/>
          </a:bodyPr>
          <a:lstStyle>
            <a:lvl1pPr algn="ctr">
              <a:defRPr sz="2800" b="1">
                <a:solidFill>
                  <a:schemeClr val="bg1"/>
                </a:solidFill>
                <a:latin typeface="Franklin Gothic Medium"/>
                <a:cs typeface="Franklin Gothic Medium"/>
              </a:defRPr>
            </a:lvl1pPr>
          </a:lstStyle>
          <a:p>
            <a:r>
              <a:rPr lang="en-US"/>
              <a:t>CLICK TO EDIT MASTER TITLE STYLE</a:t>
            </a:r>
          </a:p>
        </p:txBody>
      </p:sp>
      <p:sp>
        <p:nvSpPr>
          <p:cNvPr id="3" name="Content Placeholder 2"/>
          <p:cNvSpPr>
            <a:spLocks noGrp="1"/>
          </p:cNvSpPr>
          <p:nvPr>
            <p:ph idx="1"/>
          </p:nvPr>
        </p:nvSpPr>
        <p:spPr>
          <a:xfrm>
            <a:off x="457200" y="1255714"/>
            <a:ext cx="8229600" cy="4870450"/>
          </a:xfrm>
        </p:spPr>
        <p:txBody>
          <a:bodyPr/>
          <a:lstStyle>
            <a:lvl1pPr marL="438912" indent="-438912">
              <a:spcBef>
                <a:spcPts val="1368"/>
              </a:spcBef>
              <a:spcAft>
                <a:spcPts val="0"/>
              </a:spcAft>
              <a:buClr>
                <a:srgbClr val="F7DB27"/>
              </a:buClr>
              <a:buSzPct val="100000"/>
              <a:buFont typeface="Lucida Grande"/>
              <a:buChar char="●"/>
              <a:defRPr sz="2800">
                <a:solidFill>
                  <a:srgbClr val="342413"/>
                </a:solidFill>
                <a:latin typeface="Times New Roman"/>
                <a:cs typeface="Times New Roman"/>
              </a:defRPr>
            </a:lvl1pPr>
            <a:lvl2pPr marL="742950" indent="-285750">
              <a:buClr>
                <a:srgbClr val="4289A4"/>
              </a:buClr>
              <a:buSzPct val="100000"/>
              <a:buFont typeface="Arial"/>
              <a:buChar char="•"/>
              <a:defRPr sz="2600" i="1">
                <a:solidFill>
                  <a:srgbClr val="342413"/>
                </a:solidFill>
                <a:latin typeface="Times New Roman"/>
                <a:cs typeface="Times New Roman"/>
              </a:defRPr>
            </a:lvl2pPr>
            <a:lvl3pPr>
              <a:defRPr sz="2200">
                <a:solidFill>
                  <a:srgbClr val="342413"/>
                </a:solidFill>
                <a:latin typeface="Times New Roman"/>
                <a:cs typeface="Times New Roman"/>
              </a:defRPr>
            </a:lvl3pPr>
            <a:lvl4pPr>
              <a:defRPr>
                <a:solidFill>
                  <a:srgbClr val="342413"/>
                </a:solidFill>
                <a:latin typeface="Times New Roman"/>
                <a:cs typeface="Times New Roman"/>
              </a:defRPr>
            </a:lvl4pPr>
            <a:lvl5pPr>
              <a:defRPr>
                <a:solidFill>
                  <a:srgbClr val="342413"/>
                </a:solidFill>
                <a:latin typeface="Times New Roman"/>
                <a:cs typeface="Times New Roman"/>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119063" y="6134100"/>
            <a:ext cx="2133600" cy="365125"/>
          </a:xfrm>
        </p:spPr>
        <p:txBody>
          <a:bodyPr/>
          <a:lstStyle>
            <a:lvl1pPr>
              <a:defRPr/>
            </a:lvl1pPr>
          </a:lstStyle>
          <a:p>
            <a:pPr>
              <a:defRPr/>
            </a:pPr>
            <a:endParaRPr lang="en-US"/>
          </a:p>
        </p:txBody>
      </p:sp>
      <p:sp>
        <p:nvSpPr>
          <p:cNvPr id="8" name="Slide Number Placeholder 5"/>
          <p:cNvSpPr>
            <a:spLocks noGrp="1"/>
          </p:cNvSpPr>
          <p:nvPr>
            <p:ph type="sldNum" sz="quarter" idx="11"/>
          </p:nvPr>
        </p:nvSpPr>
        <p:spPr>
          <a:xfrm>
            <a:off x="6953250" y="6486525"/>
            <a:ext cx="2133600" cy="365125"/>
          </a:xfrm>
        </p:spPr>
        <p:txBody>
          <a:bodyPr/>
          <a:lstStyle>
            <a:lvl1pPr>
              <a:defRPr b="1">
                <a:solidFill>
                  <a:srgbClr val="342413"/>
                </a:solidFill>
                <a:latin typeface="Franklin Gothic Medium"/>
                <a:cs typeface="Franklin Gothic Medium"/>
              </a:defRPr>
            </a:lvl1pPr>
          </a:lstStyle>
          <a:p>
            <a:pPr>
              <a:defRPr/>
            </a:pPr>
            <a:fld id="{A6D50E70-BEDF-834C-9438-BE6C824B6F6D}" type="slidenum">
              <a:rPr lang="en-US"/>
              <a:pPr>
                <a:defRPr/>
              </a:pPr>
              <a:t>‹#›</a:t>
            </a:fld>
            <a:endParaRPr lang="en-US"/>
          </a:p>
        </p:txBody>
      </p:sp>
    </p:spTree>
    <p:extLst>
      <p:ext uri="{BB962C8B-B14F-4D97-AF65-F5344CB8AC3E}">
        <p14:creationId xmlns:p14="http://schemas.microsoft.com/office/powerpoint/2010/main" val="4161556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4" name="Picture 3" descr="Froeb5e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Footer Placeholder 1"/>
          <p:cNvSpPr txBox="1">
            <a:spLocks/>
          </p:cNvSpPr>
          <p:nvPr/>
        </p:nvSpPr>
        <p:spPr>
          <a:xfrm>
            <a:off x="104775" y="6521450"/>
            <a:ext cx="8243888" cy="331788"/>
          </a:xfrm>
          <a:prstGeom prst="rect">
            <a:avLst/>
          </a:prstGeom>
          <a:ln>
            <a:noFill/>
          </a:ln>
        </p:spPr>
        <p:txBody>
          <a:bodyPr lIns="0" tIns="0" rIns="0" bIns="0"/>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900" b="0">
                <a:solidFill>
                  <a:schemeClr val="bg1">
                    <a:lumMod val="50000"/>
                  </a:schemeClr>
                </a:solidFill>
                <a:latin typeface="Arial Narrow"/>
                <a:cs typeface="Arial Narrow"/>
              </a:rPr>
              <a:t>©2018 Cengage Learning.  </a:t>
            </a:r>
            <a:r>
              <a:rPr lang="en-US" sz="900" b="0" i="1" kern="1200">
                <a:solidFill>
                  <a:schemeClr val="bg1">
                    <a:lumMod val="50000"/>
                  </a:schemeClr>
                </a:solidFill>
                <a:latin typeface="Arial Narrow"/>
                <a:ea typeface="+mn-ea"/>
                <a:cs typeface="Arial Narrow"/>
              </a:rPr>
              <a:t>All Rights Reserved. May not be copied, scanned, or duplicated, in whole or in part, except for use as permitted in a license distributed with a certain product or service or otherwise on a password-protected website for classroom use.  </a:t>
            </a:r>
            <a:r>
              <a:rPr lang="en-US" sz="900" b="0" i="0" kern="1200" baseline="0">
                <a:solidFill>
                  <a:schemeClr val="bg1">
                    <a:lumMod val="50000"/>
                  </a:schemeClr>
                </a:solidFill>
                <a:latin typeface="Arial Narrow"/>
                <a:ea typeface="+mn-ea"/>
                <a:cs typeface="Arial Narrow"/>
              </a:rPr>
              <a:t>    </a:t>
            </a:r>
            <a:r>
              <a:rPr lang="en-US" sz="900" kern="700" spc="50">
                <a:solidFill>
                  <a:schemeClr val="bg1">
                    <a:lumMod val="50000"/>
                  </a:schemeClr>
                </a:solidFill>
                <a:latin typeface="Arial Narrow"/>
                <a:cs typeface="Arial Narrow"/>
              </a:rPr>
              <a:t>©Kamira/Shutterstock Images</a:t>
            </a:r>
          </a:p>
        </p:txBody>
      </p:sp>
      <p:sp>
        <p:nvSpPr>
          <p:cNvPr id="2" name="Title 1"/>
          <p:cNvSpPr>
            <a:spLocks noGrp="1"/>
          </p:cNvSpPr>
          <p:nvPr>
            <p:ph type="title" hasCustomPrompt="1"/>
          </p:nvPr>
        </p:nvSpPr>
        <p:spPr>
          <a:xfrm>
            <a:off x="457200" y="4610"/>
            <a:ext cx="8229600" cy="816148"/>
          </a:xfrm>
          <a:effectLst>
            <a:outerShdw blurRad="50800" dist="38100" dir="2700000" algn="tl" rotWithShape="0">
              <a:prstClr val="black">
                <a:alpha val="40000"/>
              </a:prstClr>
            </a:outerShdw>
          </a:effectLst>
        </p:spPr>
        <p:txBody>
          <a:bodyPr>
            <a:normAutofit/>
          </a:bodyPr>
          <a:lstStyle>
            <a:lvl1pPr algn="ctr">
              <a:defRPr sz="2800" b="1">
                <a:solidFill>
                  <a:schemeClr val="bg1"/>
                </a:solidFill>
                <a:latin typeface="Franklin Gothic Medium"/>
                <a:cs typeface="Franklin Gothic Medium"/>
              </a:defRPr>
            </a:lvl1pPr>
          </a:lstStyle>
          <a:p>
            <a:r>
              <a:rPr lang="en-US"/>
              <a:t>SUMMARY OF MAIN POINTS</a:t>
            </a:r>
            <a:endParaRPr lang="en-US" dirty="0"/>
          </a:p>
        </p:txBody>
      </p:sp>
      <p:sp>
        <p:nvSpPr>
          <p:cNvPr id="3" name="Content Placeholder 2"/>
          <p:cNvSpPr>
            <a:spLocks noGrp="1"/>
          </p:cNvSpPr>
          <p:nvPr>
            <p:ph idx="1"/>
          </p:nvPr>
        </p:nvSpPr>
        <p:spPr>
          <a:xfrm>
            <a:off x="457200" y="1255714"/>
            <a:ext cx="8229600" cy="4870450"/>
          </a:xfrm>
        </p:spPr>
        <p:txBody>
          <a:bodyPr/>
          <a:lstStyle>
            <a:lvl1pPr marL="438912" indent="-438912">
              <a:spcBef>
                <a:spcPts val="1368"/>
              </a:spcBef>
              <a:spcAft>
                <a:spcPts val="0"/>
              </a:spcAft>
              <a:buClr>
                <a:srgbClr val="F7DB27"/>
              </a:buClr>
              <a:buSzPct val="100000"/>
              <a:buFont typeface="Lucida Grande"/>
              <a:buChar char="●"/>
              <a:defRPr sz="2800">
                <a:solidFill>
                  <a:srgbClr val="342413"/>
                </a:solidFill>
                <a:latin typeface="Times New Roman"/>
                <a:cs typeface="Times New Roman"/>
              </a:defRPr>
            </a:lvl1pPr>
            <a:lvl2pPr marL="742950" indent="-285750">
              <a:buClr>
                <a:srgbClr val="4289A4"/>
              </a:buClr>
              <a:buSzPct val="100000"/>
              <a:buFont typeface="Arial"/>
              <a:buChar char="•"/>
              <a:defRPr sz="2600" i="1">
                <a:solidFill>
                  <a:srgbClr val="342413"/>
                </a:solidFill>
                <a:latin typeface="Times New Roman"/>
                <a:cs typeface="Times New Roman"/>
              </a:defRPr>
            </a:lvl2pPr>
            <a:lvl3pPr>
              <a:defRPr sz="2200">
                <a:solidFill>
                  <a:srgbClr val="342413"/>
                </a:solidFill>
                <a:latin typeface="Times New Roman"/>
                <a:cs typeface="Times New Roman"/>
              </a:defRPr>
            </a:lvl3pPr>
            <a:lvl4pPr>
              <a:defRPr>
                <a:solidFill>
                  <a:srgbClr val="342413"/>
                </a:solidFill>
                <a:latin typeface="Times New Roman"/>
                <a:cs typeface="Times New Roman"/>
              </a:defRPr>
            </a:lvl4pPr>
            <a:lvl5pPr>
              <a:defRPr>
                <a:solidFill>
                  <a:srgbClr val="342413"/>
                </a:solidFill>
                <a:latin typeface="Times New Roman"/>
                <a:cs typeface="Times New Roman"/>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119063" y="6134100"/>
            <a:ext cx="2133600" cy="365125"/>
          </a:xfrm>
        </p:spPr>
        <p:txBody>
          <a:bodyPr/>
          <a:lstStyle>
            <a:lvl1pPr>
              <a:defRPr/>
            </a:lvl1pPr>
          </a:lstStyle>
          <a:p>
            <a:pPr>
              <a:defRPr/>
            </a:pPr>
            <a:endParaRPr lang="en-US"/>
          </a:p>
        </p:txBody>
      </p:sp>
      <p:sp>
        <p:nvSpPr>
          <p:cNvPr id="8" name="Slide Number Placeholder 5"/>
          <p:cNvSpPr>
            <a:spLocks noGrp="1"/>
          </p:cNvSpPr>
          <p:nvPr>
            <p:ph type="sldNum" sz="quarter" idx="11"/>
          </p:nvPr>
        </p:nvSpPr>
        <p:spPr>
          <a:xfrm>
            <a:off x="6953250" y="6486525"/>
            <a:ext cx="2133600" cy="365125"/>
          </a:xfrm>
        </p:spPr>
        <p:txBody>
          <a:bodyPr/>
          <a:lstStyle>
            <a:lvl1pPr>
              <a:defRPr b="1">
                <a:solidFill>
                  <a:srgbClr val="342413"/>
                </a:solidFill>
                <a:latin typeface="Franklin Gothic Medium"/>
                <a:cs typeface="Franklin Gothic Medium"/>
              </a:defRPr>
            </a:lvl1pPr>
          </a:lstStyle>
          <a:p>
            <a:pPr>
              <a:defRPr/>
            </a:pPr>
            <a:fld id="{A6D50E70-BEDF-834C-9438-BE6C824B6F6D}" type="slidenum">
              <a:rPr lang="en-US"/>
              <a:pPr>
                <a:defRPr/>
              </a:pPr>
              <a:t>‹#›</a:t>
            </a:fld>
            <a:endParaRPr lang="en-US"/>
          </a:p>
        </p:txBody>
      </p:sp>
    </p:spTree>
    <p:extLst>
      <p:ext uri="{BB962C8B-B14F-4D97-AF65-F5344CB8AC3E}">
        <p14:creationId xmlns:p14="http://schemas.microsoft.com/office/powerpoint/2010/main" val="2575326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5" name="Picture 4" descr="Froeb5e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Footer Placeholder 1"/>
          <p:cNvSpPr txBox="1">
            <a:spLocks/>
          </p:cNvSpPr>
          <p:nvPr/>
        </p:nvSpPr>
        <p:spPr>
          <a:xfrm>
            <a:off x="104775" y="6521450"/>
            <a:ext cx="8243888" cy="331788"/>
          </a:xfrm>
          <a:prstGeom prst="rect">
            <a:avLst/>
          </a:prstGeom>
          <a:ln>
            <a:noFill/>
          </a:ln>
        </p:spPr>
        <p:txBody>
          <a:bodyPr lIns="0" tIns="0" rIns="0" bIns="0"/>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900" b="0">
                <a:solidFill>
                  <a:schemeClr val="bg1">
                    <a:lumMod val="50000"/>
                  </a:schemeClr>
                </a:solidFill>
                <a:latin typeface="Arial Narrow"/>
                <a:cs typeface="Arial Narrow"/>
              </a:rPr>
              <a:t>©2018 Cengage Learning.  </a:t>
            </a:r>
            <a:r>
              <a:rPr lang="en-US" sz="900" b="0" i="1" kern="1200">
                <a:solidFill>
                  <a:schemeClr val="bg1">
                    <a:lumMod val="50000"/>
                  </a:schemeClr>
                </a:solidFill>
                <a:latin typeface="Arial Narrow"/>
                <a:ea typeface="+mn-ea"/>
                <a:cs typeface="Arial Narrow"/>
              </a:rPr>
              <a:t>All Rights Reserved. May not be copied, scanned, or duplicated, in whole or in part, except for use as permitted in a license distributed with a certain product or service or otherwise on a password-protected website for classroom use.  </a:t>
            </a:r>
            <a:r>
              <a:rPr lang="en-US" sz="900" b="0" i="0" kern="1200" baseline="0">
                <a:solidFill>
                  <a:schemeClr val="bg1">
                    <a:lumMod val="50000"/>
                  </a:schemeClr>
                </a:solidFill>
                <a:latin typeface="Arial Narrow"/>
                <a:ea typeface="+mn-ea"/>
                <a:cs typeface="Arial Narrow"/>
              </a:rPr>
              <a:t>    </a:t>
            </a:r>
            <a:r>
              <a:rPr lang="en-US" sz="900" kern="700" spc="50">
                <a:solidFill>
                  <a:schemeClr val="bg1">
                    <a:lumMod val="50000"/>
                  </a:schemeClr>
                </a:solidFill>
                <a:latin typeface="Arial Narrow"/>
                <a:cs typeface="Arial Narrow"/>
              </a:rPr>
              <a:t>©Kamira/Shutterstock Images</a:t>
            </a:r>
          </a:p>
        </p:txBody>
      </p:sp>
      <p:sp>
        <p:nvSpPr>
          <p:cNvPr id="2" name="Title 1"/>
          <p:cNvSpPr>
            <a:spLocks noGrp="1"/>
          </p:cNvSpPr>
          <p:nvPr>
            <p:ph type="title" hasCustomPrompt="1"/>
          </p:nvPr>
        </p:nvSpPr>
        <p:spPr>
          <a:xfrm>
            <a:off x="457200" y="4610"/>
            <a:ext cx="8229600" cy="816148"/>
          </a:xfrm>
          <a:effectLst>
            <a:outerShdw blurRad="50800" dist="38100" dir="2700000" algn="tl" rotWithShape="0">
              <a:prstClr val="black">
                <a:alpha val="40000"/>
              </a:prstClr>
            </a:outerShdw>
          </a:effectLst>
        </p:spPr>
        <p:txBody>
          <a:bodyPr>
            <a:normAutofit/>
          </a:bodyPr>
          <a:lstStyle>
            <a:lvl1pPr algn="ctr">
              <a:defRPr sz="2800" b="1">
                <a:solidFill>
                  <a:schemeClr val="tx1"/>
                </a:solidFill>
                <a:latin typeface="Franklin Gothic Medium"/>
                <a:cs typeface="Franklin Gothic Medium"/>
              </a:defRPr>
            </a:lvl1pPr>
          </a:lstStyle>
          <a:p>
            <a:r>
              <a:rPr lang="en-US"/>
              <a:t>CLICK TO EDIT MASTER TITLE STYLE</a:t>
            </a:r>
          </a:p>
        </p:txBody>
      </p:sp>
      <p:sp>
        <p:nvSpPr>
          <p:cNvPr id="3" name="Content Placeholder 2"/>
          <p:cNvSpPr>
            <a:spLocks noGrp="1"/>
          </p:cNvSpPr>
          <p:nvPr>
            <p:ph idx="1"/>
          </p:nvPr>
        </p:nvSpPr>
        <p:spPr>
          <a:xfrm>
            <a:off x="457200" y="1255714"/>
            <a:ext cx="8229600" cy="4870450"/>
          </a:xfrm>
        </p:spPr>
        <p:txBody>
          <a:bodyPr/>
          <a:lstStyle>
            <a:lvl1pPr marL="438912" indent="-438912">
              <a:spcBef>
                <a:spcPts val="1368"/>
              </a:spcBef>
              <a:spcAft>
                <a:spcPts val="0"/>
              </a:spcAft>
              <a:buClr>
                <a:srgbClr val="F7DB27"/>
              </a:buClr>
              <a:buSzPct val="100000"/>
              <a:buFont typeface="Lucida Grande"/>
              <a:buChar char="●"/>
              <a:defRPr sz="2800">
                <a:solidFill>
                  <a:srgbClr val="342413"/>
                </a:solidFill>
                <a:latin typeface="Times New Roman"/>
                <a:cs typeface="Times New Roman"/>
              </a:defRPr>
            </a:lvl1pPr>
            <a:lvl2pPr marL="742950" indent="-285750">
              <a:buClr>
                <a:srgbClr val="4289A4"/>
              </a:buClr>
              <a:buSzPct val="100000"/>
              <a:buFont typeface="Arial"/>
              <a:buChar char="•"/>
              <a:defRPr sz="2600" i="1">
                <a:solidFill>
                  <a:srgbClr val="342413"/>
                </a:solidFill>
                <a:latin typeface="Times New Roman"/>
                <a:cs typeface="Times New Roman"/>
              </a:defRPr>
            </a:lvl2pPr>
            <a:lvl3pPr>
              <a:defRPr sz="2200">
                <a:solidFill>
                  <a:srgbClr val="342413"/>
                </a:solidFill>
                <a:latin typeface="Times New Roman"/>
                <a:cs typeface="Times New Roman"/>
              </a:defRPr>
            </a:lvl3pPr>
            <a:lvl4pPr>
              <a:defRPr>
                <a:solidFill>
                  <a:srgbClr val="342413"/>
                </a:solidFill>
                <a:latin typeface="Times New Roman"/>
                <a:cs typeface="Times New Roman"/>
              </a:defRPr>
            </a:lvl4pPr>
            <a:lvl5pPr>
              <a:defRPr>
                <a:solidFill>
                  <a:srgbClr val="342413"/>
                </a:solidFill>
                <a:latin typeface="Times New Roman"/>
                <a:cs typeface="Times New Roman"/>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119063" y="6134100"/>
            <a:ext cx="2133600" cy="365125"/>
          </a:xfrm>
        </p:spPr>
        <p:txBody>
          <a:bodyPr/>
          <a:lstStyle>
            <a:lvl1pPr>
              <a:defRPr/>
            </a:lvl1pPr>
          </a:lstStyle>
          <a:p>
            <a:pPr>
              <a:defRPr/>
            </a:pPr>
            <a:endParaRPr lang="en-US"/>
          </a:p>
        </p:txBody>
      </p:sp>
      <p:sp>
        <p:nvSpPr>
          <p:cNvPr id="8" name="Slide Number Placeholder 5"/>
          <p:cNvSpPr>
            <a:spLocks noGrp="1"/>
          </p:cNvSpPr>
          <p:nvPr>
            <p:ph type="sldNum" sz="quarter" idx="11"/>
          </p:nvPr>
        </p:nvSpPr>
        <p:spPr>
          <a:xfrm>
            <a:off x="6953250" y="6486525"/>
            <a:ext cx="2133600" cy="365125"/>
          </a:xfrm>
        </p:spPr>
        <p:txBody>
          <a:bodyPr/>
          <a:lstStyle>
            <a:lvl1pPr>
              <a:defRPr b="1">
                <a:solidFill>
                  <a:srgbClr val="342413"/>
                </a:solidFill>
                <a:latin typeface="Franklin Gothic Medium"/>
                <a:cs typeface="Franklin Gothic Medium"/>
              </a:defRPr>
            </a:lvl1pPr>
          </a:lstStyle>
          <a:p>
            <a:pPr>
              <a:defRPr/>
            </a:pPr>
            <a:fld id="{A6D50E70-BEDF-834C-9438-BE6C824B6F6D}" type="slidenum">
              <a:rPr lang="en-US"/>
              <a:pPr>
                <a:defRPr/>
              </a:pPr>
              <a:t>‹#›</a:t>
            </a:fld>
            <a:endParaRPr lang="en-US"/>
          </a:p>
        </p:txBody>
      </p:sp>
    </p:spTree>
    <p:extLst>
      <p:ext uri="{BB962C8B-B14F-4D97-AF65-F5344CB8AC3E}">
        <p14:creationId xmlns:p14="http://schemas.microsoft.com/office/powerpoint/2010/main" val="886905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4FA0B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 Same Side Corner Rectangle 4"/>
          <p:cNvSpPr/>
          <p:nvPr/>
        </p:nvSpPr>
        <p:spPr>
          <a:xfrm rot="16200000">
            <a:off x="1698625" y="-862012"/>
            <a:ext cx="5976938" cy="8913812"/>
          </a:xfrm>
          <a:prstGeom prst="round2SameRect">
            <a:avLst>
              <a:gd name="adj1" fmla="val 9335"/>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ooter Placeholder 1"/>
          <p:cNvSpPr txBox="1">
            <a:spLocks/>
          </p:cNvSpPr>
          <p:nvPr/>
        </p:nvSpPr>
        <p:spPr>
          <a:xfrm>
            <a:off x="104775" y="6623050"/>
            <a:ext cx="8243888" cy="225425"/>
          </a:xfrm>
          <a:prstGeom prst="rect">
            <a:avLst/>
          </a:prstGeom>
          <a:ln>
            <a:noFill/>
          </a:ln>
        </p:spPr>
        <p:txBody>
          <a:bodyPr lIns="0" tIns="0" rIns="0" bIns="0"/>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900" kern="700" spc="50">
                <a:solidFill>
                  <a:schemeClr val="tx1">
                    <a:lumMod val="65000"/>
                    <a:lumOff val="35000"/>
                  </a:schemeClr>
                </a:solidFill>
                <a:latin typeface="Arial Narrow"/>
                <a:cs typeface="Arial Narrow"/>
              </a:rPr>
              <a:t>Copyright ©2016 Cengage Learning. All Rights Reserved. May not be scanned, copied or duplicated, or posted to a publicly accessible website, in whole or in part.</a:t>
            </a:r>
          </a:p>
        </p:txBody>
      </p:sp>
      <p:sp>
        <p:nvSpPr>
          <p:cNvPr id="7" name="Round Same Side Corner Rectangle 6"/>
          <p:cNvSpPr/>
          <p:nvPr/>
        </p:nvSpPr>
        <p:spPr>
          <a:xfrm rot="16200000">
            <a:off x="4592638" y="-3832225"/>
            <a:ext cx="731838" cy="8396287"/>
          </a:xfrm>
          <a:prstGeom prst="round2SameRect">
            <a:avLst>
              <a:gd name="adj1" fmla="val 31083"/>
              <a:gd name="adj2" fmla="val 0"/>
            </a:avLst>
          </a:prstGeom>
          <a:solidFill>
            <a:srgbClr val="6699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p:nvPr/>
        </p:nvSpPr>
        <p:spPr>
          <a:xfrm>
            <a:off x="996950" y="123825"/>
            <a:ext cx="5973763" cy="431800"/>
          </a:xfrm>
          <a:prstGeom prst="rect">
            <a:avLst/>
          </a:prstGeom>
          <a:noFill/>
          <a:effectLst>
            <a:outerShdw blurRad="50800" dist="38100" dir="2700000" algn="tl" rotWithShape="0">
              <a:prstClr val="black">
                <a:alpha val="40000"/>
              </a:prstClr>
            </a:outerShdw>
          </a:effectLst>
        </p:spPr>
        <p:txBody>
          <a:bodyPr lIns="0" tIns="0" rIns="0" bIns="0">
            <a:spAutoFit/>
          </a:bodyPr>
          <a:lstStyle/>
          <a:p>
            <a:pPr fontAlgn="auto">
              <a:spcBef>
                <a:spcPts val="0"/>
              </a:spcBef>
              <a:spcAft>
                <a:spcPts val="0"/>
              </a:spcAft>
              <a:defRPr/>
            </a:pPr>
            <a:r>
              <a:rPr lang="en-US" sz="2800" b="1" spc="100">
                <a:solidFill>
                  <a:srgbClr val="FFFFFF"/>
                </a:solidFill>
                <a:latin typeface="Franklin Gothic Medium"/>
                <a:ea typeface="+mn-ea"/>
                <a:cs typeface="Franklin Gothic Medium"/>
              </a:rPr>
              <a:t>SUMMARY OF MAIN POINTS</a:t>
            </a:r>
          </a:p>
        </p:txBody>
      </p:sp>
      <p:sp>
        <p:nvSpPr>
          <p:cNvPr id="3" name="Content Placeholder 2"/>
          <p:cNvSpPr>
            <a:spLocks noGrp="1"/>
          </p:cNvSpPr>
          <p:nvPr>
            <p:ph idx="1"/>
          </p:nvPr>
        </p:nvSpPr>
        <p:spPr>
          <a:xfrm>
            <a:off x="536433" y="843050"/>
            <a:ext cx="8150367" cy="5656399"/>
          </a:xfrm>
        </p:spPr>
        <p:txBody>
          <a:bodyPr lIns="0" tIns="0" rIns="0" bIns="0" spcCol="274320">
            <a:noAutofit/>
          </a:bodyPr>
          <a:lstStyle>
            <a:lvl1pPr marL="438912" indent="-438912">
              <a:spcBef>
                <a:spcPts val="1368"/>
              </a:spcBef>
              <a:buClr>
                <a:srgbClr val="669933"/>
              </a:buClr>
              <a:buSzPct val="100000"/>
              <a:buFont typeface="Lucida Grande"/>
              <a:buChar char="●"/>
              <a:defRPr sz="3000">
                <a:solidFill>
                  <a:srgbClr val="342413"/>
                </a:solidFill>
                <a:latin typeface="Times New Roman"/>
                <a:cs typeface="Times New Roman"/>
              </a:defRPr>
            </a:lvl1pPr>
            <a:lvl2pPr marL="742950" indent="-285750">
              <a:buClr>
                <a:srgbClr val="4289A4"/>
              </a:buClr>
              <a:buSzPct val="100000"/>
              <a:buFont typeface="Arial"/>
              <a:buChar char="•"/>
              <a:defRPr i="1">
                <a:solidFill>
                  <a:srgbClr val="342413"/>
                </a:solidFill>
                <a:latin typeface="Times New Roman"/>
                <a:cs typeface="Times New Roman"/>
              </a:defRPr>
            </a:lvl2pPr>
            <a:lvl3pPr>
              <a:defRPr>
                <a:solidFill>
                  <a:srgbClr val="FFFFFF"/>
                </a:solidFill>
                <a:latin typeface="Times New Roman"/>
                <a:cs typeface="Times New Roman"/>
              </a:defRPr>
            </a:lvl3pPr>
            <a:lvl4pPr>
              <a:defRPr>
                <a:solidFill>
                  <a:srgbClr val="FFFFFF"/>
                </a:solidFill>
                <a:latin typeface="Times New Roman"/>
                <a:cs typeface="Times New Roman"/>
              </a:defRPr>
            </a:lvl4pPr>
            <a:lvl5pPr>
              <a:defRPr>
                <a:solidFill>
                  <a:srgbClr val="FFFFFF"/>
                </a:solidFill>
                <a:latin typeface="Times New Roman"/>
                <a:cs typeface="Times New Roman"/>
              </a:defRPr>
            </a:lvl5pPr>
          </a:lstStyle>
          <a:p>
            <a:pPr lvl="0"/>
            <a:r>
              <a:rPr lang="en-US"/>
              <a:t>Click to edit Master text styles</a:t>
            </a:r>
          </a:p>
          <a:p>
            <a:pPr lvl="1"/>
            <a:r>
              <a:rPr lang="en-US"/>
              <a:t>Second level</a:t>
            </a:r>
          </a:p>
        </p:txBody>
      </p:sp>
      <p:sp>
        <p:nvSpPr>
          <p:cNvPr id="9" name="Date Placeholder 3"/>
          <p:cNvSpPr>
            <a:spLocks noGrp="1"/>
          </p:cNvSpPr>
          <p:nvPr>
            <p:ph type="dt" sz="half" idx="10"/>
          </p:nvPr>
        </p:nvSpPr>
        <p:spPr>
          <a:xfrm>
            <a:off x="119063" y="6134100"/>
            <a:ext cx="2133600" cy="365125"/>
          </a:xfrm>
        </p:spPr>
        <p:txBody>
          <a:bodyPr/>
          <a:lstStyle>
            <a:lvl1pPr>
              <a:defRPr/>
            </a:lvl1pPr>
          </a:lstStyle>
          <a:p>
            <a:pPr>
              <a:defRPr/>
            </a:pPr>
            <a:endParaRPr lang="en-US"/>
          </a:p>
        </p:txBody>
      </p:sp>
      <p:sp>
        <p:nvSpPr>
          <p:cNvPr id="10" name="Slide Number Placeholder 5"/>
          <p:cNvSpPr>
            <a:spLocks noGrp="1"/>
          </p:cNvSpPr>
          <p:nvPr>
            <p:ph type="sldNum" sz="quarter" idx="11"/>
          </p:nvPr>
        </p:nvSpPr>
        <p:spPr>
          <a:xfrm>
            <a:off x="6953250" y="6497638"/>
            <a:ext cx="2133600" cy="365125"/>
          </a:xfrm>
        </p:spPr>
        <p:txBody>
          <a:bodyPr/>
          <a:lstStyle>
            <a:lvl1pPr>
              <a:defRPr b="1">
                <a:solidFill>
                  <a:srgbClr val="FFFFFF"/>
                </a:solidFill>
                <a:latin typeface="Franklin Gothic Medium"/>
                <a:cs typeface="Franklin Gothic Medium"/>
              </a:defRPr>
            </a:lvl1pPr>
          </a:lstStyle>
          <a:p>
            <a:pPr>
              <a:defRPr/>
            </a:pPr>
            <a:fld id="{CA67C160-E87A-6546-B849-16CD74EAFEFA}" type="slidenum">
              <a:rPr lang="en-US"/>
              <a:pPr>
                <a:defRPr/>
              </a:pPr>
              <a:t>‹#›</a:t>
            </a:fld>
            <a:endParaRPr lang="en-US"/>
          </a:p>
        </p:txBody>
      </p:sp>
      <p:sp>
        <p:nvSpPr>
          <p:cNvPr id="11" name="Text Placeholder 10"/>
          <p:cNvSpPr>
            <a:spLocks noGrp="1"/>
          </p:cNvSpPr>
          <p:nvPr>
            <p:ph type="body" sz="quarter" idx="12"/>
          </p:nvPr>
        </p:nvSpPr>
        <p:spPr>
          <a:xfrm>
            <a:off x="5644200" y="196283"/>
            <a:ext cx="2860675" cy="535556"/>
          </a:xfrm>
        </p:spPr>
        <p:txBody>
          <a:bodyPr/>
          <a:lstStyle>
            <a:lvl1pPr marL="0" indent="0">
              <a:buFontTx/>
              <a:buNone/>
              <a:defRPr sz="1800" b="0" i="1">
                <a:solidFill>
                  <a:schemeClr val="bg1"/>
                </a:solidFill>
                <a:latin typeface="Franklin Gothic Book"/>
                <a:cs typeface="Franklin Gothic Book"/>
              </a:defRPr>
            </a:lvl1pPr>
          </a:lstStyle>
          <a:p>
            <a:pPr lvl="0"/>
            <a:r>
              <a:rPr lang="en-US"/>
              <a:t>Click to edit Master text styles</a:t>
            </a:r>
          </a:p>
        </p:txBody>
      </p:sp>
    </p:spTree>
    <p:extLst>
      <p:ext uri="{BB962C8B-B14F-4D97-AF65-F5344CB8AC3E}">
        <p14:creationId xmlns:p14="http://schemas.microsoft.com/office/powerpoint/2010/main" val="6619773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70B00092-D649-9842-8CCA-FA97C02035E6}" type="slidenum">
              <a:rPr/>
              <a:pPr>
                <a:defRPr/>
              </a:pPr>
              <a:t>‹#›</a:t>
            </a:fld>
            <a:endParaRPr lang="en-US"/>
          </a:p>
        </p:txBody>
      </p:sp>
    </p:spTree>
    <p:extLst>
      <p:ext uri="{BB962C8B-B14F-4D97-AF65-F5344CB8AC3E}">
        <p14:creationId xmlns:p14="http://schemas.microsoft.com/office/powerpoint/2010/main" val="12239931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lstStyle/>
          <a:p>
            <a:pPr fontAlgn="auto">
              <a:spcAft>
                <a:spcPts val="0"/>
              </a:spcAft>
              <a:defRPr/>
            </a:pPr>
            <a:r>
              <a:rPr lang="en-US"/>
              <a:t>Strategic Games</a:t>
            </a:r>
            <a:endParaRPr lang="en-US" sz="4000" b="0" i="1">
              <a:ea typeface="+mj-ea"/>
            </a:endParaRPr>
          </a:p>
        </p:txBody>
      </p:sp>
      <p:sp>
        <p:nvSpPr>
          <p:cNvPr id="6146" name="Subtitle 2"/>
          <p:cNvSpPr>
            <a:spLocks noGrp="1"/>
          </p:cNvSpPr>
          <p:nvPr>
            <p:ph type="subTitle" idx="1"/>
          </p:nvPr>
        </p:nvSpPr>
        <p:spPr>
          <a:xfrm>
            <a:off x="1469254" y="3430171"/>
            <a:ext cx="6281738" cy="1392238"/>
          </a:xfrm>
        </p:spPr>
        <p:txBody>
          <a:bodyPr/>
          <a:lstStyle/>
          <a:p>
            <a:r>
              <a:rPr lang="en-US" dirty="0">
                <a:latin typeface="Franklin Gothic Book" charset="0"/>
                <a:cs typeface="Franklin Gothic Book" charset="0"/>
              </a:rPr>
              <a:t>15</a:t>
            </a:r>
          </a:p>
        </p:txBody>
      </p:sp>
      <p:sp>
        <p:nvSpPr>
          <p:cNvPr id="3" name="TextBox 2"/>
          <p:cNvSpPr txBox="1"/>
          <p:nvPr/>
        </p:nvSpPr>
        <p:spPr>
          <a:xfrm>
            <a:off x="103453" y="4679602"/>
            <a:ext cx="1763611" cy="692497"/>
          </a:xfrm>
          <a:prstGeom prst="rect">
            <a:avLst/>
          </a:prstGeom>
          <a:noFill/>
        </p:spPr>
        <p:txBody>
          <a:bodyPr wrap="square" rtlCol="0">
            <a:spAutoFit/>
          </a:bodyPr>
          <a:lstStyle/>
          <a:p>
            <a:r>
              <a:rPr lang="en-US" sz="1300">
                <a:solidFill>
                  <a:schemeClr val="tx1">
                    <a:lumMod val="65000"/>
                    <a:lumOff val="35000"/>
                  </a:schemeClr>
                </a:solidFill>
                <a:latin typeface="+mn-lt"/>
                <a:sym typeface="Gill Sans" charset="0"/>
              </a:rPr>
              <a:t>PowerPoint Slides</a:t>
            </a:r>
            <a:r>
              <a:rPr lang="en-US" sz="1300">
                <a:solidFill>
                  <a:schemeClr val="tx1">
                    <a:lumMod val="65000"/>
                    <a:lumOff val="35000"/>
                  </a:schemeClr>
                </a:solidFill>
                <a:latin typeface="+mn-lt"/>
                <a:sym typeface="Times New Roman" charset="0"/>
              </a:rPr>
              <a:t> </a:t>
            </a:r>
          </a:p>
          <a:p>
            <a:r>
              <a:rPr lang="en-US" sz="1300">
                <a:solidFill>
                  <a:schemeClr val="tx1">
                    <a:lumMod val="65000"/>
                    <a:lumOff val="35000"/>
                  </a:schemeClr>
                </a:solidFill>
                <a:latin typeface="+mn-lt"/>
                <a:sym typeface="Gill Sans" charset="0"/>
              </a:rPr>
              <a:t>© Luke M. Froeb,</a:t>
            </a:r>
          </a:p>
          <a:p>
            <a:r>
              <a:rPr lang="en-US" sz="1300">
                <a:solidFill>
                  <a:schemeClr val="tx1">
                    <a:lumMod val="65000"/>
                    <a:lumOff val="35000"/>
                  </a:schemeClr>
                </a:solidFill>
                <a:latin typeface="+mn-lt"/>
                <a:sym typeface="Gill Sans" charset="0"/>
              </a:rPr>
              <a:t>Vanderbilt 2014</a:t>
            </a:r>
            <a:endParaRPr lang="en-US" sz="1300">
              <a:solidFill>
                <a:schemeClr val="tx1">
                  <a:lumMod val="65000"/>
                  <a:lumOff val="35000"/>
                </a:schemeClr>
              </a:solidFill>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Modeling entry decision</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10</a:t>
            </a:fld>
            <a:endParaRPr lang="en-US"/>
          </a:p>
        </p:txBody>
      </p:sp>
      <p:pic>
        <p:nvPicPr>
          <p:cNvPr id="5" name="Picture 3"/>
          <p:cNvPicPr>
            <a:picLocks noChangeAspect="1"/>
          </p:cNvPicPr>
          <p:nvPr/>
        </p:nvPicPr>
        <p:blipFill>
          <a:blip r:embed="rId2">
            <a:lum contrast="16000"/>
            <a:extLst>
              <a:ext uri="{28A0092B-C50C-407E-A947-70E740481C1C}">
                <a14:useLocalDpi xmlns:a14="http://schemas.microsoft.com/office/drawing/2010/main" val="0"/>
              </a:ext>
            </a:extLst>
          </a:blip>
          <a:srcRect/>
          <a:stretch>
            <a:fillRect/>
          </a:stretch>
        </p:blipFill>
        <p:spPr bwMode="auto">
          <a:xfrm>
            <a:off x="992187" y="1211451"/>
            <a:ext cx="7159625" cy="4819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89236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Modeling entry decision </a:t>
            </a:r>
            <a:r>
              <a:rPr lang="en-US" sz="2000" i="1"/>
              <a:t>(cont’d.)</a:t>
            </a:r>
          </a:p>
        </p:txBody>
      </p:sp>
      <p:sp>
        <p:nvSpPr>
          <p:cNvPr id="3" name="Content Placeholder 2"/>
          <p:cNvSpPr>
            <a:spLocks noGrp="1"/>
          </p:cNvSpPr>
          <p:nvPr>
            <p:ph idx="1"/>
          </p:nvPr>
        </p:nvSpPr>
        <p:spPr>
          <a:xfrm>
            <a:off x="457199" y="1255714"/>
            <a:ext cx="8314925" cy="1971673"/>
          </a:xfrm>
        </p:spPr>
        <p:txBody>
          <a:bodyPr/>
          <a:lstStyle/>
          <a:p>
            <a:pPr>
              <a:lnSpc>
                <a:spcPct val="90000"/>
              </a:lnSpc>
            </a:pPr>
            <a:r>
              <a:rPr lang="en-US" sz="2800"/>
              <a:t>To find the best strategy in a sequential game put two lines through the paths that present suboptimal choices. </a:t>
            </a:r>
          </a:p>
          <a:p>
            <a:pPr>
              <a:lnSpc>
                <a:spcPct val="90000"/>
              </a:lnSpc>
            </a:pPr>
            <a:r>
              <a:rPr lang="en-US" sz="2800"/>
              <a:t>In this game, equilibrium is {In, Acc}:</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11</a:t>
            </a:fld>
            <a:endParaRPr lang="en-US"/>
          </a:p>
        </p:txBody>
      </p:sp>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227387"/>
            <a:ext cx="4821238" cy="325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53322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Deterring Entry</a:t>
            </a:r>
          </a:p>
        </p:txBody>
      </p:sp>
      <p:sp>
        <p:nvSpPr>
          <p:cNvPr id="3" name="Content Placeholder 2"/>
          <p:cNvSpPr>
            <a:spLocks noGrp="1"/>
          </p:cNvSpPr>
          <p:nvPr>
            <p:ph idx="1"/>
          </p:nvPr>
        </p:nvSpPr>
        <p:spPr>
          <a:xfrm>
            <a:off x="457200" y="1255713"/>
            <a:ext cx="8229600" cy="5230811"/>
          </a:xfrm>
        </p:spPr>
        <p:txBody>
          <a:bodyPr>
            <a:normAutofit fontScale="85000" lnSpcReduction="20000"/>
          </a:bodyPr>
          <a:lstStyle/>
          <a:p>
            <a:pPr>
              <a:lnSpc>
                <a:spcPct val="110000"/>
              </a:lnSpc>
            </a:pPr>
            <a:r>
              <a:rPr lang="en-US"/>
              <a:t>Part of game theory is figuring out how to change the game to your own advantage.</a:t>
            </a:r>
          </a:p>
          <a:p>
            <a:pPr lvl="1">
              <a:lnSpc>
                <a:spcPct val="110000"/>
              </a:lnSpc>
            </a:pPr>
            <a:r>
              <a:rPr lang="en-US"/>
              <a:t>In the current game, if the incumbent firm can deter entry, it would earn $10 profit, instead of only $5. </a:t>
            </a:r>
          </a:p>
          <a:p>
            <a:pPr>
              <a:lnSpc>
                <a:spcPct val="110000"/>
              </a:lnSpc>
            </a:pPr>
            <a:r>
              <a:rPr lang="en-US"/>
              <a:t>One way of deterring entry is to threaten (in such a manner as to be truly believable) to “commit” to fight the entry and price low. </a:t>
            </a:r>
          </a:p>
          <a:p>
            <a:pPr lvl="1">
              <a:lnSpc>
                <a:spcPct val="110000"/>
              </a:lnSpc>
            </a:pPr>
            <a:r>
              <a:rPr lang="en-US"/>
              <a:t>To model this commitment, take away one of the incumbent’s options, the ability to accommodate entry.</a:t>
            </a:r>
          </a:p>
          <a:p>
            <a:pPr>
              <a:lnSpc>
                <a:spcPct val="110000"/>
              </a:lnSpc>
            </a:pPr>
            <a:r>
              <a:rPr lang="en-US"/>
              <a:t>By committing to fight entry, the incumbent can benefit, even though the incumbent would be worse off if entry did occur, and the incumbent had to fight.</a:t>
            </a:r>
          </a:p>
          <a:p>
            <a:pPr lvl="1">
              <a:lnSpc>
                <a:spcPct val="110000"/>
              </a:lnSpc>
            </a:pPr>
            <a:r>
              <a:rPr lang="en-US"/>
              <a:t>In other words, the best threat is one you do not have to use.</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12</a:t>
            </a:fld>
            <a:endParaRPr lang="en-US"/>
          </a:p>
        </p:txBody>
      </p:sp>
    </p:spTree>
    <p:extLst>
      <p:ext uri="{BB962C8B-B14F-4D97-AF65-F5344CB8AC3E}">
        <p14:creationId xmlns:p14="http://schemas.microsoft.com/office/powerpoint/2010/main" val="1561019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41058"/>
            <a:ext cx="8503067" cy="816148"/>
          </a:xfrm>
        </p:spPr>
        <p:txBody>
          <a:bodyPr/>
          <a:lstStyle/>
          <a:p>
            <a:r>
              <a:rPr lang="en-US"/>
              <a:t>Types of games: Simultaneous-move</a:t>
            </a:r>
          </a:p>
        </p:txBody>
      </p:sp>
      <p:sp>
        <p:nvSpPr>
          <p:cNvPr id="3" name="Content Placeholder 2"/>
          <p:cNvSpPr>
            <a:spLocks noGrp="1"/>
          </p:cNvSpPr>
          <p:nvPr>
            <p:ph idx="1"/>
          </p:nvPr>
        </p:nvSpPr>
        <p:spPr/>
        <p:txBody>
          <a:bodyPr/>
          <a:lstStyle/>
          <a:p>
            <a:pPr>
              <a:lnSpc>
                <a:spcPct val="90000"/>
              </a:lnSpc>
            </a:pPr>
            <a:r>
              <a:rPr lang="en-US"/>
              <a:t>The second type of game is simultaneous-move. In this type of game players move simultaneously.</a:t>
            </a:r>
          </a:p>
          <a:p>
            <a:pPr lvl="1">
              <a:lnSpc>
                <a:spcPct val="90000"/>
              </a:lnSpc>
            </a:pPr>
            <a:r>
              <a:rPr lang="en-US"/>
              <a:t>This does not literally require players moving at same time, just that each player plans a move without knowing the other player’s move in advance</a:t>
            </a:r>
          </a:p>
          <a:p>
            <a:pPr>
              <a:lnSpc>
                <a:spcPct val="90000"/>
              </a:lnSpc>
            </a:pPr>
            <a:r>
              <a:rPr lang="en-US"/>
              <a:t>To analyze a simultaneous-move game we use a matrix or “reduced-form” of the game. </a:t>
            </a:r>
          </a:p>
          <a:p>
            <a:pPr>
              <a:lnSpc>
                <a:spcPct val="90000"/>
              </a:lnSpc>
            </a:pPr>
            <a:r>
              <a:rPr lang="en-US"/>
              <a:t>Again the likely outcomes are Nash equlibria, where no player has an incentive to change, i.e., each player is doing the best they can. </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13</a:t>
            </a:fld>
            <a:endParaRPr lang="en-US"/>
          </a:p>
        </p:txBody>
      </p:sp>
    </p:spTree>
    <p:extLst>
      <p:ext uri="{BB962C8B-B14F-4D97-AF65-F5344CB8AC3E}">
        <p14:creationId xmlns:p14="http://schemas.microsoft.com/office/powerpoint/2010/main" val="1810501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Simultaneous-move games </a:t>
            </a:r>
            <a:r>
              <a:rPr lang="en-US" sz="2000" i="1"/>
              <a:t>(cont’d.)</a:t>
            </a:r>
          </a:p>
        </p:txBody>
      </p:sp>
      <p:sp>
        <p:nvSpPr>
          <p:cNvPr id="3" name="Content Placeholder 2"/>
          <p:cNvSpPr>
            <a:spLocks noGrp="1"/>
          </p:cNvSpPr>
          <p:nvPr>
            <p:ph idx="1"/>
          </p:nvPr>
        </p:nvSpPr>
        <p:spPr/>
        <p:txBody>
          <a:bodyPr/>
          <a:lstStyle/>
          <a:p>
            <a:r>
              <a:rPr lang="en-US" sz="2600"/>
              <a:t>In a two-player game, each player’s payoffs can be modeled in a table/matrix by assigning player One to choose row strategies and player Two to choose column strategies. </a:t>
            </a:r>
          </a:p>
          <a:p>
            <a:r>
              <a:rPr lang="en-US" sz="2600"/>
              <a:t>If player one’s strategy payoffs are in rows 1,2,3,4,5 and player two’s strategy payoffs are in columns A,B,C,D,E then the actual payoff can be found by locating the cell in which the two strategy decisions (row, column) meet. </a:t>
            </a:r>
          </a:p>
          <a:p>
            <a:r>
              <a:rPr lang="en-US" sz="2600"/>
              <a:t>Compute Nash Equilibrium by finding pairs of strategies where both players are choosing the best possible response to their competitor’s strategy</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14</a:t>
            </a:fld>
            <a:endParaRPr lang="en-US"/>
          </a:p>
        </p:txBody>
      </p:sp>
    </p:spTree>
    <p:extLst>
      <p:ext uri="{BB962C8B-B14F-4D97-AF65-F5344CB8AC3E}">
        <p14:creationId xmlns:p14="http://schemas.microsoft.com/office/powerpoint/2010/main" val="1697899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Modeling simultaneous-move games</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15</a:t>
            </a:fld>
            <a:endParaRPr lang="en-US"/>
          </a:p>
        </p:txBody>
      </p:sp>
      <p:sp>
        <p:nvSpPr>
          <p:cNvPr id="5" name="TextBox 4"/>
          <p:cNvSpPr txBox="1"/>
          <p:nvPr/>
        </p:nvSpPr>
        <p:spPr>
          <a:xfrm>
            <a:off x="3476625" y="1274763"/>
            <a:ext cx="4097338" cy="461962"/>
          </a:xfrm>
          <a:prstGeom prst="rect">
            <a:avLst/>
          </a:prstGeom>
          <a:noFill/>
        </p:spPr>
        <p:txBody>
          <a:bodyPr>
            <a:spAutoFit/>
          </a:bodyPr>
          <a:lstStyle/>
          <a:p>
            <a:pPr eaLnBrk="1" hangingPunct="1">
              <a:defRPr/>
            </a:pPr>
            <a:r>
              <a:rPr lang="en-US" dirty="0">
                <a:solidFill>
                  <a:srgbClr val="FF0000"/>
                </a:solidFill>
                <a:latin typeface="+mn-lt"/>
                <a:ea typeface="ＭＳ Ｐゴシック" pitchFamily="-107" charset="-128"/>
                <a:cs typeface="ＭＳ Ｐゴシック" pitchFamily="-107" charset="-128"/>
              </a:rPr>
              <a:t>Player Two</a:t>
            </a:r>
          </a:p>
        </p:txBody>
      </p:sp>
      <p:sp>
        <p:nvSpPr>
          <p:cNvPr id="6" name="TextBox 5"/>
          <p:cNvSpPr txBox="1"/>
          <p:nvPr/>
        </p:nvSpPr>
        <p:spPr>
          <a:xfrm>
            <a:off x="502464" y="2590799"/>
            <a:ext cx="553998" cy="3143845"/>
          </a:xfrm>
          <a:prstGeom prst="rect">
            <a:avLst/>
          </a:prstGeom>
          <a:noFill/>
        </p:spPr>
        <p:txBody>
          <a:bodyPr vert="wordArtVert">
            <a:spAutoFit/>
          </a:bodyPr>
          <a:lstStyle/>
          <a:p>
            <a:pPr eaLnBrk="1" hangingPunct="1">
              <a:defRPr/>
            </a:pPr>
            <a:r>
              <a:rPr lang="en-US" dirty="0">
                <a:solidFill>
                  <a:schemeClr val="tx2">
                    <a:lumMod val="60000"/>
                    <a:lumOff val="40000"/>
                  </a:schemeClr>
                </a:solidFill>
                <a:latin typeface="+mn-lt"/>
                <a:ea typeface="ＭＳ Ｐゴシック" pitchFamily="-107" charset="-128"/>
                <a:cs typeface="ＭＳ Ｐゴシック" pitchFamily="-107" charset="-128"/>
              </a:rPr>
              <a:t>Player One</a:t>
            </a:r>
          </a:p>
        </p:txBody>
      </p:sp>
      <p:graphicFrame>
        <p:nvGraphicFramePr>
          <p:cNvPr id="7" name="Content Placeholder 3"/>
          <p:cNvGraphicFramePr>
            <a:graphicFrameLocks noGrp="1"/>
          </p:cNvGraphicFramePr>
          <p:nvPr/>
        </p:nvGraphicFramePr>
        <p:xfrm>
          <a:off x="1479550" y="1924050"/>
          <a:ext cx="6597648" cy="3943348"/>
        </p:xfrm>
        <a:graphic>
          <a:graphicData uri="http://schemas.openxmlformats.org/drawingml/2006/table">
            <a:tbl>
              <a:tblPr/>
              <a:tblGrid>
                <a:gridCol w="1099110">
                  <a:extLst>
                    <a:ext uri="{9D8B030D-6E8A-4147-A177-3AD203B41FA5}">
                      <a16:colId xmlns:a16="http://schemas.microsoft.com/office/drawing/2014/main" val="20000"/>
                    </a:ext>
                  </a:extLst>
                </a:gridCol>
                <a:gridCol w="1100604">
                  <a:extLst>
                    <a:ext uri="{9D8B030D-6E8A-4147-A177-3AD203B41FA5}">
                      <a16:colId xmlns:a16="http://schemas.microsoft.com/office/drawing/2014/main" val="20001"/>
                    </a:ext>
                  </a:extLst>
                </a:gridCol>
                <a:gridCol w="1099110">
                  <a:extLst>
                    <a:ext uri="{9D8B030D-6E8A-4147-A177-3AD203B41FA5}">
                      <a16:colId xmlns:a16="http://schemas.microsoft.com/office/drawing/2014/main" val="20002"/>
                    </a:ext>
                  </a:extLst>
                </a:gridCol>
                <a:gridCol w="1099110">
                  <a:extLst>
                    <a:ext uri="{9D8B030D-6E8A-4147-A177-3AD203B41FA5}">
                      <a16:colId xmlns:a16="http://schemas.microsoft.com/office/drawing/2014/main" val="20003"/>
                    </a:ext>
                  </a:extLst>
                </a:gridCol>
                <a:gridCol w="1099110">
                  <a:extLst>
                    <a:ext uri="{9D8B030D-6E8A-4147-A177-3AD203B41FA5}">
                      <a16:colId xmlns:a16="http://schemas.microsoft.com/office/drawing/2014/main" val="20004"/>
                    </a:ext>
                  </a:extLst>
                </a:gridCol>
                <a:gridCol w="1100604">
                  <a:extLst>
                    <a:ext uri="{9D8B030D-6E8A-4147-A177-3AD203B41FA5}">
                      <a16:colId xmlns:a16="http://schemas.microsoft.com/office/drawing/2014/main" val="20005"/>
                    </a:ext>
                  </a:extLst>
                </a:gridCol>
              </a:tblGrid>
              <a:tr h="62586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Trebuchet MS"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Trebuchet MS" charset="0"/>
                          <a:ea typeface="ＭＳ Ｐゴシック" charset="0"/>
                          <a:cs typeface="ＭＳ Ｐゴシック" charset="0"/>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Trebuchet MS" charset="0"/>
                          <a:ea typeface="ＭＳ Ｐゴシック" charset="0"/>
                          <a:cs typeface="ＭＳ Ｐゴシック"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Trebuchet MS" charset="0"/>
                          <a:ea typeface="ＭＳ Ｐゴシック" charset="0"/>
                          <a:cs typeface="ＭＳ Ｐゴシック" charset="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Trebuchet MS" charset="0"/>
                          <a:ea typeface="ＭＳ Ｐゴシック" charset="0"/>
                          <a:cs typeface="ＭＳ Ｐゴシック" charset="0"/>
                        </a:rPr>
                        <a:t>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Trebuchet MS" charset="0"/>
                          <a:ea typeface="ＭＳ Ｐゴシック" charset="0"/>
                          <a:cs typeface="ＭＳ Ｐゴシック" charset="0"/>
                        </a:rPr>
                        <a: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6258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58ED5"/>
                          </a:solidFill>
                          <a:effectLst/>
                          <a:latin typeface="Trebuchet MS" charset="0"/>
                          <a:ea typeface="ＭＳ Ｐゴシック" charset="0"/>
                          <a:cs typeface="ＭＳ Ｐゴシック"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58ED5"/>
                          </a:solidFill>
                          <a:effectLst/>
                          <a:latin typeface="Trebuchet MS" charset="0"/>
                          <a:ea typeface="ＭＳ Ｐゴシック" charset="0"/>
                          <a:cs typeface="ＭＳ Ｐゴシック" charset="0"/>
                        </a:rPr>
                        <a:t>9, </a:t>
                      </a:r>
                      <a:r>
                        <a:rPr kumimoji="0" lang="en-US" sz="1800" b="0" i="0" u="none" strike="noStrike" cap="none" normalizeH="0" baseline="0" dirty="0">
                          <a:ln>
                            <a:noFill/>
                          </a:ln>
                          <a:solidFill>
                            <a:srgbClr val="FF0000"/>
                          </a:solidFill>
                          <a:effectLst/>
                          <a:latin typeface="Trebuchet MS" charset="0"/>
                          <a:ea typeface="ＭＳ Ｐゴシック" charset="0"/>
                          <a:cs typeface="ＭＳ Ｐゴシック"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58ED5"/>
                          </a:solidFill>
                          <a:effectLst/>
                          <a:latin typeface="Trebuchet MS" charset="0"/>
                          <a:ea typeface="ＭＳ Ｐゴシック" charset="0"/>
                          <a:cs typeface="ＭＳ Ｐゴシック" charset="0"/>
                        </a:rPr>
                        <a:t>7, </a:t>
                      </a:r>
                      <a:r>
                        <a:rPr kumimoji="0" lang="en-US" sz="1800" b="0" i="0" u="none" strike="noStrike" cap="none" normalizeH="0" baseline="0" dirty="0">
                          <a:ln>
                            <a:noFill/>
                          </a:ln>
                          <a:solidFill>
                            <a:srgbClr val="FF0000"/>
                          </a:solidFill>
                          <a:effectLst/>
                          <a:latin typeface="Trebuchet MS" charset="0"/>
                          <a:ea typeface="ＭＳ Ｐゴシック" charset="0"/>
                          <a:cs typeface="ＭＳ Ｐゴシック"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58ED5"/>
                          </a:solidFill>
                          <a:effectLst/>
                          <a:latin typeface="Trebuchet MS" charset="0"/>
                          <a:ea typeface="ＭＳ Ｐゴシック" charset="0"/>
                          <a:cs typeface="ＭＳ Ｐゴシック" charset="0"/>
                        </a:rPr>
                        <a:t>5, </a:t>
                      </a:r>
                      <a:r>
                        <a:rPr kumimoji="0" lang="en-US" sz="1800" b="0" i="0" u="none" strike="noStrike" cap="none" normalizeH="0" baseline="0" dirty="0">
                          <a:ln>
                            <a:noFill/>
                          </a:ln>
                          <a:solidFill>
                            <a:srgbClr val="FF0000"/>
                          </a:solidFill>
                          <a:effectLst/>
                          <a:latin typeface="Trebuchet MS" charset="0"/>
                          <a:ea typeface="ＭＳ Ｐゴシック" charset="0"/>
                          <a:cs typeface="ＭＳ Ｐゴシック"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58ED5"/>
                          </a:solidFill>
                          <a:effectLst/>
                          <a:latin typeface="Trebuchet MS" charset="0"/>
                          <a:ea typeface="ＭＳ Ｐゴシック" charset="0"/>
                          <a:cs typeface="ＭＳ Ｐゴシック" charset="0"/>
                        </a:rPr>
                        <a:t>3, </a:t>
                      </a:r>
                      <a:r>
                        <a:rPr kumimoji="0" lang="en-US" sz="1800" b="0" i="0" u="none" strike="noStrike" cap="none" normalizeH="0" baseline="0" dirty="0">
                          <a:ln>
                            <a:noFill/>
                          </a:ln>
                          <a:solidFill>
                            <a:srgbClr val="FF0000"/>
                          </a:solidFill>
                          <a:effectLst/>
                          <a:latin typeface="Trebuchet MS" charset="0"/>
                          <a:ea typeface="ＭＳ Ｐゴシック" charset="0"/>
                          <a:cs typeface="ＭＳ Ｐゴシック"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58ED5"/>
                          </a:solidFill>
                          <a:effectLst/>
                          <a:latin typeface="Trebuchet MS" charset="0"/>
                          <a:ea typeface="ＭＳ Ｐゴシック" charset="0"/>
                          <a:cs typeface="ＭＳ Ｐゴシック" charset="0"/>
                        </a:rPr>
                        <a:t>1, </a:t>
                      </a:r>
                      <a:r>
                        <a:rPr kumimoji="0" lang="en-US" sz="1800" b="0" i="0" u="none" strike="noStrike" cap="none" normalizeH="0" baseline="0" dirty="0">
                          <a:ln>
                            <a:noFill/>
                          </a:ln>
                          <a:solidFill>
                            <a:srgbClr val="FF0000"/>
                          </a:solidFill>
                          <a:effectLst/>
                          <a:latin typeface="Trebuchet MS" charset="0"/>
                          <a:ea typeface="ＭＳ Ｐゴシック" charset="0"/>
                          <a:cs typeface="ＭＳ Ｐゴシック" charset="0"/>
                        </a:rPr>
                        <a:t>1</a:t>
                      </a:r>
                      <a:r>
                        <a:rPr kumimoji="0" lang="en-US" sz="1800" b="0" i="0" u="none" strike="noStrike" cap="none" normalizeH="0" baseline="0" dirty="0">
                          <a:ln>
                            <a:noFill/>
                          </a:ln>
                          <a:solidFill>
                            <a:schemeClr val="tx1"/>
                          </a:solidFill>
                          <a:effectLst/>
                          <a:latin typeface="Trebuchet MS" charset="0"/>
                          <a:ea typeface="ＭＳ Ｐゴシック" charset="0"/>
                          <a:cs typeface="ＭＳ Ｐゴシック"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extLst>
                  <a:ext uri="{0D108BD9-81ED-4DB2-BD59-A6C34878D82A}">
                    <a16:rowId xmlns:a16="http://schemas.microsoft.com/office/drawing/2014/main" val="10001"/>
                  </a:ext>
                </a:extLst>
              </a:tr>
              <a:tr h="6258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58ED5"/>
                          </a:solidFill>
                          <a:effectLst/>
                          <a:latin typeface="Trebuchet MS" charset="0"/>
                          <a:ea typeface="ＭＳ Ｐゴシック" charset="0"/>
                          <a:cs typeface="ＭＳ Ｐゴシック"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58ED5"/>
                          </a:solidFill>
                          <a:effectLst/>
                          <a:latin typeface="Trebuchet MS" charset="0"/>
                          <a:ea typeface="ＭＳ Ｐゴシック" charset="0"/>
                          <a:cs typeface="ＭＳ Ｐゴシック" charset="0"/>
                        </a:rPr>
                        <a:t>7, </a:t>
                      </a:r>
                      <a:r>
                        <a:rPr kumimoji="0" lang="en-US" sz="1800" b="0" i="0" u="none" strike="noStrike" cap="none" normalizeH="0" baseline="0" dirty="0">
                          <a:ln>
                            <a:noFill/>
                          </a:ln>
                          <a:solidFill>
                            <a:srgbClr val="FF0000"/>
                          </a:solidFill>
                          <a:effectLst/>
                          <a:latin typeface="Trebuchet MS" charset="0"/>
                          <a:ea typeface="ＭＳ Ｐゴシック" charset="0"/>
                          <a:cs typeface="ＭＳ Ｐゴシック"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58ED5"/>
                          </a:solidFill>
                          <a:effectLst/>
                          <a:latin typeface="Trebuchet MS" charset="0"/>
                          <a:ea typeface="ＭＳ Ｐゴシック" charset="0"/>
                          <a:cs typeface="ＭＳ Ｐゴシック" charset="0"/>
                        </a:rPr>
                        <a:t>5,</a:t>
                      </a:r>
                      <a:r>
                        <a:rPr kumimoji="0" lang="en-US" sz="1800" b="0" i="0" u="none" strike="noStrike" cap="none" normalizeH="0" baseline="0" dirty="0">
                          <a:ln>
                            <a:noFill/>
                          </a:ln>
                          <a:solidFill>
                            <a:schemeClr val="tx1"/>
                          </a:solidFill>
                          <a:effectLst/>
                          <a:latin typeface="Trebuchet MS" charset="0"/>
                          <a:ea typeface="ＭＳ Ｐゴシック" charset="0"/>
                          <a:cs typeface="ＭＳ Ｐゴシック" charset="0"/>
                        </a:rPr>
                        <a:t> </a:t>
                      </a:r>
                      <a:r>
                        <a:rPr kumimoji="0" lang="en-US" sz="1800" b="0" i="0" u="none" strike="noStrike" cap="none" normalizeH="0" baseline="0" dirty="0">
                          <a:ln>
                            <a:noFill/>
                          </a:ln>
                          <a:solidFill>
                            <a:srgbClr val="FF0000"/>
                          </a:solidFill>
                          <a:effectLst/>
                          <a:latin typeface="Trebuchet MS" charset="0"/>
                          <a:ea typeface="ＭＳ Ｐゴシック" charset="0"/>
                          <a:cs typeface="ＭＳ Ｐゴシック"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58ED5"/>
                          </a:solidFill>
                          <a:effectLst/>
                          <a:latin typeface="Trebuchet MS" charset="0"/>
                          <a:ea typeface="ＭＳ Ｐゴシック" charset="0"/>
                          <a:cs typeface="ＭＳ Ｐゴシック" charset="0"/>
                        </a:rPr>
                        <a:t>3,</a:t>
                      </a:r>
                      <a:r>
                        <a:rPr kumimoji="0" lang="en-US" sz="1800" b="0" i="0" u="none" strike="noStrike" cap="none" normalizeH="0" baseline="0" dirty="0">
                          <a:ln>
                            <a:noFill/>
                          </a:ln>
                          <a:solidFill>
                            <a:schemeClr val="bg2"/>
                          </a:solidFill>
                          <a:effectLst/>
                          <a:latin typeface="Trebuchet MS" charset="0"/>
                          <a:ea typeface="ＭＳ Ｐゴシック" charset="0"/>
                          <a:cs typeface="ＭＳ Ｐゴシック" charset="0"/>
                        </a:rPr>
                        <a:t> </a:t>
                      </a:r>
                      <a:r>
                        <a:rPr kumimoji="0" lang="en-US" sz="1800" b="0" i="0" u="none" strike="noStrike" cap="none" normalizeH="0" baseline="0" dirty="0">
                          <a:ln>
                            <a:noFill/>
                          </a:ln>
                          <a:solidFill>
                            <a:srgbClr val="FF0000"/>
                          </a:solidFill>
                          <a:effectLst/>
                          <a:latin typeface="Trebuchet MS" charset="0"/>
                          <a:ea typeface="ＭＳ Ｐゴシック" charset="0"/>
                          <a:cs typeface="ＭＳ Ｐゴシック"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58ED5"/>
                          </a:solidFill>
                          <a:effectLst/>
                          <a:latin typeface="Trebuchet MS" charset="0"/>
                          <a:ea typeface="ＭＳ Ｐゴシック" charset="0"/>
                          <a:cs typeface="ＭＳ Ｐゴシック" charset="0"/>
                        </a:rPr>
                        <a:t>1,</a:t>
                      </a:r>
                      <a:r>
                        <a:rPr kumimoji="0" lang="en-US" sz="1800" b="0" i="0" u="none" strike="noStrike" cap="none" normalizeH="0" baseline="0" dirty="0">
                          <a:ln>
                            <a:noFill/>
                          </a:ln>
                          <a:solidFill>
                            <a:schemeClr val="bg2"/>
                          </a:solidFill>
                          <a:effectLst/>
                          <a:latin typeface="Trebuchet MS" charset="0"/>
                          <a:ea typeface="ＭＳ Ｐゴシック" charset="0"/>
                          <a:cs typeface="ＭＳ Ｐゴシック" charset="0"/>
                        </a:rPr>
                        <a:t> </a:t>
                      </a:r>
                      <a:r>
                        <a:rPr kumimoji="0" lang="en-US" sz="1800" b="0" i="0" u="none" strike="noStrike" cap="none" normalizeH="0" baseline="0" dirty="0">
                          <a:ln>
                            <a:noFill/>
                          </a:ln>
                          <a:solidFill>
                            <a:srgbClr val="FF0000"/>
                          </a:solidFill>
                          <a:effectLst/>
                          <a:latin typeface="Trebuchet MS" charset="0"/>
                          <a:ea typeface="ＭＳ Ｐゴシック" charset="0"/>
                          <a:cs typeface="ＭＳ Ｐゴシック"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58ED5"/>
                          </a:solidFill>
                          <a:effectLst/>
                          <a:latin typeface="Trebuchet MS" charset="0"/>
                          <a:ea typeface="ＭＳ Ｐゴシック" charset="0"/>
                          <a:cs typeface="ＭＳ Ｐゴシック" charset="0"/>
                        </a:rPr>
                        <a:t>3, </a:t>
                      </a:r>
                      <a:r>
                        <a:rPr kumimoji="0" lang="en-US" sz="1800" b="0" i="0" u="none" strike="noStrike" cap="none" normalizeH="0" baseline="0" dirty="0">
                          <a:ln>
                            <a:noFill/>
                          </a:ln>
                          <a:solidFill>
                            <a:srgbClr val="FF0000"/>
                          </a:solidFill>
                          <a:effectLst/>
                          <a:latin typeface="Trebuchet MS" charset="0"/>
                          <a:ea typeface="ＭＳ Ｐゴシック" charset="0"/>
                          <a:cs typeface="ＭＳ Ｐゴシック" charset="0"/>
                        </a:rPr>
                        <a:t>3</a:t>
                      </a:r>
                      <a:r>
                        <a:rPr kumimoji="0" lang="en-US" sz="1800" b="0" i="0" u="none" strike="noStrike" cap="none" normalizeH="0" baseline="0" dirty="0">
                          <a:ln>
                            <a:noFill/>
                          </a:ln>
                          <a:solidFill>
                            <a:schemeClr val="bg2"/>
                          </a:solidFill>
                          <a:effectLst/>
                          <a:latin typeface="Trebuchet MS" charset="0"/>
                          <a:ea typeface="ＭＳ Ｐゴシック" charset="0"/>
                          <a:cs typeface="ＭＳ Ｐゴシック"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extLst>
                  <a:ext uri="{0D108BD9-81ED-4DB2-BD59-A6C34878D82A}">
                    <a16:rowId xmlns:a16="http://schemas.microsoft.com/office/drawing/2014/main" val="10002"/>
                  </a:ext>
                </a:extLst>
              </a:tr>
              <a:tr h="6258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58ED5"/>
                          </a:solidFill>
                          <a:effectLst/>
                          <a:latin typeface="Trebuchet MS" charset="0"/>
                          <a:ea typeface="ＭＳ Ｐゴシック" charset="0"/>
                          <a:cs typeface="ＭＳ Ｐゴシック"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58ED5"/>
                          </a:solidFill>
                          <a:effectLst/>
                          <a:latin typeface="Trebuchet MS" charset="0"/>
                          <a:ea typeface="ＭＳ Ｐゴシック" charset="0"/>
                          <a:cs typeface="ＭＳ Ｐゴシック" charset="0"/>
                        </a:rPr>
                        <a:t>5, </a:t>
                      </a:r>
                      <a:r>
                        <a:rPr kumimoji="0" lang="en-US" sz="1800" b="0" i="0" u="none" strike="noStrike" cap="none" normalizeH="0" baseline="0" dirty="0">
                          <a:ln>
                            <a:noFill/>
                          </a:ln>
                          <a:solidFill>
                            <a:srgbClr val="FF0000"/>
                          </a:solidFill>
                          <a:effectLst/>
                          <a:latin typeface="Trebuchet MS" charset="0"/>
                          <a:ea typeface="ＭＳ Ｐゴシック" charset="0"/>
                          <a:cs typeface="ＭＳ Ｐゴシック"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58ED5"/>
                          </a:solidFill>
                          <a:effectLst/>
                          <a:latin typeface="Trebuchet MS" charset="0"/>
                          <a:ea typeface="ＭＳ Ｐゴシック" charset="0"/>
                          <a:cs typeface="ＭＳ Ｐゴシック" charset="0"/>
                        </a:rPr>
                        <a:t>3,</a:t>
                      </a:r>
                      <a:r>
                        <a:rPr kumimoji="0" lang="en-US" sz="1800" b="0" i="0" u="none" strike="noStrike" cap="none" normalizeH="0" baseline="0" dirty="0">
                          <a:ln>
                            <a:noFill/>
                          </a:ln>
                          <a:solidFill>
                            <a:schemeClr val="bg2"/>
                          </a:solidFill>
                          <a:effectLst/>
                          <a:latin typeface="Trebuchet MS" charset="0"/>
                          <a:ea typeface="ＭＳ Ｐゴシック" charset="0"/>
                          <a:cs typeface="ＭＳ Ｐゴシック" charset="0"/>
                        </a:rPr>
                        <a:t> </a:t>
                      </a:r>
                      <a:r>
                        <a:rPr kumimoji="0" lang="en-US" sz="1800" b="0" i="0" u="none" strike="noStrike" cap="none" normalizeH="0" baseline="0" dirty="0">
                          <a:ln>
                            <a:noFill/>
                          </a:ln>
                          <a:solidFill>
                            <a:srgbClr val="FF0000"/>
                          </a:solidFill>
                          <a:effectLst/>
                          <a:latin typeface="Trebuchet MS" charset="0"/>
                          <a:ea typeface="ＭＳ Ｐゴシック" charset="0"/>
                          <a:cs typeface="ＭＳ Ｐゴシック" charset="0"/>
                        </a:rPr>
                        <a:t>3</a:t>
                      </a:r>
                      <a:r>
                        <a:rPr kumimoji="0" lang="en-US" sz="1800" b="0" i="0" u="none" strike="noStrike" cap="none" normalizeH="0" baseline="0" dirty="0">
                          <a:ln>
                            <a:noFill/>
                          </a:ln>
                          <a:solidFill>
                            <a:schemeClr val="bg2"/>
                          </a:solidFill>
                          <a:effectLst/>
                          <a:latin typeface="Trebuchet MS" charset="0"/>
                          <a:ea typeface="ＭＳ Ｐゴシック" charset="0"/>
                          <a:cs typeface="ＭＳ Ｐゴシック" charset="0"/>
                        </a:rPr>
                        <a:t> </a:t>
                      </a:r>
                      <a:endParaRPr kumimoji="0" lang="en-US" sz="1800" b="0" i="0" u="none" strike="noStrike" cap="none" normalizeH="0" baseline="0" dirty="0">
                        <a:ln>
                          <a:noFill/>
                        </a:ln>
                        <a:solidFill>
                          <a:schemeClr val="tx1"/>
                        </a:solidFill>
                        <a:effectLst/>
                        <a:latin typeface="Trebuchet MS"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58ED5"/>
                          </a:solidFill>
                          <a:effectLst/>
                          <a:latin typeface="Trebuchet MS" charset="0"/>
                          <a:ea typeface="ＭＳ Ｐゴシック" charset="0"/>
                          <a:cs typeface="ＭＳ Ｐゴシック" charset="0"/>
                        </a:rPr>
                        <a:t>1, </a:t>
                      </a:r>
                      <a:r>
                        <a:rPr kumimoji="0" lang="en-US" sz="1800" b="0" i="0" u="none" strike="noStrike" cap="none" normalizeH="0" baseline="0" dirty="0">
                          <a:ln>
                            <a:noFill/>
                          </a:ln>
                          <a:solidFill>
                            <a:srgbClr val="FF0000"/>
                          </a:solidFill>
                          <a:effectLst/>
                          <a:latin typeface="Trebuchet MS" charset="0"/>
                          <a:ea typeface="ＭＳ Ｐゴシック" charset="0"/>
                          <a:cs typeface="ＭＳ Ｐゴシック"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58ED5"/>
                          </a:solidFill>
                          <a:effectLst/>
                          <a:latin typeface="Trebuchet MS" charset="0"/>
                          <a:ea typeface="ＭＳ Ｐゴシック" charset="0"/>
                          <a:cs typeface="ＭＳ Ｐゴシック" charset="0"/>
                        </a:rPr>
                        <a:t>9, </a:t>
                      </a:r>
                      <a:r>
                        <a:rPr kumimoji="0" lang="en-US" sz="1800" b="0" i="0" u="none" strike="noStrike" cap="none" normalizeH="0" baseline="0" dirty="0">
                          <a:ln>
                            <a:noFill/>
                          </a:ln>
                          <a:solidFill>
                            <a:srgbClr val="FF0000"/>
                          </a:solidFill>
                          <a:effectLst/>
                          <a:latin typeface="Trebuchet MS" charset="0"/>
                          <a:ea typeface="ＭＳ Ｐゴシック" charset="0"/>
                          <a:cs typeface="ＭＳ Ｐゴシック"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58ED5"/>
                          </a:solidFill>
                          <a:effectLst/>
                          <a:latin typeface="Trebuchet MS" charset="0"/>
                          <a:ea typeface="ＭＳ Ｐゴシック" charset="0"/>
                          <a:cs typeface="ＭＳ Ｐゴシック" charset="0"/>
                        </a:rPr>
                        <a:t>1, </a:t>
                      </a:r>
                      <a:r>
                        <a:rPr kumimoji="0" lang="en-US" sz="1800" b="0" i="0" u="none" strike="noStrike" cap="none" normalizeH="0" baseline="0" dirty="0">
                          <a:ln>
                            <a:noFill/>
                          </a:ln>
                          <a:solidFill>
                            <a:srgbClr val="FF0000"/>
                          </a:solidFill>
                          <a:effectLst/>
                          <a:latin typeface="Trebuchet MS" charset="0"/>
                          <a:ea typeface="ＭＳ Ｐゴシック" charset="0"/>
                          <a:cs typeface="ＭＳ Ｐゴシック"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extLst>
                  <a:ext uri="{0D108BD9-81ED-4DB2-BD59-A6C34878D82A}">
                    <a16:rowId xmlns:a16="http://schemas.microsoft.com/office/drawing/2014/main" val="10003"/>
                  </a:ext>
                </a:extLst>
              </a:tr>
              <a:tr h="8140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58ED5"/>
                          </a:solidFill>
                          <a:effectLst/>
                          <a:latin typeface="Trebuchet MS" charset="0"/>
                          <a:ea typeface="ＭＳ Ｐゴシック" charset="0"/>
                          <a:cs typeface="ＭＳ Ｐゴシック"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58ED5"/>
                          </a:solidFill>
                          <a:effectLst/>
                          <a:latin typeface="Trebuchet MS" charset="0"/>
                          <a:ea typeface="ＭＳ Ｐゴシック" charset="0"/>
                          <a:cs typeface="ＭＳ Ｐゴシック" charset="0"/>
                        </a:rPr>
                        <a:t>3, </a:t>
                      </a:r>
                      <a:r>
                        <a:rPr kumimoji="0" lang="en-US" sz="1800" b="0" i="0" u="none" strike="noStrike" cap="none" normalizeH="0" baseline="0" dirty="0">
                          <a:ln>
                            <a:noFill/>
                          </a:ln>
                          <a:solidFill>
                            <a:srgbClr val="FF0000"/>
                          </a:solidFill>
                          <a:effectLst/>
                          <a:latin typeface="Trebuchet MS" charset="0"/>
                          <a:ea typeface="ＭＳ Ｐゴシック" charset="0"/>
                          <a:cs typeface="ＭＳ Ｐゴシック" charset="0"/>
                        </a:rPr>
                        <a:t>9</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rebuchet MS"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58ED5"/>
                          </a:solidFill>
                          <a:effectLst/>
                          <a:latin typeface="Trebuchet MS" charset="0"/>
                          <a:ea typeface="ＭＳ Ｐゴシック" charset="0"/>
                          <a:cs typeface="ＭＳ Ｐゴシック" charset="0"/>
                        </a:rPr>
                        <a:t>1,</a:t>
                      </a:r>
                      <a:r>
                        <a:rPr kumimoji="0" lang="en-US" sz="1800" b="0" i="0" u="none" strike="noStrike" cap="none" normalizeH="0" baseline="0" dirty="0">
                          <a:ln>
                            <a:noFill/>
                          </a:ln>
                          <a:solidFill>
                            <a:schemeClr val="bg2"/>
                          </a:solidFill>
                          <a:effectLst/>
                          <a:latin typeface="Trebuchet MS" charset="0"/>
                          <a:ea typeface="ＭＳ Ｐゴシック" charset="0"/>
                          <a:cs typeface="ＭＳ Ｐゴシック" charset="0"/>
                        </a:rPr>
                        <a:t> </a:t>
                      </a:r>
                      <a:r>
                        <a:rPr kumimoji="0" lang="en-US" sz="1800" b="0" i="0" u="none" strike="noStrike" cap="none" normalizeH="0" baseline="0" dirty="0">
                          <a:ln>
                            <a:noFill/>
                          </a:ln>
                          <a:solidFill>
                            <a:srgbClr val="FF0000"/>
                          </a:solidFill>
                          <a:effectLst/>
                          <a:latin typeface="Trebuchet MS" charset="0"/>
                          <a:ea typeface="ＭＳ Ｐゴシック" charset="0"/>
                          <a:cs typeface="ＭＳ Ｐゴシック" charset="0"/>
                        </a:rPr>
                        <a:t>9</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rebuchet MS"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58ED5"/>
                          </a:solidFill>
                          <a:effectLst/>
                          <a:latin typeface="Trebuchet MS" charset="0"/>
                          <a:ea typeface="ＭＳ Ｐゴシック" charset="0"/>
                          <a:cs typeface="ＭＳ Ｐゴシック" charset="0"/>
                        </a:rPr>
                        <a:t>9, </a:t>
                      </a:r>
                      <a:r>
                        <a:rPr kumimoji="0" lang="en-US" sz="1800" b="0" i="0" u="none" strike="noStrike" cap="none" normalizeH="0" baseline="0" dirty="0">
                          <a:ln>
                            <a:noFill/>
                          </a:ln>
                          <a:solidFill>
                            <a:srgbClr val="FF0000"/>
                          </a:solidFill>
                          <a:effectLst/>
                          <a:latin typeface="Trebuchet MS" charset="0"/>
                          <a:ea typeface="ＭＳ Ｐゴシック" charset="0"/>
                          <a:cs typeface="ＭＳ Ｐゴシック"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58ED5"/>
                          </a:solidFill>
                          <a:effectLst/>
                          <a:latin typeface="Trebuchet MS" charset="0"/>
                          <a:ea typeface="ＭＳ Ｐゴシック" charset="0"/>
                          <a:cs typeface="ＭＳ Ｐゴシック" charset="0"/>
                        </a:rPr>
                        <a:t>7, </a:t>
                      </a:r>
                      <a:r>
                        <a:rPr kumimoji="0" lang="en-US" sz="1800" b="0" i="0" u="none" strike="noStrike" cap="none" normalizeH="0" baseline="0" dirty="0">
                          <a:ln>
                            <a:noFill/>
                          </a:ln>
                          <a:solidFill>
                            <a:srgbClr val="FF0000"/>
                          </a:solidFill>
                          <a:effectLst/>
                          <a:latin typeface="Trebuchet MS" charset="0"/>
                          <a:ea typeface="ＭＳ Ｐゴシック" charset="0"/>
                          <a:cs typeface="ＭＳ Ｐゴシック" charset="0"/>
                        </a:rPr>
                        <a:t>9</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rebuchet MS"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58ED5"/>
                          </a:solidFill>
                          <a:effectLst/>
                          <a:latin typeface="Trebuchet MS" charset="0"/>
                          <a:ea typeface="ＭＳ Ｐゴシック" charset="0"/>
                          <a:cs typeface="ＭＳ Ｐゴシック" charset="0"/>
                        </a:rPr>
                        <a:t>5, </a:t>
                      </a:r>
                      <a:r>
                        <a:rPr kumimoji="0" lang="en-US" sz="1800" b="0" i="0" u="none" strike="noStrike" cap="none" normalizeH="0" baseline="0" dirty="0">
                          <a:ln>
                            <a:noFill/>
                          </a:ln>
                          <a:solidFill>
                            <a:srgbClr val="FF0000"/>
                          </a:solidFill>
                          <a:effectLst/>
                          <a:latin typeface="Trebuchet MS" charset="0"/>
                          <a:ea typeface="ＭＳ Ｐゴシック" charset="0"/>
                          <a:cs typeface="ＭＳ Ｐゴシック" charset="0"/>
                        </a:rPr>
                        <a:t>9</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rebuchet MS"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extLst>
                  <a:ext uri="{0D108BD9-81ED-4DB2-BD59-A6C34878D82A}">
                    <a16:rowId xmlns:a16="http://schemas.microsoft.com/office/drawing/2014/main" val="10004"/>
                  </a:ext>
                </a:extLst>
              </a:tr>
              <a:tr h="6258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58ED5"/>
                          </a:solidFill>
                          <a:effectLst/>
                          <a:latin typeface="Trebuchet MS" charset="0"/>
                          <a:ea typeface="ＭＳ Ｐゴシック" charset="0"/>
                          <a:cs typeface="ＭＳ Ｐゴシック"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58ED5"/>
                          </a:solidFill>
                          <a:effectLst/>
                          <a:latin typeface="Trebuchet MS" charset="0"/>
                          <a:ea typeface="ＭＳ Ｐゴシック" charset="0"/>
                          <a:cs typeface="ＭＳ Ｐゴシック" charset="0"/>
                        </a:rPr>
                        <a:t>1, </a:t>
                      </a:r>
                      <a:r>
                        <a:rPr kumimoji="0" lang="en-US" sz="1800" b="0" i="0" u="none" strike="noStrike" cap="none" normalizeH="0" baseline="0" dirty="0">
                          <a:ln>
                            <a:noFill/>
                          </a:ln>
                          <a:solidFill>
                            <a:srgbClr val="FF0000"/>
                          </a:solidFill>
                          <a:effectLst/>
                          <a:latin typeface="Trebuchet MS" charset="0"/>
                          <a:ea typeface="ＭＳ Ｐゴシック" charset="0"/>
                          <a:cs typeface="ＭＳ Ｐゴシック"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58ED5"/>
                          </a:solidFill>
                          <a:effectLst/>
                          <a:latin typeface="Trebuchet MS" charset="0"/>
                          <a:ea typeface="ＭＳ Ｐゴシック" charset="0"/>
                          <a:cs typeface="ＭＳ Ｐゴシック" charset="0"/>
                        </a:rPr>
                        <a:t>9,</a:t>
                      </a:r>
                      <a:r>
                        <a:rPr kumimoji="0" lang="en-US" sz="1800" b="0" i="0" u="none" strike="noStrike" cap="none" normalizeH="0" baseline="0" dirty="0">
                          <a:ln>
                            <a:noFill/>
                          </a:ln>
                          <a:solidFill>
                            <a:schemeClr val="bg2"/>
                          </a:solidFill>
                          <a:effectLst/>
                          <a:latin typeface="Trebuchet MS" charset="0"/>
                          <a:ea typeface="ＭＳ Ｐゴシック" charset="0"/>
                          <a:cs typeface="ＭＳ Ｐゴシック" charset="0"/>
                        </a:rPr>
                        <a:t> </a:t>
                      </a:r>
                      <a:r>
                        <a:rPr kumimoji="0" lang="en-US" sz="1800" b="0" i="0" u="none" strike="noStrike" cap="none" normalizeH="0" baseline="0" dirty="0">
                          <a:ln>
                            <a:noFill/>
                          </a:ln>
                          <a:solidFill>
                            <a:srgbClr val="FF0000"/>
                          </a:solidFill>
                          <a:effectLst/>
                          <a:latin typeface="Trebuchet MS" charset="0"/>
                          <a:ea typeface="ＭＳ Ｐゴシック" charset="0"/>
                          <a:cs typeface="ＭＳ Ｐゴシック"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58ED5"/>
                          </a:solidFill>
                          <a:effectLst/>
                          <a:latin typeface="Trebuchet MS" charset="0"/>
                          <a:ea typeface="ＭＳ Ｐゴシック" charset="0"/>
                          <a:cs typeface="ＭＳ Ｐゴシック" charset="0"/>
                        </a:rPr>
                        <a:t>7, </a:t>
                      </a:r>
                      <a:r>
                        <a:rPr kumimoji="0" lang="en-US" sz="1800" b="0" i="0" u="none" strike="noStrike" cap="none" normalizeH="0" baseline="0" dirty="0">
                          <a:ln>
                            <a:noFill/>
                          </a:ln>
                          <a:solidFill>
                            <a:srgbClr val="FF0000"/>
                          </a:solidFill>
                          <a:effectLst/>
                          <a:latin typeface="Trebuchet MS" charset="0"/>
                          <a:ea typeface="ＭＳ Ｐゴシック" charset="0"/>
                          <a:cs typeface="ＭＳ Ｐゴシック"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58ED5"/>
                          </a:solidFill>
                          <a:effectLst/>
                          <a:latin typeface="Trebuchet MS" charset="0"/>
                          <a:ea typeface="ＭＳ Ｐゴシック" charset="0"/>
                          <a:cs typeface="ＭＳ Ｐゴシック" charset="0"/>
                        </a:rPr>
                        <a:t>5, </a:t>
                      </a:r>
                      <a:r>
                        <a:rPr kumimoji="0" lang="en-US" sz="1800" b="0" i="0" u="none" strike="noStrike" cap="none" normalizeH="0" baseline="0" dirty="0">
                          <a:ln>
                            <a:noFill/>
                          </a:ln>
                          <a:solidFill>
                            <a:srgbClr val="FF0000"/>
                          </a:solidFill>
                          <a:effectLst/>
                          <a:latin typeface="Trebuchet MS" charset="0"/>
                          <a:ea typeface="ＭＳ Ｐゴシック" charset="0"/>
                          <a:cs typeface="ＭＳ Ｐゴシック"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58ED5"/>
                          </a:solidFill>
                          <a:effectLst/>
                          <a:latin typeface="Trebuchet MS" charset="0"/>
                          <a:ea typeface="ＭＳ Ｐゴシック" charset="0"/>
                          <a:cs typeface="ＭＳ Ｐゴシック" charset="0"/>
                        </a:rPr>
                        <a:t>3,</a:t>
                      </a:r>
                      <a:r>
                        <a:rPr kumimoji="0" lang="en-US" sz="1800" b="0" i="0" u="none" strike="noStrike" cap="none" normalizeH="0" baseline="0" dirty="0">
                          <a:ln>
                            <a:noFill/>
                          </a:ln>
                          <a:solidFill>
                            <a:schemeClr val="bg2"/>
                          </a:solidFill>
                          <a:effectLst/>
                          <a:latin typeface="Trebuchet MS" charset="0"/>
                          <a:ea typeface="ＭＳ Ｐゴシック" charset="0"/>
                          <a:cs typeface="ＭＳ Ｐゴシック" charset="0"/>
                        </a:rPr>
                        <a:t> </a:t>
                      </a:r>
                      <a:r>
                        <a:rPr kumimoji="0" lang="en-US" sz="1800" b="0" i="0" u="none" strike="noStrike" cap="none" normalizeH="0" baseline="0" dirty="0">
                          <a:ln>
                            <a:noFill/>
                          </a:ln>
                          <a:solidFill>
                            <a:srgbClr val="FF0000"/>
                          </a:solidFill>
                          <a:effectLst/>
                          <a:latin typeface="Trebuchet MS" charset="0"/>
                          <a:ea typeface="ＭＳ Ｐゴシック" charset="0"/>
                          <a:cs typeface="ＭＳ Ｐゴシック"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99863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058"/>
            <a:ext cx="8629650" cy="816148"/>
          </a:xfrm>
        </p:spPr>
        <p:txBody>
          <a:bodyPr>
            <a:normAutofit/>
          </a:bodyPr>
          <a:lstStyle/>
          <a:p>
            <a:r>
              <a:rPr lang="en-US"/>
              <a:t>Analyzing simultaneous-move games</a:t>
            </a:r>
          </a:p>
        </p:txBody>
      </p:sp>
      <p:sp>
        <p:nvSpPr>
          <p:cNvPr id="3" name="Content Placeholder 2"/>
          <p:cNvSpPr>
            <a:spLocks noGrp="1"/>
          </p:cNvSpPr>
          <p:nvPr>
            <p:ph idx="1"/>
          </p:nvPr>
        </p:nvSpPr>
        <p:spPr>
          <a:xfrm>
            <a:off x="457200" y="1255713"/>
            <a:ext cx="8229600" cy="5230811"/>
          </a:xfrm>
        </p:spPr>
        <p:txBody>
          <a:bodyPr>
            <a:normAutofit fontScale="77500" lnSpcReduction="20000"/>
          </a:bodyPr>
          <a:lstStyle/>
          <a:p>
            <a:pPr>
              <a:lnSpc>
                <a:spcPct val="110000"/>
              </a:lnSpc>
            </a:pPr>
            <a:r>
              <a:rPr lang="en-US"/>
              <a:t>For player one: </a:t>
            </a:r>
          </a:p>
          <a:p>
            <a:pPr lvl="1">
              <a:lnSpc>
                <a:spcPct val="110000"/>
              </a:lnSpc>
            </a:pPr>
            <a:r>
              <a:rPr lang="en-US"/>
              <a:t>For each of player Two’s strategies (each column), select the row (underline it) that maximizes One’s profits. </a:t>
            </a:r>
          </a:p>
          <a:p>
            <a:pPr lvl="1">
              <a:lnSpc>
                <a:spcPct val="110000"/>
              </a:lnSpc>
            </a:pPr>
            <a:r>
              <a:rPr lang="en-US"/>
              <a:t>For example if Two plays column A, One would do best to use strategy 1, which earns a nine dollar payoff. For each column underline player one’s best response. </a:t>
            </a:r>
          </a:p>
          <a:p>
            <a:pPr>
              <a:lnSpc>
                <a:spcPct val="110000"/>
              </a:lnSpc>
            </a:pPr>
            <a:r>
              <a:rPr lang="en-US"/>
              <a:t>For player two:</a:t>
            </a:r>
          </a:p>
          <a:p>
            <a:pPr lvl="1">
              <a:lnSpc>
                <a:spcPct val="110000"/>
              </a:lnSpc>
            </a:pPr>
            <a:r>
              <a:rPr lang="en-US"/>
              <a:t>Examine each of player One’s strategies (each row) and select the column strategy that maximizes player Two’s profits</a:t>
            </a:r>
          </a:p>
          <a:p>
            <a:pPr lvl="1">
              <a:lnSpc>
                <a:spcPct val="110000"/>
              </a:lnSpc>
            </a:pPr>
            <a:r>
              <a:rPr lang="en-US"/>
              <a:t>For example on row 4, player Two would be indifferent between A,B,D, and E because each earns a $9 payoff. Underline all four best responses. </a:t>
            </a:r>
          </a:p>
          <a:p>
            <a:pPr>
              <a:lnSpc>
                <a:spcPct val="110000"/>
              </a:lnSpc>
            </a:pPr>
            <a:r>
              <a:rPr lang="en-US"/>
              <a:t>To find the game equilibria, locate the cell (or cells) in which both numbers have been underlined—these are best responses to each other.</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16</a:t>
            </a:fld>
            <a:endParaRPr lang="en-US"/>
          </a:p>
        </p:txBody>
      </p:sp>
    </p:spTree>
    <p:extLst>
      <p:ext uri="{BB962C8B-B14F-4D97-AF65-F5344CB8AC3E}">
        <p14:creationId xmlns:p14="http://schemas.microsoft.com/office/powerpoint/2010/main" val="673358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Finding Equilibria</a:t>
            </a:r>
          </a:p>
        </p:txBody>
      </p:sp>
      <p:sp>
        <p:nvSpPr>
          <p:cNvPr id="3" name="Content Placeholder 2"/>
          <p:cNvSpPr>
            <a:spLocks noGrp="1"/>
          </p:cNvSpPr>
          <p:nvPr>
            <p:ph idx="1"/>
          </p:nvPr>
        </p:nvSpPr>
        <p:spPr>
          <a:xfrm>
            <a:off x="457200" y="4921190"/>
            <a:ext cx="8229600" cy="1204973"/>
          </a:xfrm>
        </p:spPr>
        <p:txBody>
          <a:bodyPr/>
          <a:lstStyle/>
          <a:p>
            <a:r>
              <a:rPr lang="en-US" sz="2800"/>
              <a:t>This game has three equilbria, where each player is responding optimally to their rival, i.e., neither player has incentive to change strategy</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17</a:t>
            </a:fld>
            <a:endParaRPr lang="en-US"/>
          </a:p>
        </p:txBody>
      </p:sp>
      <p:sp>
        <p:nvSpPr>
          <p:cNvPr id="5" name="TextBox 4"/>
          <p:cNvSpPr txBox="1"/>
          <p:nvPr/>
        </p:nvSpPr>
        <p:spPr>
          <a:xfrm>
            <a:off x="3919538" y="957206"/>
            <a:ext cx="4097338" cy="461962"/>
          </a:xfrm>
          <a:prstGeom prst="rect">
            <a:avLst/>
          </a:prstGeom>
          <a:noFill/>
        </p:spPr>
        <p:txBody>
          <a:bodyPr>
            <a:spAutoFit/>
          </a:bodyPr>
          <a:lstStyle/>
          <a:p>
            <a:pPr eaLnBrk="1" hangingPunct="1">
              <a:defRPr/>
            </a:pPr>
            <a:r>
              <a:rPr lang="en-US" dirty="0">
                <a:solidFill>
                  <a:srgbClr val="FF0000"/>
                </a:solidFill>
                <a:latin typeface="+mn-lt"/>
                <a:ea typeface="ＭＳ Ｐゴシック" pitchFamily="-107" charset="-128"/>
                <a:cs typeface="ＭＳ Ｐゴシック" pitchFamily="-107" charset="-128"/>
              </a:rPr>
              <a:t>Player Two</a:t>
            </a:r>
          </a:p>
        </p:txBody>
      </p:sp>
      <p:sp>
        <p:nvSpPr>
          <p:cNvPr id="6" name="TextBox 5"/>
          <p:cNvSpPr txBox="1"/>
          <p:nvPr/>
        </p:nvSpPr>
        <p:spPr>
          <a:xfrm>
            <a:off x="945377" y="2273242"/>
            <a:ext cx="553998" cy="3143845"/>
          </a:xfrm>
          <a:prstGeom prst="rect">
            <a:avLst/>
          </a:prstGeom>
          <a:noFill/>
        </p:spPr>
        <p:txBody>
          <a:bodyPr vert="wordArtVert">
            <a:spAutoFit/>
          </a:bodyPr>
          <a:lstStyle/>
          <a:p>
            <a:pPr eaLnBrk="1" hangingPunct="1">
              <a:defRPr/>
            </a:pPr>
            <a:r>
              <a:rPr lang="en-US" dirty="0">
                <a:solidFill>
                  <a:schemeClr val="tx2">
                    <a:lumMod val="60000"/>
                    <a:lumOff val="40000"/>
                  </a:schemeClr>
                </a:solidFill>
                <a:latin typeface="+mn-lt"/>
                <a:ea typeface="ＭＳ Ｐゴシック" pitchFamily="-107" charset="-128"/>
                <a:cs typeface="ＭＳ Ｐゴシック" pitchFamily="-107" charset="-128"/>
              </a:rPr>
              <a:t>Player One</a:t>
            </a:r>
          </a:p>
        </p:txBody>
      </p:sp>
      <p:graphicFrame>
        <p:nvGraphicFramePr>
          <p:cNvPr id="7" name="Content Placeholder 3"/>
          <p:cNvGraphicFramePr>
            <a:graphicFrameLocks noGrp="1"/>
          </p:cNvGraphicFramePr>
          <p:nvPr>
            <p:extLst>
              <p:ext uri="{D42A27DB-BD31-4B8C-83A1-F6EECF244321}">
                <p14:modId xmlns:p14="http://schemas.microsoft.com/office/powerpoint/2010/main" val="2877550672"/>
              </p:ext>
            </p:extLst>
          </p:nvPr>
        </p:nvGraphicFramePr>
        <p:xfrm>
          <a:off x="1738313" y="1440695"/>
          <a:ext cx="5835650" cy="3409948"/>
        </p:xfrm>
        <a:graphic>
          <a:graphicData uri="http://schemas.openxmlformats.org/drawingml/2006/table">
            <a:tbl>
              <a:tblPr/>
              <a:tblGrid>
                <a:gridCol w="972168">
                  <a:extLst>
                    <a:ext uri="{9D8B030D-6E8A-4147-A177-3AD203B41FA5}">
                      <a16:colId xmlns:a16="http://schemas.microsoft.com/office/drawing/2014/main" val="20000"/>
                    </a:ext>
                  </a:extLst>
                </a:gridCol>
                <a:gridCol w="973489">
                  <a:extLst>
                    <a:ext uri="{9D8B030D-6E8A-4147-A177-3AD203B41FA5}">
                      <a16:colId xmlns:a16="http://schemas.microsoft.com/office/drawing/2014/main" val="20001"/>
                    </a:ext>
                  </a:extLst>
                </a:gridCol>
                <a:gridCol w="972168">
                  <a:extLst>
                    <a:ext uri="{9D8B030D-6E8A-4147-A177-3AD203B41FA5}">
                      <a16:colId xmlns:a16="http://schemas.microsoft.com/office/drawing/2014/main" val="20002"/>
                    </a:ext>
                  </a:extLst>
                </a:gridCol>
                <a:gridCol w="972168">
                  <a:extLst>
                    <a:ext uri="{9D8B030D-6E8A-4147-A177-3AD203B41FA5}">
                      <a16:colId xmlns:a16="http://schemas.microsoft.com/office/drawing/2014/main" val="20003"/>
                    </a:ext>
                  </a:extLst>
                </a:gridCol>
                <a:gridCol w="972168">
                  <a:extLst>
                    <a:ext uri="{9D8B030D-6E8A-4147-A177-3AD203B41FA5}">
                      <a16:colId xmlns:a16="http://schemas.microsoft.com/office/drawing/2014/main" val="20004"/>
                    </a:ext>
                  </a:extLst>
                </a:gridCol>
                <a:gridCol w="973489">
                  <a:extLst>
                    <a:ext uri="{9D8B030D-6E8A-4147-A177-3AD203B41FA5}">
                      <a16:colId xmlns:a16="http://schemas.microsoft.com/office/drawing/2014/main" val="20005"/>
                    </a:ext>
                  </a:extLst>
                </a:gridCol>
              </a:tblGrid>
              <a:tr h="5412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Trebuchet MS"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Trebuchet MS" charset="0"/>
                          <a:ea typeface="ＭＳ Ｐゴシック" charset="0"/>
                          <a:cs typeface="ＭＳ Ｐゴシック" charset="0"/>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Trebuchet MS" charset="0"/>
                          <a:ea typeface="ＭＳ Ｐゴシック" charset="0"/>
                          <a:cs typeface="ＭＳ Ｐゴシック"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Trebuchet MS" charset="0"/>
                          <a:ea typeface="ＭＳ Ｐゴシック" charset="0"/>
                          <a:cs typeface="ＭＳ Ｐゴシック" charset="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Trebuchet MS" charset="0"/>
                          <a:ea typeface="ＭＳ Ｐゴシック" charset="0"/>
                          <a:cs typeface="ＭＳ Ｐゴシック" charset="0"/>
                        </a:rPr>
                        <a:t>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Trebuchet MS" charset="0"/>
                          <a:ea typeface="ＭＳ Ｐゴシック" charset="0"/>
                          <a:cs typeface="ＭＳ Ｐゴシック" charset="0"/>
                        </a:rPr>
                        <a: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5412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58ED5"/>
                          </a:solidFill>
                          <a:effectLst/>
                          <a:latin typeface="Trebuchet MS" charset="0"/>
                          <a:ea typeface="ＭＳ Ｐゴシック" charset="0"/>
                          <a:cs typeface="ＭＳ Ｐゴシック"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rebuchet MS" charset="0"/>
                          <a:ea typeface="ＭＳ Ｐゴシック" charset="0"/>
                          <a:cs typeface="ＭＳ Ｐゴシック" charset="0"/>
                        </a:rPr>
                        <a:t>9, </a:t>
                      </a:r>
                      <a:r>
                        <a:rPr kumimoji="0" lang="en-US" sz="1800" b="0" i="0" u="none" strike="noStrike" cap="none" normalizeH="0" baseline="0" dirty="0">
                          <a:ln>
                            <a:noFill/>
                          </a:ln>
                          <a:solidFill>
                            <a:srgbClr val="FF0000"/>
                          </a:solidFill>
                          <a:effectLst/>
                          <a:latin typeface="Trebuchet MS" charset="0"/>
                          <a:ea typeface="ＭＳ Ｐゴシック" charset="0"/>
                          <a:cs typeface="ＭＳ Ｐゴシック"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E9A0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58ED5"/>
                          </a:solidFill>
                          <a:effectLst/>
                          <a:latin typeface="Trebuchet MS" charset="0"/>
                          <a:ea typeface="ＭＳ Ｐゴシック" charset="0"/>
                          <a:cs typeface="ＭＳ Ｐゴシック" charset="0"/>
                        </a:rPr>
                        <a:t>7, </a:t>
                      </a:r>
                      <a:r>
                        <a:rPr kumimoji="0" lang="en-US" sz="1800" b="0" i="0" u="none" strike="noStrike" cap="none" normalizeH="0" baseline="0" dirty="0">
                          <a:ln>
                            <a:noFill/>
                          </a:ln>
                          <a:solidFill>
                            <a:srgbClr val="FF0000"/>
                          </a:solidFill>
                          <a:effectLst/>
                          <a:latin typeface="Trebuchet MS" charset="0"/>
                          <a:ea typeface="ＭＳ Ｐゴシック" charset="0"/>
                          <a:cs typeface="ＭＳ Ｐゴシック"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58ED5"/>
                          </a:solidFill>
                          <a:effectLst/>
                          <a:latin typeface="Trebuchet MS" charset="0"/>
                          <a:ea typeface="ＭＳ Ｐゴシック" charset="0"/>
                          <a:cs typeface="ＭＳ Ｐゴシック" charset="0"/>
                        </a:rPr>
                        <a:t>5, </a:t>
                      </a:r>
                      <a:r>
                        <a:rPr kumimoji="0" lang="en-US" sz="1800" b="0" i="0" u="none" strike="noStrike" cap="none" normalizeH="0" baseline="0" dirty="0">
                          <a:ln>
                            <a:noFill/>
                          </a:ln>
                          <a:solidFill>
                            <a:srgbClr val="FF0000"/>
                          </a:solidFill>
                          <a:effectLst/>
                          <a:latin typeface="Trebuchet MS" charset="0"/>
                          <a:ea typeface="ＭＳ Ｐゴシック" charset="0"/>
                          <a:cs typeface="ＭＳ Ｐゴシック"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58ED5"/>
                          </a:solidFill>
                          <a:effectLst/>
                          <a:latin typeface="Trebuchet MS" charset="0"/>
                          <a:ea typeface="ＭＳ Ｐゴシック" charset="0"/>
                          <a:cs typeface="ＭＳ Ｐゴシック" charset="0"/>
                        </a:rPr>
                        <a:t>3, </a:t>
                      </a:r>
                      <a:r>
                        <a:rPr kumimoji="0" lang="en-US" sz="1800" b="0" i="0" u="none" strike="noStrike" cap="none" normalizeH="0" baseline="0" dirty="0">
                          <a:ln>
                            <a:noFill/>
                          </a:ln>
                          <a:solidFill>
                            <a:srgbClr val="FF0000"/>
                          </a:solidFill>
                          <a:effectLst/>
                          <a:latin typeface="Trebuchet MS" charset="0"/>
                          <a:ea typeface="ＭＳ Ｐゴシック" charset="0"/>
                          <a:cs typeface="ＭＳ Ｐゴシック"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58ED5"/>
                          </a:solidFill>
                          <a:effectLst/>
                          <a:latin typeface="Trebuchet MS" charset="0"/>
                          <a:ea typeface="ＭＳ Ｐゴシック" charset="0"/>
                          <a:cs typeface="ＭＳ Ｐゴシック" charset="0"/>
                        </a:rPr>
                        <a:t>1, </a:t>
                      </a:r>
                      <a:r>
                        <a:rPr kumimoji="0" lang="en-US" sz="1800" b="0" i="0" u="none" strike="noStrike" cap="none" normalizeH="0" baseline="0" dirty="0">
                          <a:ln>
                            <a:noFill/>
                          </a:ln>
                          <a:solidFill>
                            <a:srgbClr val="FF0000"/>
                          </a:solidFill>
                          <a:effectLst/>
                          <a:latin typeface="Trebuchet MS" charset="0"/>
                          <a:ea typeface="ＭＳ Ｐゴシック" charset="0"/>
                          <a:cs typeface="ＭＳ Ｐゴシック" charset="0"/>
                        </a:rPr>
                        <a:t>1</a:t>
                      </a:r>
                      <a:r>
                        <a:rPr kumimoji="0" lang="en-US" sz="1800" b="0" i="0" u="none" strike="noStrike" cap="none" normalizeH="0" baseline="0" dirty="0">
                          <a:ln>
                            <a:noFill/>
                          </a:ln>
                          <a:solidFill>
                            <a:schemeClr val="tx1"/>
                          </a:solidFill>
                          <a:effectLst/>
                          <a:latin typeface="Trebuchet MS" charset="0"/>
                          <a:ea typeface="ＭＳ Ｐゴシック" charset="0"/>
                          <a:cs typeface="ＭＳ Ｐゴシック"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extLst>
                  <a:ext uri="{0D108BD9-81ED-4DB2-BD59-A6C34878D82A}">
                    <a16:rowId xmlns:a16="http://schemas.microsoft.com/office/drawing/2014/main" val="10001"/>
                  </a:ext>
                </a:extLst>
              </a:tr>
              <a:tr h="5412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58ED5"/>
                          </a:solidFill>
                          <a:effectLst/>
                          <a:latin typeface="Trebuchet MS" charset="0"/>
                          <a:ea typeface="ＭＳ Ｐゴシック" charset="0"/>
                          <a:cs typeface="ＭＳ Ｐゴシック"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58ED5"/>
                          </a:solidFill>
                          <a:effectLst/>
                          <a:latin typeface="Trebuchet MS" charset="0"/>
                          <a:ea typeface="ＭＳ Ｐゴシック" charset="0"/>
                          <a:cs typeface="ＭＳ Ｐゴシック" charset="0"/>
                        </a:rPr>
                        <a:t>7, </a:t>
                      </a:r>
                      <a:r>
                        <a:rPr kumimoji="0" lang="en-US" sz="1800" b="0" i="0" u="none" strike="noStrike" cap="none" normalizeH="0" baseline="0" dirty="0">
                          <a:ln>
                            <a:noFill/>
                          </a:ln>
                          <a:solidFill>
                            <a:srgbClr val="FF0000"/>
                          </a:solidFill>
                          <a:effectLst/>
                          <a:latin typeface="Trebuchet MS" charset="0"/>
                          <a:ea typeface="ＭＳ Ｐゴシック" charset="0"/>
                          <a:cs typeface="ＭＳ Ｐゴシック"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58ED5"/>
                          </a:solidFill>
                          <a:effectLst/>
                          <a:latin typeface="Trebuchet MS" charset="0"/>
                          <a:ea typeface="ＭＳ Ｐゴシック" charset="0"/>
                          <a:cs typeface="ＭＳ Ｐゴシック" charset="0"/>
                        </a:rPr>
                        <a:t>5,</a:t>
                      </a:r>
                      <a:r>
                        <a:rPr kumimoji="0" lang="en-US" sz="1800" b="0" i="0" u="none" strike="noStrike" cap="none" normalizeH="0" baseline="0" dirty="0">
                          <a:ln>
                            <a:noFill/>
                          </a:ln>
                          <a:solidFill>
                            <a:schemeClr val="tx1"/>
                          </a:solidFill>
                          <a:effectLst/>
                          <a:latin typeface="Trebuchet MS" charset="0"/>
                          <a:ea typeface="ＭＳ Ｐゴシック" charset="0"/>
                          <a:cs typeface="ＭＳ Ｐゴシック" charset="0"/>
                        </a:rPr>
                        <a:t> </a:t>
                      </a:r>
                      <a:r>
                        <a:rPr kumimoji="0" lang="en-US" sz="1800" b="0" i="0" u="none" strike="noStrike" cap="none" normalizeH="0" baseline="0" dirty="0">
                          <a:ln>
                            <a:noFill/>
                          </a:ln>
                          <a:solidFill>
                            <a:srgbClr val="FF0000"/>
                          </a:solidFill>
                          <a:effectLst/>
                          <a:latin typeface="Trebuchet MS" charset="0"/>
                          <a:ea typeface="ＭＳ Ｐゴシック" charset="0"/>
                          <a:cs typeface="ＭＳ Ｐゴシック"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58ED5"/>
                          </a:solidFill>
                          <a:effectLst/>
                          <a:latin typeface="Trebuchet MS" charset="0"/>
                          <a:ea typeface="ＭＳ Ｐゴシック" charset="0"/>
                          <a:cs typeface="ＭＳ Ｐゴシック" charset="0"/>
                        </a:rPr>
                        <a:t>3,</a:t>
                      </a:r>
                      <a:r>
                        <a:rPr kumimoji="0" lang="en-US" sz="1800" b="0" i="0" u="none" strike="noStrike" cap="none" normalizeH="0" baseline="0" dirty="0">
                          <a:ln>
                            <a:noFill/>
                          </a:ln>
                          <a:solidFill>
                            <a:schemeClr val="bg2"/>
                          </a:solidFill>
                          <a:effectLst/>
                          <a:latin typeface="Trebuchet MS" charset="0"/>
                          <a:ea typeface="ＭＳ Ｐゴシック" charset="0"/>
                          <a:cs typeface="ＭＳ Ｐゴシック" charset="0"/>
                        </a:rPr>
                        <a:t> </a:t>
                      </a:r>
                      <a:r>
                        <a:rPr kumimoji="0" lang="en-US" sz="1800" b="0" i="0" u="none" strike="noStrike" cap="none" normalizeH="0" baseline="0" dirty="0">
                          <a:ln>
                            <a:noFill/>
                          </a:ln>
                          <a:solidFill>
                            <a:srgbClr val="FF0000"/>
                          </a:solidFill>
                          <a:effectLst/>
                          <a:latin typeface="Trebuchet MS" charset="0"/>
                          <a:ea typeface="ＭＳ Ｐゴシック" charset="0"/>
                          <a:cs typeface="ＭＳ Ｐゴシック"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58ED5"/>
                          </a:solidFill>
                          <a:effectLst/>
                          <a:latin typeface="Trebuchet MS" charset="0"/>
                          <a:ea typeface="ＭＳ Ｐゴシック" charset="0"/>
                          <a:cs typeface="ＭＳ Ｐゴシック" charset="0"/>
                        </a:rPr>
                        <a:t>1,</a:t>
                      </a:r>
                      <a:r>
                        <a:rPr kumimoji="0" lang="en-US" sz="1800" b="0" i="0" u="none" strike="noStrike" cap="none" normalizeH="0" baseline="0" dirty="0">
                          <a:ln>
                            <a:noFill/>
                          </a:ln>
                          <a:solidFill>
                            <a:schemeClr val="bg2"/>
                          </a:solidFill>
                          <a:effectLst/>
                          <a:latin typeface="Trebuchet MS" charset="0"/>
                          <a:ea typeface="ＭＳ Ｐゴシック" charset="0"/>
                          <a:cs typeface="ＭＳ Ｐゴシック" charset="0"/>
                        </a:rPr>
                        <a:t> </a:t>
                      </a:r>
                      <a:r>
                        <a:rPr kumimoji="0" lang="en-US" sz="1800" b="0" i="0" u="none" strike="noStrike" cap="none" normalizeH="0" baseline="0" dirty="0">
                          <a:ln>
                            <a:noFill/>
                          </a:ln>
                          <a:solidFill>
                            <a:srgbClr val="FF0000"/>
                          </a:solidFill>
                          <a:effectLst/>
                          <a:latin typeface="Trebuchet MS" charset="0"/>
                          <a:ea typeface="ＭＳ Ｐゴシック" charset="0"/>
                          <a:cs typeface="ＭＳ Ｐゴシック"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58ED5"/>
                          </a:solidFill>
                          <a:effectLst/>
                          <a:latin typeface="Trebuchet MS" charset="0"/>
                          <a:ea typeface="ＭＳ Ｐゴシック" charset="0"/>
                          <a:cs typeface="ＭＳ Ｐゴシック" charset="0"/>
                        </a:rPr>
                        <a:t>3, </a:t>
                      </a:r>
                      <a:r>
                        <a:rPr kumimoji="0" lang="en-US" sz="1800" b="0" i="0" u="none" strike="noStrike" cap="none" normalizeH="0" baseline="0" dirty="0">
                          <a:ln>
                            <a:noFill/>
                          </a:ln>
                          <a:solidFill>
                            <a:srgbClr val="FF0000"/>
                          </a:solidFill>
                          <a:effectLst/>
                          <a:latin typeface="Trebuchet MS" charset="0"/>
                          <a:ea typeface="ＭＳ Ｐゴシック" charset="0"/>
                          <a:cs typeface="ＭＳ Ｐゴシック" charset="0"/>
                        </a:rPr>
                        <a:t>3</a:t>
                      </a:r>
                      <a:r>
                        <a:rPr kumimoji="0" lang="en-US" sz="1800" b="0" i="0" u="none" strike="noStrike" cap="none" normalizeH="0" baseline="0" dirty="0">
                          <a:ln>
                            <a:noFill/>
                          </a:ln>
                          <a:solidFill>
                            <a:schemeClr val="bg2"/>
                          </a:solidFill>
                          <a:effectLst/>
                          <a:latin typeface="Trebuchet MS" charset="0"/>
                          <a:ea typeface="ＭＳ Ｐゴシック" charset="0"/>
                          <a:cs typeface="ＭＳ Ｐゴシック"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extLst>
                  <a:ext uri="{0D108BD9-81ED-4DB2-BD59-A6C34878D82A}">
                    <a16:rowId xmlns:a16="http://schemas.microsoft.com/office/drawing/2014/main" val="10002"/>
                  </a:ext>
                </a:extLst>
              </a:tr>
              <a:tr h="5412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58ED5"/>
                          </a:solidFill>
                          <a:effectLst/>
                          <a:latin typeface="Trebuchet MS" charset="0"/>
                          <a:ea typeface="ＭＳ Ｐゴシック" charset="0"/>
                          <a:cs typeface="ＭＳ Ｐゴシック"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58ED5"/>
                          </a:solidFill>
                          <a:effectLst/>
                          <a:latin typeface="Trebuchet MS" charset="0"/>
                          <a:ea typeface="ＭＳ Ｐゴシック" charset="0"/>
                          <a:cs typeface="ＭＳ Ｐゴシック" charset="0"/>
                        </a:rPr>
                        <a:t>5, </a:t>
                      </a:r>
                      <a:r>
                        <a:rPr kumimoji="0" lang="en-US" sz="1800" b="0" i="0" u="none" strike="noStrike" cap="none" normalizeH="0" baseline="0" dirty="0">
                          <a:ln>
                            <a:noFill/>
                          </a:ln>
                          <a:solidFill>
                            <a:srgbClr val="FF0000"/>
                          </a:solidFill>
                          <a:effectLst/>
                          <a:latin typeface="Trebuchet MS" charset="0"/>
                          <a:ea typeface="ＭＳ Ｐゴシック" charset="0"/>
                          <a:cs typeface="ＭＳ Ｐゴシック"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58ED5"/>
                          </a:solidFill>
                          <a:effectLst/>
                          <a:latin typeface="Trebuchet MS" charset="0"/>
                          <a:ea typeface="ＭＳ Ｐゴシック" charset="0"/>
                          <a:cs typeface="ＭＳ Ｐゴシック" charset="0"/>
                        </a:rPr>
                        <a:t>3,</a:t>
                      </a:r>
                      <a:r>
                        <a:rPr kumimoji="0" lang="en-US" sz="1800" b="0" i="0" u="none" strike="noStrike" cap="none" normalizeH="0" baseline="0" dirty="0">
                          <a:ln>
                            <a:noFill/>
                          </a:ln>
                          <a:solidFill>
                            <a:schemeClr val="bg2"/>
                          </a:solidFill>
                          <a:effectLst/>
                          <a:latin typeface="Trebuchet MS" charset="0"/>
                          <a:ea typeface="ＭＳ Ｐゴシック" charset="0"/>
                          <a:cs typeface="ＭＳ Ｐゴシック" charset="0"/>
                        </a:rPr>
                        <a:t> </a:t>
                      </a:r>
                      <a:r>
                        <a:rPr kumimoji="0" lang="en-US" sz="1800" b="0" i="0" u="none" strike="noStrike" cap="none" normalizeH="0" baseline="0" dirty="0">
                          <a:ln>
                            <a:noFill/>
                          </a:ln>
                          <a:solidFill>
                            <a:srgbClr val="FF0000"/>
                          </a:solidFill>
                          <a:effectLst/>
                          <a:latin typeface="Trebuchet MS" charset="0"/>
                          <a:ea typeface="ＭＳ Ｐゴシック" charset="0"/>
                          <a:cs typeface="ＭＳ Ｐゴシック" charset="0"/>
                        </a:rPr>
                        <a:t>3</a:t>
                      </a:r>
                      <a:r>
                        <a:rPr kumimoji="0" lang="en-US" sz="1800" b="0" i="0" u="none" strike="noStrike" cap="none" normalizeH="0" baseline="0" dirty="0">
                          <a:ln>
                            <a:noFill/>
                          </a:ln>
                          <a:solidFill>
                            <a:schemeClr val="bg2"/>
                          </a:solidFill>
                          <a:effectLst/>
                          <a:latin typeface="Trebuchet MS" charset="0"/>
                          <a:ea typeface="ＭＳ Ｐゴシック" charset="0"/>
                          <a:cs typeface="ＭＳ Ｐゴシック" charset="0"/>
                        </a:rPr>
                        <a:t> </a:t>
                      </a:r>
                      <a:endParaRPr kumimoji="0" lang="en-US" sz="1800" b="0" i="0" u="none" strike="noStrike" cap="none" normalizeH="0" baseline="0" dirty="0">
                        <a:ln>
                          <a:noFill/>
                        </a:ln>
                        <a:solidFill>
                          <a:schemeClr val="tx1"/>
                        </a:solidFill>
                        <a:effectLst/>
                        <a:latin typeface="Trebuchet MS"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58ED5"/>
                          </a:solidFill>
                          <a:effectLst/>
                          <a:latin typeface="Trebuchet MS" charset="0"/>
                          <a:ea typeface="ＭＳ Ｐゴシック" charset="0"/>
                          <a:cs typeface="ＭＳ Ｐゴシック" charset="0"/>
                        </a:rPr>
                        <a:t>1, </a:t>
                      </a:r>
                      <a:r>
                        <a:rPr kumimoji="0" lang="en-US" sz="1800" b="0" i="0" u="none" strike="noStrike" cap="none" normalizeH="0" baseline="0" dirty="0">
                          <a:ln>
                            <a:noFill/>
                          </a:ln>
                          <a:solidFill>
                            <a:srgbClr val="FF0000"/>
                          </a:solidFill>
                          <a:effectLst/>
                          <a:latin typeface="Trebuchet MS" charset="0"/>
                          <a:ea typeface="ＭＳ Ｐゴシック" charset="0"/>
                          <a:cs typeface="ＭＳ Ｐゴシック"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58ED5"/>
                          </a:solidFill>
                          <a:effectLst/>
                          <a:latin typeface="Trebuchet MS" charset="0"/>
                          <a:ea typeface="ＭＳ Ｐゴシック" charset="0"/>
                          <a:cs typeface="ＭＳ Ｐゴシック" charset="0"/>
                        </a:rPr>
                        <a:t>9, </a:t>
                      </a:r>
                      <a:r>
                        <a:rPr kumimoji="0" lang="en-US" sz="1800" b="0" i="0" u="none" strike="noStrike" cap="none" normalizeH="0" baseline="0" dirty="0">
                          <a:ln>
                            <a:noFill/>
                          </a:ln>
                          <a:solidFill>
                            <a:srgbClr val="FF0000"/>
                          </a:solidFill>
                          <a:effectLst/>
                          <a:latin typeface="Trebuchet MS" charset="0"/>
                          <a:ea typeface="ＭＳ Ｐゴシック" charset="0"/>
                          <a:cs typeface="ＭＳ Ｐゴシック"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58ED5"/>
                          </a:solidFill>
                          <a:effectLst/>
                          <a:latin typeface="Trebuchet MS" charset="0"/>
                          <a:ea typeface="ＭＳ Ｐゴシック" charset="0"/>
                          <a:cs typeface="ＭＳ Ｐゴシック" charset="0"/>
                        </a:rPr>
                        <a:t>1, </a:t>
                      </a:r>
                      <a:r>
                        <a:rPr kumimoji="0" lang="en-US" sz="1800" b="0" i="0" u="none" strike="noStrike" cap="none" normalizeH="0" baseline="0" dirty="0">
                          <a:ln>
                            <a:noFill/>
                          </a:ln>
                          <a:solidFill>
                            <a:srgbClr val="FF0000"/>
                          </a:solidFill>
                          <a:effectLst/>
                          <a:latin typeface="Trebuchet MS" charset="0"/>
                          <a:ea typeface="ＭＳ Ｐゴシック" charset="0"/>
                          <a:cs typeface="ＭＳ Ｐゴシック"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extLst>
                  <a:ext uri="{0D108BD9-81ED-4DB2-BD59-A6C34878D82A}">
                    <a16:rowId xmlns:a16="http://schemas.microsoft.com/office/drawing/2014/main" val="10003"/>
                  </a:ext>
                </a:extLst>
              </a:tr>
              <a:tr h="7039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58ED5"/>
                          </a:solidFill>
                          <a:effectLst/>
                          <a:latin typeface="Trebuchet MS" charset="0"/>
                          <a:ea typeface="ＭＳ Ｐゴシック" charset="0"/>
                          <a:cs typeface="ＭＳ Ｐゴシック"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58ED5"/>
                          </a:solidFill>
                          <a:effectLst/>
                          <a:latin typeface="Trebuchet MS" charset="0"/>
                          <a:ea typeface="ＭＳ Ｐゴシック" charset="0"/>
                          <a:cs typeface="ＭＳ Ｐゴシック" charset="0"/>
                        </a:rPr>
                        <a:t>3, </a:t>
                      </a:r>
                      <a:r>
                        <a:rPr kumimoji="0" lang="en-US" sz="1800" b="0" i="0" u="none" strike="noStrike" cap="none" normalizeH="0" baseline="0" dirty="0">
                          <a:ln>
                            <a:noFill/>
                          </a:ln>
                          <a:solidFill>
                            <a:srgbClr val="FF0000"/>
                          </a:solidFill>
                          <a:effectLst/>
                          <a:latin typeface="Trebuchet MS" charset="0"/>
                          <a:ea typeface="ＭＳ Ｐゴシック" charset="0"/>
                          <a:cs typeface="ＭＳ Ｐゴシック" charset="0"/>
                        </a:rPr>
                        <a:t>9</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rebuchet MS"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58ED5"/>
                          </a:solidFill>
                          <a:effectLst/>
                          <a:latin typeface="Trebuchet MS" charset="0"/>
                          <a:ea typeface="ＭＳ Ｐゴシック" charset="0"/>
                          <a:cs typeface="ＭＳ Ｐゴシック" charset="0"/>
                        </a:rPr>
                        <a:t>1,</a:t>
                      </a:r>
                      <a:r>
                        <a:rPr kumimoji="0" lang="en-US" sz="1800" b="0" i="0" u="none" strike="noStrike" cap="none" normalizeH="0" baseline="0" dirty="0">
                          <a:ln>
                            <a:noFill/>
                          </a:ln>
                          <a:solidFill>
                            <a:schemeClr val="bg2"/>
                          </a:solidFill>
                          <a:effectLst/>
                          <a:latin typeface="Trebuchet MS" charset="0"/>
                          <a:ea typeface="ＭＳ Ｐゴシック" charset="0"/>
                          <a:cs typeface="ＭＳ Ｐゴシック" charset="0"/>
                        </a:rPr>
                        <a:t> </a:t>
                      </a:r>
                      <a:r>
                        <a:rPr kumimoji="0" lang="en-US" sz="1800" b="0" i="0" u="none" strike="noStrike" cap="none" normalizeH="0" baseline="0" dirty="0">
                          <a:ln>
                            <a:noFill/>
                          </a:ln>
                          <a:solidFill>
                            <a:srgbClr val="FF0000"/>
                          </a:solidFill>
                          <a:effectLst/>
                          <a:latin typeface="Trebuchet MS" charset="0"/>
                          <a:ea typeface="ＭＳ Ｐゴシック" charset="0"/>
                          <a:cs typeface="ＭＳ Ｐゴシック" charset="0"/>
                        </a:rPr>
                        <a:t>9</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rebuchet MS"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58ED5"/>
                          </a:solidFill>
                          <a:effectLst/>
                          <a:latin typeface="Trebuchet MS" charset="0"/>
                          <a:ea typeface="ＭＳ Ｐゴシック" charset="0"/>
                          <a:cs typeface="ＭＳ Ｐゴシック" charset="0"/>
                        </a:rPr>
                        <a:t>9, </a:t>
                      </a:r>
                      <a:r>
                        <a:rPr kumimoji="0" lang="en-US" sz="1800" b="0" i="0" u="none" strike="noStrike" cap="none" normalizeH="0" baseline="0" dirty="0">
                          <a:ln>
                            <a:noFill/>
                          </a:ln>
                          <a:solidFill>
                            <a:srgbClr val="FF0000"/>
                          </a:solidFill>
                          <a:effectLst/>
                          <a:latin typeface="Trebuchet MS" charset="0"/>
                          <a:ea typeface="ＭＳ Ｐゴシック" charset="0"/>
                          <a:cs typeface="ＭＳ Ｐゴシック"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58ED5"/>
                          </a:solidFill>
                          <a:effectLst/>
                          <a:latin typeface="Trebuchet MS" charset="0"/>
                          <a:ea typeface="ＭＳ Ｐゴシック" charset="0"/>
                          <a:cs typeface="ＭＳ Ｐゴシック" charset="0"/>
                        </a:rPr>
                        <a:t>7, </a:t>
                      </a:r>
                      <a:r>
                        <a:rPr kumimoji="0" lang="en-US" sz="1800" b="0" i="0" u="none" strike="noStrike" cap="none" normalizeH="0" baseline="0" dirty="0">
                          <a:ln>
                            <a:noFill/>
                          </a:ln>
                          <a:solidFill>
                            <a:srgbClr val="FF0000"/>
                          </a:solidFill>
                          <a:effectLst/>
                          <a:latin typeface="Trebuchet MS" charset="0"/>
                          <a:ea typeface="ＭＳ Ｐゴシック" charset="0"/>
                          <a:cs typeface="ＭＳ Ｐゴシック" charset="0"/>
                        </a:rPr>
                        <a:t>9</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rebuchet MS"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rebuchet MS" charset="0"/>
                          <a:ea typeface="ＭＳ Ｐゴシック" charset="0"/>
                          <a:cs typeface="ＭＳ Ｐゴシック" charset="0"/>
                        </a:rPr>
                        <a:t>5, </a:t>
                      </a:r>
                      <a:r>
                        <a:rPr kumimoji="0" lang="en-US" sz="1800" b="0" i="0" u="none" strike="noStrike" cap="none" normalizeH="0" baseline="0" dirty="0">
                          <a:ln>
                            <a:noFill/>
                          </a:ln>
                          <a:solidFill>
                            <a:srgbClr val="FF0000"/>
                          </a:solidFill>
                          <a:effectLst/>
                          <a:latin typeface="Trebuchet MS" charset="0"/>
                          <a:ea typeface="ＭＳ Ｐゴシック" charset="0"/>
                          <a:cs typeface="ＭＳ Ｐゴシック" charset="0"/>
                        </a:rPr>
                        <a:t>9</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rebuchet MS" charset="0"/>
                        <a:ea typeface="ＭＳ Ｐゴシック" charset="0"/>
                        <a:cs typeface="ＭＳ Ｐゴシック"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E9A09"/>
                    </a:solidFill>
                  </a:tcPr>
                </a:tc>
                <a:extLst>
                  <a:ext uri="{0D108BD9-81ED-4DB2-BD59-A6C34878D82A}">
                    <a16:rowId xmlns:a16="http://schemas.microsoft.com/office/drawing/2014/main" val="10004"/>
                  </a:ext>
                </a:extLst>
              </a:tr>
              <a:tr h="5412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58ED5"/>
                          </a:solidFill>
                          <a:effectLst/>
                          <a:latin typeface="Trebuchet MS" charset="0"/>
                          <a:ea typeface="ＭＳ Ｐゴシック" charset="0"/>
                          <a:cs typeface="ＭＳ Ｐゴシック"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58ED5"/>
                          </a:solidFill>
                          <a:effectLst/>
                          <a:latin typeface="Trebuchet MS" charset="0"/>
                          <a:ea typeface="ＭＳ Ｐゴシック" charset="0"/>
                          <a:cs typeface="ＭＳ Ｐゴシック" charset="0"/>
                        </a:rPr>
                        <a:t>1, </a:t>
                      </a:r>
                      <a:r>
                        <a:rPr kumimoji="0" lang="en-US" sz="1800" b="0" i="0" u="none" strike="noStrike" cap="none" normalizeH="0" baseline="0" dirty="0">
                          <a:ln>
                            <a:noFill/>
                          </a:ln>
                          <a:solidFill>
                            <a:srgbClr val="FF0000"/>
                          </a:solidFill>
                          <a:effectLst/>
                          <a:latin typeface="Trebuchet MS" charset="0"/>
                          <a:ea typeface="ＭＳ Ｐゴシック" charset="0"/>
                          <a:cs typeface="ＭＳ Ｐゴシック"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rebuchet MS" charset="0"/>
                          <a:ea typeface="ＭＳ Ｐゴシック" charset="0"/>
                          <a:cs typeface="ＭＳ Ｐゴシック" charset="0"/>
                        </a:rPr>
                        <a:t>9, </a:t>
                      </a:r>
                      <a:r>
                        <a:rPr kumimoji="0" lang="en-US" sz="1800" b="0" i="0" u="none" strike="noStrike" cap="none" normalizeH="0" baseline="0" dirty="0">
                          <a:ln>
                            <a:noFill/>
                          </a:ln>
                          <a:solidFill>
                            <a:srgbClr val="FF0000"/>
                          </a:solidFill>
                          <a:effectLst/>
                          <a:latin typeface="Trebuchet MS" charset="0"/>
                          <a:ea typeface="ＭＳ Ｐゴシック" charset="0"/>
                          <a:cs typeface="ＭＳ Ｐゴシック"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E9A0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58ED5"/>
                          </a:solidFill>
                          <a:effectLst/>
                          <a:latin typeface="Trebuchet MS" charset="0"/>
                          <a:ea typeface="ＭＳ Ｐゴシック" charset="0"/>
                          <a:cs typeface="ＭＳ Ｐゴシック" charset="0"/>
                        </a:rPr>
                        <a:t>7, </a:t>
                      </a:r>
                      <a:r>
                        <a:rPr kumimoji="0" lang="en-US" sz="1800" b="0" i="0" u="none" strike="noStrike" cap="none" normalizeH="0" baseline="0" dirty="0">
                          <a:ln>
                            <a:noFill/>
                          </a:ln>
                          <a:solidFill>
                            <a:srgbClr val="FF0000"/>
                          </a:solidFill>
                          <a:effectLst/>
                          <a:latin typeface="Trebuchet MS" charset="0"/>
                          <a:ea typeface="ＭＳ Ｐゴシック" charset="0"/>
                          <a:cs typeface="ＭＳ Ｐゴシック"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58ED5"/>
                          </a:solidFill>
                          <a:effectLst/>
                          <a:latin typeface="Trebuchet MS" charset="0"/>
                          <a:ea typeface="ＭＳ Ｐゴシック" charset="0"/>
                          <a:cs typeface="ＭＳ Ｐゴシック" charset="0"/>
                        </a:rPr>
                        <a:t>5, </a:t>
                      </a:r>
                      <a:r>
                        <a:rPr kumimoji="0" lang="en-US" sz="1800" b="0" i="0" u="none" strike="noStrike" cap="none" normalizeH="0" baseline="0" dirty="0">
                          <a:ln>
                            <a:noFill/>
                          </a:ln>
                          <a:solidFill>
                            <a:srgbClr val="FF0000"/>
                          </a:solidFill>
                          <a:effectLst/>
                          <a:latin typeface="Trebuchet MS" charset="0"/>
                          <a:ea typeface="ＭＳ Ｐゴシック" charset="0"/>
                          <a:cs typeface="ＭＳ Ｐゴシック"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58ED5"/>
                          </a:solidFill>
                          <a:effectLst/>
                          <a:latin typeface="Trebuchet MS" charset="0"/>
                          <a:ea typeface="ＭＳ Ｐゴシック" charset="0"/>
                          <a:cs typeface="ＭＳ Ｐゴシック" charset="0"/>
                        </a:rPr>
                        <a:t>3,</a:t>
                      </a:r>
                      <a:r>
                        <a:rPr kumimoji="0" lang="en-US" sz="1800" b="0" i="0" u="none" strike="noStrike" cap="none" normalizeH="0" baseline="0" dirty="0">
                          <a:ln>
                            <a:noFill/>
                          </a:ln>
                          <a:solidFill>
                            <a:schemeClr val="bg2"/>
                          </a:solidFill>
                          <a:effectLst/>
                          <a:latin typeface="Trebuchet MS" charset="0"/>
                          <a:ea typeface="ＭＳ Ｐゴシック" charset="0"/>
                          <a:cs typeface="ＭＳ Ｐゴシック" charset="0"/>
                        </a:rPr>
                        <a:t> </a:t>
                      </a:r>
                      <a:r>
                        <a:rPr kumimoji="0" lang="en-US" sz="1800" b="0" i="0" u="none" strike="noStrike" cap="none" normalizeH="0" baseline="0" dirty="0">
                          <a:ln>
                            <a:noFill/>
                          </a:ln>
                          <a:solidFill>
                            <a:srgbClr val="FF0000"/>
                          </a:solidFill>
                          <a:effectLst/>
                          <a:latin typeface="Trebuchet MS" charset="0"/>
                          <a:ea typeface="ＭＳ Ｐゴシック" charset="0"/>
                          <a:cs typeface="ＭＳ Ｐゴシック"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43109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prisoners’ dilemma game</a:t>
            </a:r>
          </a:p>
        </p:txBody>
      </p:sp>
      <p:sp>
        <p:nvSpPr>
          <p:cNvPr id="3" name="Content Placeholder 2"/>
          <p:cNvSpPr>
            <a:spLocks noGrp="1"/>
          </p:cNvSpPr>
          <p:nvPr>
            <p:ph idx="1"/>
          </p:nvPr>
        </p:nvSpPr>
        <p:spPr>
          <a:xfrm>
            <a:off x="457200" y="1255714"/>
            <a:ext cx="8350202" cy="3444682"/>
          </a:xfrm>
        </p:spPr>
        <p:txBody>
          <a:bodyPr>
            <a:normAutofit fontScale="92500" lnSpcReduction="20000"/>
          </a:bodyPr>
          <a:lstStyle/>
          <a:p>
            <a:pPr>
              <a:lnSpc>
                <a:spcPct val="110000"/>
              </a:lnSpc>
            </a:pPr>
            <a:r>
              <a:rPr lang="en-US"/>
              <a:t>The police suspect that Frank and Jesse robbed a bank, but they have no direct evidence.  They picked them up in their car, a parole violation which carries a sentence of two years. The US attorney offers both the same deal:</a:t>
            </a:r>
          </a:p>
          <a:p>
            <a:pPr lvl="1">
              <a:lnSpc>
                <a:spcPct val="110000"/>
              </a:lnSpc>
            </a:pPr>
            <a:r>
              <a:rPr lang="en-US"/>
              <a:t>If only one confesses, the one who confesses goes free, while the other one receives ten years in jail. </a:t>
            </a:r>
          </a:p>
          <a:p>
            <a:pPr lvl="1">
              <a:lnSpc>
                <a:spcPct val="110000"/>
              </a:lnSpc>
            </a:pPr>
            <a:r>
              <a:rPr lang="en-US"/>
              <a:t>If they both confess, each receives five years in jail.  </a:t>
            </a:r>
          </a:p>
          <a:p>
            <a:pPr lvl="1">
              <a:lnSpc>
                <a:spcPct val="110000"/>
              </a:lnSpc>
            </a:pPr>
            <a:r>
              <a:rPr lang="en-US"/>
              <a:t>If neither confesses, they both serve two years for violating parole.</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18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007657866"/>
              </p:ext>
            </p:extLst>
          </p:nvPr>
        </p:nvGraphicFramePr>
        <p:xfrm>
          <a:off x="1536337" y="5100446"/>
          <a:ext cx="6096000" cy="1108078"/>
        </p:xfrm>
        <a:graphic>
          <a:graphicData uri="http://schemas.openxmlformats.org/drawingml/2006/table">
            <a:tbl>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6568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2">
                            <a:lumMod val="60000"/>
                            <a:lumOff val="40000"/>
                          </a:schemeClr>
                        </a:solidFill>
                        <a:effectLst/>
                        <a:latin typeface="Trebuchet MS" charset="0"/>
                        <a:ea typeface="ＭＳ Ｐゴシック" charset="0"/>
                        <a:cs typeface="ＭＳ Ｐゴシック" charset="0"/>
                      </a:endParaRPr>
                    </a:p>
                  </a:txBody>
                  <a:tcPr marT="45686" marB="456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Trebuchet MS" charset="0"/>
                          <a:ea typeface="ＭＳ Ｐゴシック" charset="0"/>
                          <a:cs typeface="ＭＳ Ｐゴシック" charset="0"/>
                        </a:rPr>
                        <a:t>Confess</a:t>
                      </a:r>
                    </a:p>
                  </a:txBody>
                  <a:tcPr marT="45686" marB="456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Trebuchet MS" charset="0"/>
                          <a:ea typeface="ＭＳ Ｐゴシック" charset="0"/>
                          <a:cs typeface="ＭＳ Ｐゴシック" charset="0"/>
                        </a:rPr>
                        <a:t>Say nothing</a:t>
                      </a:r>
                    </a:p>
                  </a:txBody>
                  <a:tcPr marT="45686" marB="456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3711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2">
                              <a:lumMod val="60000"/>
                              <a:lumOff val="40000"/>
                            </a:schemeClr>
                          </a:solidFill>
                          <a:effectLst/>
                          <a:latin typeface="Trebuchet MS" charset="0"/>
                          <a:ea typeface="ＭＳ Ｐゴシック" charset="0"/>
                          <a:cs typeface="ＭＳ Ｐゴシック" charset="0"/>
                        </a:rPr>
                        <a:t>Confess </a:t>
                      </a:r>
                    </a:p>
                  </a:txBody>
                  <a:tcPr marT="45686" marB="456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chemeClr val="tx2">
                              <a:lumMod val="60000"/>
                              <a:lumOff val="40000"/>
                            </a:schemeClr>
                          </a:solidFill>
                          <a:effectLst/>
                          <a:latin typeface="Trebuchet MS" charset="0"/>
                          <a:ea typeface="ＭＳ Ｐゴシック" charset="0"/>
                          <a:cs typeface="ＭＳ Ｐゴシック" charset="0"/>
                        </a:rPr>
                        <a:t>-5 </a:t>
                      </a:r>
                      <a:r>
                        <a:rPr kumimoji="0" lang="en-US" sz="1800" b="1" i="0" u="none" strike="noStrike" cap="none" normalizeH="0" baseline="0" dirty="0">
                          <a:ln>
                            <a:noFill/>
                          </a:ln>
                          <a:solidFill>
                            <a:schemeClr val="tx2">
                              <a:lumMod val="60000"/>
                              <a:lumOff val="40000"/>
                            </a:schemeClr>
                          </a:solidFill>
                          <a:effectLst/>
                          <a:latin typeface="Trebuchet MS" charset="0"/>
                          <a:ea typeface="ＭＳ Ｐゴシック" charset="0"/>
                          <a:cs typeface="ＭＳ Ｐゴシック" charset="0"/>
                        </a:rPr>
                        <a:t>, </a:t>
                      </a:r>
                      <a:r>
                        <a:rPr kumimoji="0" lang="en-US" sz="1800" b="1" i="0" u="sng" strike="noStrike" cap="none" normalizeH="0" baseline="0" dirty="0">
                          <a:ln>
                            <a:noFill/>
                          </a:ln>
                          <a:solidFill>
                            <a:srgbClr val="FF0000"/>
                          </a:solidFill>
                          <a:effectLst/>
                          <a:latin typeface="Trebuchet MS" charset="0"/>
                          <a:ea typeface="ＭＳ Ｐゴシック" charset="0"/>
                          <a:cs typeface="ＭＳ Ｐゴシック" charset="0"/>
                        </a:rPr>
                        <a:t>-5</a:t>
                      </a:r>
                    </a:p>
                  </a:txBody>
                  <a:tcPr marT="45686" marB="456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chemeClr val="tx2">
                              <a:lumMod val="60000"/>
                              <a:lumOff val="40000"/>
                            </a:schemeClr>
                          </a:solidFill>
                          <a:effectLst/>
                          <a:latin typeface="Trebuchet MS" charset="0"/>
                          <a:ea typeface="ＭＳ Ｐゴシック" charset="0"/>
                          <a:cs typeface="ＭＳ Ｐゴシック" charset="0"/>
                        </a:rPr>
                        <a:t>0</a:t>
                      </a:r>
                      <a:r>
                        <a:rPr kumimoji="0" lang="en-US" sz="1800" b="1" i="0" u="none" strike="noStrike" cap="none" normalizeH="0" baseline="0" dirty="0">
                          <a:ln>
                            <a:noFill/>
                          </a:ln>
                          <a:solidFill>
                            <a:schemeClr val="tx2">
                              <a:lumMod val="60000"/>
                              <a:lumOff val="40000"/>
                            </a:schemeClr>
                          </a:solidFill>
                          <a:effectLst/>
                          <a:latin typeface="Trebuchet MS" charset="0"/>
                          <a:ea typeface="ＭＳ Ｐゴシック" charset="0"/>
                          <a:cs typeface="ＭＳ Ｐゴシック" charset="0"/>
                        </a:rPr>
                        <a:t> , </a:t>
                      </a:r>
                      <a:r>
                        <a:rPr kumimoji="0" lang="en-US" sz="1800" b="1" i="0" u="none" strike="noStrike" cap="none" normalizeH="0" baseline="0" dirty="0">
                          <a:ln>
                            <a:noFill/>
                          </a:ln>
                          <a:solidFill>
                            <a:srgbClr val="FF0000"/>
                          </a:solidFill>
                          <a:effectLst/>
                          <a:latin typeface="Trebuchet MS" charset="0"/>
                          <a:ea typeface="ＭＳ Ｐゴシック" charset="0"/>
                          <a:cs typeface="ＭＳ Ｐゴシック" charset="0"/>
                        </a:rPr>
                        <a:t>-10</a:t>
                      </a:r>
                    </a:p>
                  </a:txBody>
                  <a:tcPr marT="45686" marB="456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1D9"/>
                    </a:solidFill>
                  </a:tcPr>
                </a:tc>
                <a:extLst>
                  <a:ext uri="{0D108BD9-81ED-4DB2-BD59-A6C34878D82A}">
                    <a16:rowId xmlns:a16="http://schemas.microsoft.com/office/drawing/2014/main" val="10001"/>
                  </a:ext>
                </a:extLst>
              </a:tr>
              <a:tr h="3711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2">
                              <a:lumMod val="60000"/>
                              <a:lumOff val="40000"/>
                            </a:schemeClr>
                          </a:solidFill>
                          <a:effectLst/>
                          <a:latin typeface="Trebuchet MS" charset="0"/>
                          <a:ea typeface="ＭＳ Ｐゴシック" charset="0"/>
                          <a:cs typeface="ＭＳ Ｐゴシック" charset="0"/>
                        </a:rPr>
                        <a:t>Say nothing</a:t>
                      </a:r>
                    </a:p>
                  </a:txBody>
                  <a:tcPr marT="45686" marB="456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2">
                              <a:lumMod val="60000"/>
                              <a:lumOff val="40000"/>
                            </a:schemeClr>
                          </a:solidFill>
                          <a:effectLst/>
                          <a:latin typeface="Trebuchet MS" charset="0"/>
                          <a:ea typeface="ＭＳ Ｐゴシック" charset="0"/>
                          <a:cs typeface="ＭＳ Ｐゴシック" charset="0"/>
                        </a:rPr>
                        <a:t>-10 , </a:t>
                      </a:r>
                      <a:r>
                        <a:rPr kumimoji="0" lang="en-US" sz="1800" b="1" i="0" u="sng" strike="noStrike" cap="none" normalizeH="0" baseline="0" dirty="0">
                          <a:ln>
                            <a:noFill/>
                          </a:ln>
                          <a:solidFill>
                            <a:srgbClr val="FF0000"/>
                          </a:solidFill>
                          <a:effectLst/>
                          <a:latin typeface="Trebuchet MS" charset="0"/>
                          <a:ea typeface="ＭＳ Ｐゴシック" charset="0"/>
                          <a:cs typeface="ＭＳ Ｐゴシック" charset="0"/>
                        </a:rPr>
                        <a:t>0</a:t>
                      </a:r>
                      <a:r>
                        <a:rPr kumimoji="0" lang="en-US" sz="1800" b="1" i="0" u="sng" strike="noStrike" cap="none" normalizeH="0" baseline="0" dirty="0">
                          <a:ln>
                            <a:noFill/>
                          </a:ln>
                          <a:solidFill>
                            <a:schemeClr val="tx2">
                              <a:lumMod val="60000"/>
                              <a:lumOff val="40000"/>
                            </a:schemeClr>
                          </a:solidFill>
                          <a:effectLst/>
                          <a:latin typeface="Trebuchet MS" charset="0"/>
                          <a:ea typeface="ＭＳ Ｐゴシック" charset="0"/>
                          <a:cs typeface="ＭＳ Ｐゴシック" charset="0"/>
                        </a:rPr>
                        <a:t> </a:t>
                      </a:r>
                    </a:p>
                  </a:txBody>
                  <a:tcPr marT="45686" marB="456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2">
                              <a:lumMod val="60000"/>
                              <a:lumOff val="40000"/>
                            </a:schemeClr>
                          </a:solidFill>
                          <a:effectLst/>
                          <a:latin typeface="Trebuchet MS" charset="0"/>
                          <a:ea typeface="ＭＳ Ｐゴシック" charset="0"/>
                          <a:cs typeface="ＭＳ Ｐゴシック" charset="0"/>
                        </a:rPr>
                        <a:t>-2 , </a:t>
                      </a:r>
                      <a:r>
                        <a:rPr kumimoji="0" lang="en-US" sz="1800" b="1" i="0" u="none" strike="noStrike" cap="none" normalizeH="0" baseline="0" dirty="0">
                          <a:ln>
                            <a:noFill/>
                          </a:ln>
                          <a:solidFill>
                            <a:srgbClr val="FF0000"/>
                          </a:solidFill>
                          <a:effectLst/>
                          <a:latin typeface="Trebuchet MS" charset="0"/>
                          <a:ea typeface="ＭＳ Ｐゴシック" charset="0"/>
                          <a:cs typeface="ＭＳ Ｐゴシック" charset="0"/>
                        </a:rPr>
                        <a:t>-2</a:t>
                      </a:r>
                    </a:p>
                  </a:txBody>
                  <a:tcPr marT="45686" marB="4568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D"/>
                    </a:solidFill>
                  </a:tcPr>
                </a:tc>
                <a:extLst>
                  <a:ext uri="{0D108BD9-81ED-4DB2-BD59-A6C34878D82A}">
                    <a16:rowId xmlns:a16="http://schemas.microsoft.com/office/drawing/2014/main" val="10002"/>
                  </a:ext>
                </a:extLst>
              </a:tr>
            </a:tbl>
          </a:graphicData>
        </a:graphic>
      </p:graphicFrame>
      <p:sp>
        <p:nvSpPr>
          <p:cNvPr id="6" name="TextBox 5"/>
          <p:cNvSpPr txBox="1"/>
          <p:nvPr/>
        </p:nvSpPr>
        <p:spPr>
          <a:xfrm>
            <a:off x="898162" y="5100446"/>
            <a:ext cx="523220" cy="1151642"/>
          </a:xfrm>
          <a:prstGeom prst="rect">
            <a:avLst/>
          </a:prstGeom>
          <a:noFill/>
        </p:spPr>
        <p:txBody>
          <a:bodyPr vert="wordArtVert">
            <a:spAutoFit/>
          </a:bodyPr>
          <a:lstStyle/>
          <a:p>
            <a:pPr eaLnBrk="1" hangingPunct="1">
              <a:defRPr/>
            </a:pPr>
            <a:r>
              <a:rPr lang="en-US" sz="2200" dirty="0">
                <a:solidFill>
                  <a:srgbClr val="000000"/>
                </a:solidFill>
                <a:latin typeface="+mn-lt"/>
                <a:ea typeface="ＭＳ Ｐゴシック" pitchFamily="-107" charset="-128"/>
                <a:cs typeface="ＭＳ Ｐゴシック" pitchFamily="-107" charset="-128"/>
              </a:rPr>
              <a:t>Jesse</a:t>
            </a:r>
          </a:p>
        </p:txBody>
      </p:sp>
      <p:sp>
        <p:nvSpPr>
          <p:cNvPr id="7" name="TextBox 6"/>
          <p:cNvSpPr txBox="1"/>
          <p:nvPr/>
        </p:nvSpPr>
        <p:spPr>
          <a:xfrm>
            <a:off x="3963625" y="4700396"/>
            <a:ext cx="1679575" cy="396875"/>
          </a:xfrm>
          <a:prstGeom prst="rect">
            <a:avLst/>
          </a:prstGeom>
          <a:noFill/>
        </p:spPr>
        <p:txBody>
          <a:bodyPr>
            <a:spAutoFit/>
          </a:bodyPr>
          <a:lstStyle/>
          <a:p>
            <a:pPr eaLnBrk="1" hangingPunct="1">
              <a:defRPr/>
            </a:pPr>
            <a:r>
              <a:rPr lang="en-US" sz="2000" dirty="0">
                <a:latin typeface="+mn-lt"/>
                <a:ea typeface="ＭＳ Ｐゴシック" pitchFamily="-107" charset="-128"/>
                <a:cs typeface="ＭＳ Ｐゴシック" pitchFamily="-107" charset="-128"/>
              </a:rPr>
              <a:t>Frank</a:t>
            </a:r>
          </a:p>
        </p:txBody>
      </p:sp>
    </p:spTree>
    <p:extLst>
      <p:ext uri="{BB962C8B-B14F-4D97-AF65-F5344CB8AC3E}">
        <p14:creationId xmlns:p14="http://schemas.microsoft.com/office/powerpoint/2010/main" val="3110323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Why the PD is interesting</a:t>
            </a:r>
          </a:p>
        </p:txBody>
      </p:sp>
      <p:sp>
        <p:nvSpPr>
          <p:cNvPr id="3" name="Content Placeholder 2"/>
          <p:cNvSpPr>
            <a:spLocks noGrp="1"/>
          </p:cNvSpPr>
          <p:nvPr>
            <p:ph idx="1"/>
          </p:nvPr>
        </p:nvSpPr>
        <p:spPr>
          <a:xfrm>
            <a:off x="457200" y="1255713"/>
            <a:ext cx="8044471" cy="5230811"/>
          </a:xfrm>
        </p:spPr>
        <p:txBody>
          <a:bodyPr>
            <a:normAutofit fontScale="92500" lnSpcReduction="20000"/>
          </a:bodyPr>
          <a:lstStyle/>
          <a:p>
            <a:pPr>
              <a:lnSpc>
                <a:spcPct val="110000"/>
              </a:lnSpc>
            </a:pPr>
            <a:r>
              <a:rPr lang="en-US"/>
              <a:t>The only equilibrium is for both to confess and serve five years</a:t>
            </a:r>
          </a:p>
          <a:p>
            <a:pPr>
              <a:lnSpc>
                <a:spcPct val="110000"/>
              </a:lnSpc>
            </a:pPr>
            <a:r>
              <a:rPr lang="en-US"/>
              <a:t>But BOTH would be better off if neither confessed</a:t>
            </a:r>
          </a:p>
          <a:p>
            <a:pPr>
              <a:lnSpc>
                <a:spcPct val="110000"/>
              </a:lnSpc>
            </a:pPr>
            <a:r>
              <a:rPr lang="en-US"/>
              <a:t>By following self interest, the players thus make the group worse off</a:t>
            </a:r>
          </a:p>
          <a:p>
            <a:pPr>
              <a:lnSpc>
                <a:spcPct val="110000"/>
              </a:lnSpc>
            </a:pPr>
            <a:r>
              <a:rPr lang="en-US"/>
              <a:t>The tension between conflict (self interest) and cooperation (group interest) is inherent in the prisoners’ dilemma game. </a:t>
            </a:r>
          </a:p>
          <a:p>
            <a:pPr>
              <a:lnSpc>
                <a:spcPct val="110000"/>
              </a:lnSpc>
            </a:pPr>
            <a:r>
              <a:rPr lang="en-US"/>
              <a:t>If the players/prisoners could cooperate, they make themselves better off.  </a:t>
            </a:r>
          </a:p>
          <a:p>
            <a:pPr lvl="1">
              <a:lnSpc>
                <a:spcPct val="110000"/>
              </a:lnSpc>
            </a:pPr>
            <a:r>
              <a:rPr lang="en-US"/>
              <a:t>Prosecutors separate defendants for precisely this reason, i.e., to make cooperation more difficult.</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19</a:t>
            </a:fld>
            <a:endParaRPr lang="en-US"/>
          </a:p>
        </p:txBody>
      </p:sp>
    </p:spTree>
    <p:extLst>
      <p:ext uri="{BB962C8B-B14F-4D97-AF65-F5344CB8AC3E}">
        <p14:creationId xmlns:p14="http://schemas.microsoft.com/office/powerpoint/2010/main" val="2876972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7" name="Content Placeholder 6"/>
          <p:cNvSpPr>
            <a:spLocks noGrp="1"/>
          </p:cNvSpPr>
          <p:nvPr>
            <p:ph idx="1"/>
          </p:nvPr>
        </p:nvSpPr>
        <p:spPr/>
        <p:txBody>
          <a:bodyPr/>
          <a:lstStyle/>
          <a:p>
            <a:pPr>
              <a:lnSpc>
                <a:spcPct val="90000"/>
              </a:lnSpc>
            </a:pPr>
            <a:r>
              <a:rPr lang="en-US" sz="2400"/>
              <a:t>A Nash equilibrium is a pair of strategies, one for each player, in which each strategy is a best response against the other.</a:t>
            </a:r>
          </a:p>
          <a:p>
            <a:pPr>
              <a:lnSpc>
                <a:spcPct val="90000"/>
              </a:lnSpc>
            </a:pPr>
            <a:r>
              <a:rPr lang="en-US" sz="2400"/>
              <a:t>When players act rationally, optimally, and in their own self-interest, it’s possible to compute the likely outcomes (equilibria) of games. By studying games, we learn not only where our strategies are likely to take us, but also how to modify the rules of the game to our own advantage.  </a:t>
            </a:r>
          </a:p>
          <a:p>
            <a:pPr>
              <a:lnSpc>
                <a:spcPct val="90000"/>
              </a:lnSpc>
            </a:pPr>
            <a:r>
              <a:rPr lang="en-US" sz="2400"/>
              <a:t>Equilibria of sequential games, where players take turns moving, are influenced by who moves first (a potential ﬁrst-mover advantage, or disadvantage), and who can commit to a future course of action. Credible commitments are difﬁcult to make because they require that players threaten to act in an unproﬁtable way—against their self-interest.</a:t>
            </a:r>
          </a:p>
          <a:p>
            <a:pPr>
              <a:lnSpc>
                <a:spcPct val="90000"/>
              </a:lnSpc>
            </a:pPr>
            <a:r>
              <a:rPr lang="en-US" sz="2400"/>
              <a:t>In simultaneous-move games, players move at the same time.</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2</a:t>
            </a:fld>
            <a:endParaRPr lang="en-US"/>
          </a:p>
        </p:txBody>
      </p:sp>
    </p:spTree>
    <p:extLst>
      <p:ext uri="{BB962C8B-B14F-4D97-AF65-F5344CB8AC3E}">
        <p14:creationId xmlns:p14="http://schemas.microsoft.com/office/powerpoint/2010/main" val="2224375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Prisoners’ Dilemma in business</a:t>
            </a:r>
          </a:p>
        </p:txBody>
      </p:sp>
      <p:sp>
        <p:nvSpPr>
          <p:cNvPr id="3" name="Content Placeholder 2"/>
          <p:cNvSpPr>
            <a:spLocks noGrp="1"/>
          </p:cNvSpPr>
          <p:nvPr>
            <p:ph idx="1"/>
          </p:nvPr>
        </p:nvSpPr>
        <p:spPr>
          <a:xfrm>
            <a:off x="457200" y="1255714"/>
            <a:ext cx="8229600" cy="3788576"/>
          </a:xfrm>
        </p:spPr>
        <p:txBody>
          <a:bodyPr>
            <a:normAutofit lnSpcReduction="10000"/>
          </a:bodyPr>
          <a:lstStyle/>
          <a:p>
            <a:r>
              <a:rPr lang="en-US" sz="2800"/>
              <a:t>A pricing dilemma frequently faced by businesses selling substitute products has the same logical structure as the prisoners’ dilemma</a:t>
            </a:r>
          </a:p>
          <a:p>
            <a:pPr lvl="1"/>
            <a:r>
              <a:rPr lang="en-US"/>
              <a:t>Two competing firms would both be better off if they could price high</a:t>
            </a:r>
          </a:p>
          <a:p>
            <a:pPr lvl="2"/>
            <a:r>
              <a:rPr lang="en-US"/>
              <a:t>BUT that outcome is not an equilibrium</a:t>
            </a:r>
          </a:p>
          <a:p>
            <a:pPr lvl="1"/>
            <a:r>
              <a:rPr lang="en-US"/>
              <a:t>If the competing firms could “coordinate” pricing, they would make themselves better off.</a:t>
            </a:r>
          </a:p>
          <a:p>
            <a:pPr lvl="2"/>
            <a:r>
              <a:rPr lang="en-US"/>
              <a:t>BUT beware of violating antitrust laws</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20</a:t>
            </a:fld>
            <a:endParaRPr lang="en-US"/>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034" y="4932222"/>
            <a:ext cx="5500682" cy="1582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extLst>
      <p:ext uri="{BB962C8B-B14F-4D97-AF65-F5344CB8AC3E}">
        <p14:creationId xmlns:p14="http://schemas.microsoft.com/office/powerpoint/2010/main" val="1127347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Don’t break the antitrust laws</a:t>
            </a:r>
          </a:p>
        </p:txBody>
      </p:sp>
      <p:sp>
        <p:nvSpPr>
          <p:cNvPr id="3" name="Content Placeholder 2"/>
          <p:cNvSpPr>
            <a:spLocks noGrp="1"/>
          </p:cNvSpPr>
          <p:nvPr>
            <p:ph idx="1"/>
          </p:nvPr>
        </p:nvSpPr>
        <p:spPr>
          <a:xfrm>
            <a:off x="457200" y="1255713"/>
            <a:ext cx="8229600" cy="5364182"/>
          </a:xfrm>
        </p:spPr>
        <p:txBody>
          <a:bodyPr>
            <a:noAutofit/>
          </a:bodyPr>
          <a:lstStyle/>
          <a:p>
            <a:pPr>
              <a:lnSpc>
                <a:spcPct val="110000"/>
              </a:lnSpc>
            </a:pPr>
            <a:r>
              <a:rPr lang="en-US" sz="2800"/>
              <a:t>Advice from an antitrust prosecutor: </a:t>
            </a:r>
          </a:p>
          <a:p>
            <a:pPr lvl="1">
              <a:lnSpc>
                <a:spcPct val="90000"/>
              </a:lnSpc>
            </a:pPr>
            <a:r>
              <a:rPr lang="en-US" sz="2000"/>
              <a:t>Do not discuss prices with your competitors. That is one of those “black-and-white,” areas. The enforcement authorities can be counted on to bring a criminal prosecution if they learn that you have met with you competitors to fix prices or any other terms of sale. Jail time is increasingly common</a:t>
            </a:r>
            <a:r>
              <a:rPr lang="en-US"/>
              <a:t>. </a:t>
            </a:r>
          </a:p>
          <a:p>
            <a:pPr>
              <a:lnSpc>
                <a:spcPct val="90000"/>
              </a:lnSpc>
            </a:pPr>
            <a:r>
              <a:rPr lang="en-US" sz="2800"/>
              <a:t>Other illegal solutions to the prisoners’ dilemma are to allocate customers, rig bids, or agree not to compete in each other’s areas. Again the advice is: </a:t>
            </a:r>
          </a:p>
          <a:p>
            <a:pPr lvl="1">
              <a:lnSpc>
                <a:spcPct val="90000"/>
              </a:lnSpc>
            </a:pPr>
            <a:r>
              <a:rPr lang="en-US" sz="2000"/>
              <a:t>Do not agree with your competitor to stay out of each other’s markets. It may be tempting to seek freedom of action in one part of the country by agreeing with a competitor not to go west if he will not come east. Avoid that temptation. The consequences of the discovery of such behavior by the enforcement authorities are likely to be the same as the unearthing of a price-fixing conspiracy. </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21</a:t>
            </a:fld>
            <a:endParaRPr lang="en-US"/>
          </a:p>
        </p:txBody>
      </p:sp>
    </p:spTree>
    <p:extLst>
      <p:ext uri="{BB962C8B-B14F-4D97-AF65-F5344CB8AC3E}">
        <p14:creationId xmlns:p14="http://schemas.microsoft.com/office/powerpoint/2010/main" val="3924963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 (potentially) legal solution</a:t>
            </a:r>
          </a:p>
        </p:txBody>
      </p:sp>
      <p:sp>
        <p:nvSpPr>
          <p:cNvPr id="3" name="Content Placeholder 2"/>
          <p:cNvSpPr>
            <a:spLocks noGrp="1"/>
          </p:cNvSpPr>
          <p:nvPr>
            <p:ph idx="1"/>
          </p:nvPr>
        </p:nvSpPr>
        <p:spPr/>
        <p:txBody>
          <a:bodyPr/>
          <a:lstStyle/>
          <a:p>
            <a:r>
              <a:rPr lang="en-US" sz="2400"/>
              <a:t>One way to break the prisoners’ dilemma pricing  (low, low) is for the two competing firms to merge. </a:t>
            </a:r>
          </a:p>
          <a:p>
            <a:r>
              <a:rPr lang="en-US" sz="2400"/>
              <a:t>HOWEVER, if the only incentive to merge is to eliminate competition, the merger may violate antitrust laws.</a:t>
            </a:r>
          </a:p>
          <a:p>
            <a:r>
              <a:rPr lang="en-US" sz="2400"/>
              <a:t>The Clayton Act outlaws any merger that substantially lessens competition, and a merger to get firms out of a prisoners’ dilemma could be viewed as anticompetitive. </a:t>
            </a:r>
          </a:p>
          <a:p>
            <a:r>
              <a:rPr lang="en-US" sz="2400" b="1"/>
              <a:t>Rule of thumb</a:t>
            </a:r>
            <a:r>
              <a:rPr lang="en-US" sz="2400"/>
              <a:t>:  Your merger is not likely to be challenged by the competition agencies if (i) there is a pro-competitive justification for it; (ii) if it is not likely to result in higher prices; and (iii) if customers are not complaining about its anticompetitive effects</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22</a:t>
            </a:fld>
            <a:endParaRPr lang="en-US"/>
          </a:p>
        </p:txBody>
      </p:sp>
    </p:spTree>
    <p:extLst>
      <p:ext uri="{BB962C8B-B14F-4D97-AF65-F5344CB8AC3E}">
        <p14:creationId xmlns:p14="http://schemas.microsoft.com/office/powerpoint/2010/main" val="3167819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price discrimination dilemma</a:t>
            </a:r>
          </a:p>
        </p:txBody>
      </p:sp>
      <p:sp>
        <p:nvSpPr>
          <p:cNvPr id="3" name="Content Placeholder 2"/>
          <p:cNvSpPr>
            <a:spLocks noGrp="1"/>
          </p:cNvSpPr>
          <p:nvPr>
            <p:ph idx="1"/>
          </p:nvPr>
        </p:nvSpPr>
        <p:spPr/>
        <p:txBody>
          <a:bodyPr/>
          <a:lstStyle/>
          <a:p>
            <a:r>
              <a:rPr lang="en-US" sz="2800"/>
              <a:t>Price discrimination by one firm is always profitable.  However, when competing against other firms, price discrimination sometimes becomes a prisoners’ dilemma</a:t>
            </a:r>
          </a:p>
          <a:p>
            <a:r>
              <a:rPr lang="en-US" sz="2800"/>
              <a:t>Example </a:t>
            </a:r>
          </a:p>
          <a:p>
            <a:pPr lvl="1">
              <a:lnSpc>
                <a:spcPct val="90000"/>
              </a:lnSpc>
            </a:pPr>
            <a:r>
              <a:rPr lang="en-US" sz="2400"/>
              <a:t>Supermarkets and pizza delivery joints will circulate coupons to customers who live close to their competitors. Many other businesses use similar techniques</a:t>
            </a:r>
          </a:p>
          <a:p>
            <a:pPr lvl="1">
              <a:lnSpc>
                <a:spcPct val="90000"/>
              </a:lnSpc>
            </a:pPr>
            <a:r>
              <a:rPr lang="en-US" sz="2400"/>
              <a:t>In each case, rivals would likely react by offering lower prices to the customers living near rivals, and the resulting price is much lower than if they had not begun to discriminate in the first place</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23</a:t>
            </a:fld>
            <a:endParaRPr lang="en-US"/>
          </a:p>
        </p:txBody>
      </p:sp>
    </p:spTree>
    <p:extLst>
      <p:ext uri="{BB962C8B-B14F-4D97-AF65-F5344CB8AC3E}">
        <p14:creationId xmlns:p14="http://schemas.microsoft.com/office/powerpoint/2010/main" val="2739529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Price discrimination dilemma </a:t>
            </a:r>
            <a:r>
              <a:rPr lang="en-US" sz="2000" i="1"/>
              <a:t>(cont’d.)</a:t>
            </a:r>
          </a:p>
        </p:txBody>
      </p:sp>
      <p:sp>
        <p:nvSpPr>
          <p:cNvPr id="3" name="Content Placeholder 2"/>
          <p:cNvSpPr>
            <a:spLocks noGrp="1"/>
          </p:cNvSpPr>
          <p:nvPr>
            <p:ph idx="1"/>
          </p:nvPr>
        </p:nvSpPr>
        <p:spPr>
          <a:xfrm>
            <a:off x="457200" y="1255714"/>
            <a:ext cx="8229600" cy="3024289"/>
          </a:xfrm>
        </p:spPr>
        <p:txBody>
          <a:bodyPr/>
          <a:lstStyle/>
          <a:p>
            <a:r>
              <a:rPr lang="en-US" sz="2800"/>
              <a:t>This table shows the resulting equilibrium between two competing grocery stores that are discriminating by geography (offering discounts to consumers who live near rivals). </a:t>
            </a:r>
          </a:p>
          <a:p>
            <a:r>
              <a:rPr lang="en-US" sz="2800"/>
              <a:t>The Nash equilibrium {price discriminate, price discriminate} is for both to earn zero.</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24</a:t>
            </a:fld>
            <a:endParaRPr lang="en-US"/>
          </a:p>
        </p:txBody>
      </p:sp>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4950" y="4276725"/>
            <a:ext cx="8686800" cy="1430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40498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Advertising dilemma</a:t>
            </a:r>
          </a:p>
        </p:txBody>
      </p:sp>
      <p:sp>
        <p:nvSpPr>
          <p:cNvPr id="3" name="Content Placeholder 2"/>
          <p:cNvSpPr>
            <a:spLocks noGrp="1"/>
          </p:cNvSpPr>
          <p:nvPr>
            <p:ph idx="1"/>
          </p:nvPr>
        </p:nvSpPr>
        <p:spPr>
          <a:xfrm>
            <a:off x="457200" y="1255714"/>
            <a:ext cx="8229600" cy="3894400"/>
          </a:xfrm>
        </p:spPr>
        <p:txBody>
          <a:bodyPr/>
          <a:lstStyle/>
          <a:p>
            <a:pPr>
              <a:lnSpc>
                <a:spcPct val="90000"/>
              </a:lnSpc>
            </a:pPr>
            <a:r>
              <a:rPr lang="en-US" sz="2800"/>
              <a:t>In advertising too, there is a dilemma firms face that can be modeled after the prisoners’ dilemma.</a:t>
            </a:r>
          </a:p>
          <a:p>
            <a:pPr>
              <a:lnSpc>
                <a:spcPct val="90000"/>
              </a:lnSpc>
            </a:pPr>
            <a:r>
              <a:rPr lang="en-US" sz="2800"/>
              <a:t>For these two cigarette companies, both could make more money by not advertising, BUT given the share-stealing nature of the advertisements (structured to steal market share from rivals rather than increase demand) the {don’t advertise, don’t advertise} cell is not an equilibrium – either firm does better by advertising</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25</a:t>
            </a:fld>
            <a:endParaRPr lang="en-US"/>
          </a:p>
        </p:txBody>
      </p:sp>
      <p:pic>
        <p:nvPicPr>
          <p:cNvPr id="5" name="Picture 174"/>
          <p:cNvPicPr>
            <a:picLocks noChangeAspect="1" noChangeArrowheads="1"/>
          </p:cNvPicPr>
          <p:nvPr/>
        </p:nvPicPr>
        <p:blipFill rotWithShape="1">
          <a:blip r:embed="rId2">
            <a:extLst>
              <a:ext uri="{28A0092B-C50C-407E-A947-70E740481C1C}">
                <a14:useLocalDpi xmlns:a14="http://schemas.microsoft.com/office/drawing/2010/main" val="0"/>
              </a:ext>
            </a:extLst>
          </a:blip>
          <a:srcRect t="16266"/>
          <a:stretch/>
        </p:blipFill>
        <p:spPr bwMode="auto">
          <a:xfrm>
            <a:off x="762000" y="5044290"/>
            <a:ext cx="7467600" cy="14914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extLst>
      <p:ext uri="{BB962C8B-B14F-4D97-AF65-F5344CB8AC3E}">
        <p14:creationId xmlns:p14="http://schemas.microsoft.com/office/powerpoint/2010/main" val="2709285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free-riding dilemma</a:t>
            </a:r>
          </a:p>
        </p:txBody>
      </p:sp>
      <p:sp>
        <p:nvSpPr>
          <p:cNvPr id="3" name="Content Placeholder 2"/>
          <p:cNvSpPr>
            <a:spLocks noGrp="1"/>
          </p:cNvSpPr>
          <p:nvPr>
            <p:ph idx="1"/>
          </p:nvPr>
        </p:nvSpPr>
        <p:spPr/>
        <p:txBody>
          <a:bodyPr/>
          <a:lstStyle/>
          <a:p>
            <a:r>
              <a:rPr lang="en-US"/>
              <a:t>An MBA study group is assigned a project. Each member can work hard or shirk. If both work hard, they get A’s; if both shirk they get C’s; if only one works hard they both get B’s.  </a:t>
            </a:r>
          </a:p>
          <a:p>
            <a:r>
              <a:rPr lang="en-US"/>
              <a:t>Suppose their preferences are identical:</a:t>
            </a:r>
          </a:p>
          <a:p>
            <a:pPr marL="971550" lvl="1" indent="-514350">
              <a:buFont typeface="+mj-lt"/>
              <a:buAutoNum type="arabicParenR"/>
            </a:pPr>
            <a:r>
              <a:rPr lang="en-US"/>
              <a:t>Shirk and a B is preferred to</a:t>
            </a:r>
          </a:p>
          <a:p>
            <a:pPr marL="971550" lvl="1" indent="-514350">
              <a:buFont typeface="+mj-lt"/>
              <a:buAutoNum type="arabicParenR"/>
            </a:pPr>
            <a:r>
              <a:rPr lang="en-US"/>
              <a:t>Work and an A which is preferred to</a:t>
            </a:r>
          </a:p>
          <a:p>
            <a:pPr marL="971550" lvl="1" indent="-514350">
              <a:buFont typeface="+mj-lt"/>
              <a:buAutoNum type="arabicParenR"/>
            </a:pPr>
            <a:r>
              <a:rPr lang="en-US"/>
              <a:t>Shirk and a C, which is preferred to</a:t>
            </a:r>
          </a:p>
          <a:p>
            <a:pPr marL="971550" lvl="1" indent="-514350">
              <a:buFont typeface="+mj-lt"/>
              <a:buAutoNum type="arabicParenR"/>
            </a:pPr>
            <a:r>
              <a:rPr lang="en-US"/>
              <a:t>Work and a B.</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26</a:t>
            </a:fld>
            <a:endParaRPr lang="en-US"/>
          </a:p>
        </p:txBody>
      </p:sp>
    </p:spTree>
    <p:extLst>
      <p:ext uri="{BB962C8B-B14F-4D97-AF65-F5344CB8AC3E}">
        <p14:creationId xmlns:p14="http://schemas.microsoft.com/office/powerpoint/2010/main" val="989757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free-riding dilemma </a:t>
            </a:r>
            <a:r>
              <a:rPr lang="en-US" sz="2000" i="1"/>
              <a:t>(cont’d.)</a:t>
            </a:r>
          </a:p>
        </p:txBody>
      </p:sp>
      <p:sp>
        <p:nvSpPr>
          <p:cNvPr id="3" name="Content Placeholder 2"/>
          <p:cNvSpPr>
            <a:spLocks noGrp="1"/>
          </p:cNvSpPr>
          <p:nvPr>
            <p:ph idx="1"/>
          </p:nvPr>
        </p:nvSpPr>
        <p:spPr>
          <a:xfrm>
            <a:off x="457200" y="1255714"/>
            <a:ext cx="8229600" cy="954837"/>
          </a:xfrm>
        </p:spPr>
        <p:txBody>
          <a:bodyPr/>
          <a:lstStyle/>
          <a:p>
            <a:r>
              <a:rPr lang="en-US" sz="2200"/>
              <a:t>Given the preferences of each student, we see that this game has the same logical structure as a prisoners’ dilemma.</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27</a:t>
            </a:fld>
            <a:endParaRPr lang="en-US"/>
          </a:p>
        </p:txBody>
      </p:sp>
      <p:sp>
        <p:nvSpPr>
          <p:cNvPr id="5" name="Content Placeholder 2"/>
          <p:cNvSpPr txBox="1">
            <a:spLocks/>
          </p:cNvSpPr>
          <p:nvPr/>
        </p:nvSpPr>
        <p:spPr bwMode="auto">
          <a:xfrm>
            <a:off x="457200" y="3630410"/>
            <a:ext cx="8229600" cy="2856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38912" indent="-438912" algn="l" defTabSz="457200" rtl="0" eaLnBrk="1" fontAlgn="base" hangingPunct="1">
              <a:spcBef>
                <a:spcPts val="1368"/>
              </a:spcBef>
              <a:spcAft>
                <a:spcPts val="0"/>
              </a:spcAft>
              <a:buClr>
                <a:srgbClr val="669933"/>
              </a:buClr>
              <a:buSzPct val="100000"/>
              <a:buFont typeface="Lucida Grande"/>
              <a:buChar char="●"/>
              <a:defRPr sz="3000" kern="1200">
                <a:solidFill>
                  <a:srgbClr val="342413"/>
                </a:solidFill>
                <a:latin typeface="Times New Roman"/>
                <a:ea typeface="ＭＳ Ｐゴシック" charset="0"/>
                <a:cs typeface="Times New Roman"/>
              </a:defRPr>
            </a:lvl1pPr>
            <a:lvl2pPr marL="742950" indent="-285750" algn="l" defTabSz="457200" rtl="0" eaLnBrk="1" fontAlgn="base" hangingPunct="1">
              <a:spcBef>
                <a:spcPct val="20000"/>
              </a:spcBef>
              <a:spcAft>
                <a:spcPct val="0"/>
              </a:spcAft>
              <a:buClr>
                <a:srgbClr val="4289A4"/>
              </a:buClr>
              <a:buSzPct val="100000"/>
              <a:buFont typeface="Arial"/>
              <a:buChar char="•"/>
              <a:defRPr sz="2600" i="1" kern="1200">
                <a:solidFill>
                  <a:srgbClr val="342413"/>
                </a:solidFill>
                <a:latin typeface="Times New Roman"/>
                <a:ea typeface="ＭＳ Ｐゴシック" charset="0"/>
                <a:cs typeface="Times New Roman"/>
              </a:defRPr>
            </a:lvl2pPr>
            <a:lvl3pPr marL="1143000" indent="-228600" algn="l" defTabSz="457200" rtl="0" eaLnBrk="1" fontAlgn="base" hangingPunct="1">
              <a:spcBef>
                <a:spcPct val="20000"/>
              </a:spcBef>
              <a:spcAft>
                <a:spcPct val="0"/>
              </a:spcAft>
              <a:buFont typeface="Arial" charset="0"/>
              <a:buChar char="•"/>
              <a:defRPr sz="2200" kern="1200">
                <a:solidFill>
                  <a:srgbClr val="342413"/>
                </a:solidFill>
                <a:latin typeface="Times New Roman"/>
                <a:ea typeface="ＭＳ Ｐゴシック" charset="0"/>
                <a:cs typeface="Times New Roman"/>
              </a:defRPr>
            </a:lvl3pPr>
            <a:lvl4pPr marL="1600200" indent="-228600" algn="l" defTabSz="457200" rtl="0" eaLnBrk="1" fontAlgn="base" hangingPunct="1">
              <a:spcBef>
                <a:spcPct val="20000"/>
              </a:spcBef>
              <a:spcAft>
                <a:spcPct val="0"/>
              </a:spcAft>
              <a:buFont typeface="Arial" charset="0"/>
              <a:buChar char="–"/>
              <a:defRPr sz="2000" kern="1200">
                <a:solidFill>
                  <a:srgbClr val="342413"/>
                </a:solidFill>
                <a:latin typeface="Times New Roman"/>
                <a:ea typeface="ＭＳ Ｐゴシック" charset="0"/>
                <a:cs typeface="Times New Roman"/>
              </a:defRPr>
            </a:lvl4pPr>
            <a:lvl5pPr marL="2057400" indent="-228600" algn="l" defTabSz="457200" rtl="0" eaLnBrk="1" fontAlgn="base" hangingPunct="1">
              <a:spcBef>
                <a:spcPct val="20000"/>
              </a:spcBef>
              <a:spcAft>
                <a:spcPct val="0"/>
              </a:spcAft>
              <a:buFont typeface="Arial" charset="0"/>
              <a:buChar char="»"/>
              <a:defRPr sz="2000" kern="1200">
                <a:solidFill>
                  <a:srgbClr val="342413"/>
                </a:solidFill>
                <a:latin typeface="Times New Roman"/>
                <a:ea typeface="ＭＳ Ｐゴシック" charset="0"/>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a:t>The Nash equilibrium is (shirk, shirk) – BUT, as any student will verify, this outcome is inefficient, the  students would jointly prefer {work, work} outcome (and the resulting “A”).  </a:t>
            </a:r>
          </a:p>
          <a:p>
            <a:r>
              <a:rPr lang="en-US" sz="2200"/>
              <a:t>This outcome is not an equilibrium though, once your partner is working hard, the best response is to shirk.</a:t>
            </a:r>
          </a:p>
          <a:p>
            <a:r>
              <a:rPr lang="en-US" sz="2200"/>
              <a:t>A successful study group finds a way to manage this conflict and avoid the {shirk, shirk} equilibrium</a:t>
            </a:r>
          </a:p>
        </p:txBody>
      </p:sp>
      <p:pic>
        <p:nvPicPr>
          <p:cNvPr id="6"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t="8154"/>
          <a:stretch/>
        </p:blipFill>
        <p:spPr bwMode="auto">
          <a:xfrm>
            <a:off x="904875" y="2116484"/>
            <a:ext cx="7239000" cy="1523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extLst>
      <p:ext uri="{BB962C8B-B14F-4D97-AF65-F5344CB8AC3E}">
        <p14:creationId xmlns:p14="http://schemas.microsoft.com/office/powerpoint/2010/main" val="2488611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Lessons of Prisoners’ Dilemma</a:t>
            </a:r>
          </a:p>
        </p:txBody>
      </p:sp>
      <p:sp>
        <p:nvSpPr>
          <p:cNvPr id="3" name="Content Placeholder 2"/>
          <p:cNvSpPr>
            <a:spLocks noGrp="1"/>
          </p:cNvSpPr>
          <p:nvPr>
            <p:ph idx="1"/>
          </p:nvPr>
        </p:nvSpPr>
        <p:spPr>
          <a:xfrm>
            <a:off x="457200" y="1255714"/>
            <a:ext cx="8397238" cy="5230812"/>
          </a:xfrm>
        </p:spPr>
        <p:txBody>
          <a:bodyPr>
            <a:normAutofit fontScale="77500" lnSpcReduction="20000"/>
          </a:bodyPr>
          <a:lstStyle/>
          <a:p>
            <a:pPr marL="514350" indent="-514350">
              <a:lnSpc>
                <a:spcPct val="110000"/>
              </a:lnSpc>
              <a:buFont typeface="Wingdings" charset="2"/>
              <a:buAutoNum type="arabicPlain"/>
            </a:pPr>
            <a:r>
              <a:rPr lang="en-US"/>
              <a:t>Don’t get caught in one</a:t>
            </a:r>
          </a:p>
          <a:p>
            <a:pPr lvl="1">
              <a:lnSpc>
                <a:spcPct val="110000"/>
              </a:lnSpc>
            </a:pPr>
            <a:r>
              <a:rPr lang="en-US"/>
              <a:t>Change the payoff structure of game so your profits are not dependent </a:t>
            </a:r>
            <a:br>
              <a:rPr lang="en-US"/>
            </a:br>
            <a:r>
              <a:rPr lang="en-US"/>
              <a:t>on others’ actions</a:t>
            </a:r>
          </a:p>
          <a:p>
            <a:pPr lvl="2">
              <a:lnSpc>
                <a:spcPct val="110000"/>
              </a:lnSpc>
            </a:pPr>
            <a:r>
              <a:rPr lang="en-US"/>
              <a:t>Differentiate the product so that it can’t be easily imitated</a:t>
            </a:r>
          </a:p>
          <a:p>
            <a:pPr lvl="2">
              <a:lnSpc>
                <a:spcPct val="110000"/>
              </a:lnSpc>
            </a:pPr>
            <a:r>
              <a:rPr lang="en-US"/>
              <a:t>Find a way to lower cost</a:t>
            </a:r>
          </a:p>
          <a:p>
            <a:pPr marL="514350" indent="-514350">
              <a:lnSpc>
                <a:spcPct val="110000"/>
              </a:lnSpc>
              <a:buFont typeface="Wingdings" charset="2"/>
              <a:buAutoNum type="arabicPlain"/>
            </a:pPr>
            <a:r>
              <a:rPr lang="en-US"/>
              <a:t>How to get out of repeated one (based on Axelrod’s Tournament)</a:t>
            </a:r>
          </a:p>
          <a:p>
            <a:pPr lvl="1">
              <a:lnSpc>
                <a:spcPct val="110000"/>
              </a:lnSpc>
            </a:pPr>
            <a:r>
              <a:rPr lang="en-US" b="1"/>
              <a:t>Be nice</a:t>
            </a:r>
            <a:r>
              <a:rPr lang="en-US"/>
              <a:t>: no first strikes</a:t>
            </a:r>
          </a:p>
          <a:p>
            <a:pPr lvl="1">
              <a:lnSpc>
                <a:spcPct val="110000"/>
              </a:lnSpc>
            </a:pPr>
            <a:r>
              <a:rPr lang="en-US" b="1"/>
              <a:t>Be forgiving</a:t>
            </a:r>
            <a:r>
              <a:rPr lang="en-US"/>
              <a:t>: don’t punish competitors too much if they defect from</a:t>
            </a:r>
            <a:br>
              <a:rPr lang="en-US"/>
            </a:br>
            <a:r>
              <a:rPr lang="en-US"/>
              <a:t>the cooperative outcome</a:t>
            </a:r>
          </a:p>
          <a:p>
            <a:pPr lvl="1">
              <a:lnSpc>
                <a:spcPct val="110000"/>
              </a:lnSpc>
            </a:pPr>
            <a:r>
              <a:rPr lang="en-US" b="1"/>
              <a:t>Be easily provoked</a:t>
            </a:r>
            <a:r>
              <a:rPr lang="en-US"/>
              <a:t>: respond </a:t>
            </a:r>
            <a:r>
              <a:rPr lang="en-US" i="0"/>
              <a:t>immediately</a:t>
            </a:r>
            <a:r>
              <a:rPr lang="en-US"/>
              <a:t> to rivals. </a:t>
            </a:r>
          </a:p>
          <a:p>
            <a:pPr lvl="1">
              <a:lnSpc>
                <a:spcPct val="110000"/>
              </a:lnSpc>
            </a:pPr>
            <a:r>
              <a:rPr lang="en-US" b="1"/>
              <a:t>Don’t be envious</a:t>
            </a:r>
            <a:r>
              <a:rPr lang="en-US"/>
              <a:t>: focus on your strategy and market share</a:t>
            </a:r>
          </a:p>
          <a:p>
            <a:pPr lvl="1">
              <a:lnSpc>
                <a:spcPct val="110000"/>
              </a:lnSpc>
            </a:pPr>
            <a:r>
              <a:rPr lang="en-US" b="1"/>
              <a:t>Be clear</a:t>
            </a:r>
            <a:r>
              <a:rPr lang="en-US"/>
              <a:t>: make sure your competitor can easily interpret your actions. </a:t>
            </a:r>
          </a:p>
          <a:p>
            <a:pPr marL="514350" indent="-514350">
              <a:lnSpc>
                <a:spcPct val="110000"/>
              </a:lnSpc>
              <a:buFont typeface="Wingdings" charset="2"/>
              <a:buAutoNum type="arabicPlain"/>
            </a:pPr>
            <a:r>
              <a:rPr lang="en-US"/>
              <a:t>Control competition LEGALLY!!</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28</a:t>
            </a:fld>
            <a:endParaRPr lang="en-US"/>
          </a:p>
        </p:txBody>
      </p:sp>
    </p:spTree>
    <p:extLst>
      <p:ext uri="{BB962C8B-B14F-4D97-AF65-F5344CB8AC3E}">
        <p14:creationId xmlns:p14="http://schemas.microsoft.com/office/powerpoint/2010/main" val="12558715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game of chicken</a:t>
            </a:r>
          </a:p>
        </p:txBody>
      </p:sp>
      <p:sp>
        <p:nvSpPr>
          <p:cNvPr id="3" name="Content Placeholder 2"/>
          <p:cNvSpPr>
            <a:spLocks noGrp="1"/>
          </p:cNvSpPr>
          <p:nvPr>
            <p:ph idx="1"/>
          </p:nvPr>
        </p:nvSpPr>
        <p:spPr>
          <a:xfrm>
            <a:off x="457200" y="1255714"/>
            <a:ext cx="8229600" cy="849013"/>
          </a:xfrm>
        </p:spPr>
        <p:txBody>
          <a:bodyPr/>
          <a:lstStyle/>
          <a:p>
            <a:r>
              <a:rPr lang="en-US"/>
              <a:t>The classic game of “chicken” has two equilibria:</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29</a:t>
            </a:fld>
            <a:endParaRPr lang="en-US"/>
          </a:p>
        </p:txBody>
      </p:sp>
      <p:sp>
        <p:nvSpPr>
          <p:cNvPr id="5" name="Content Placeholder 2"/>
          <p:cNvSpPr txBox="1">
            <a:spLocks/>
          </p:cNvSpPr>
          <p:nvPr/>
        </p:nvSpPr>
        <p:spPr bwMode="auto">
          <a:xfrm>
            <a:off x="457200" y="3705826"/>
            <a:ext cx="8229600" cy="2789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38912" indent="-438912" algn="l" defTabSz="457200" rtl="0" eaLnBrk="1" fontAlgn="base" hangingPunct="1">
              <a:spcBef>
                <a:spcPts val="1368"/>
              </a:spcBef>
              <a:spcAft>
                <a:spcPts val="0"/>
              </a:spcAft>
              <a:buClr>
                <a:srgbClr val="669933"/>
              </a:buClr>
              <a:buSzPct val="100000"/>
              <a:buFont typeface="Lucida Grande"/>
              <a:buChar char="●"/>
              <a:defRPr sz="3000" kern="1200">
                <a:solidFill>
                  <a:srgbClr val="342413"/>
                </a:solidFill>
                <a:latin typeface="Times New Roman"/>
                <a:ea typeface="ＭＳ Ｐゴシック" charset="0"/>
                <a:cs typeface="Times New Roman"/>
              </a:defRPr>
            </a:lvl1pPr>
            <a:lvl2pPr marL="742950" indent="-285750" algn="l" defTabSz="457200" rtl="0" eaLnBrk="1" fontAlgn="base" hangingPunct="1">
              <a:spcBef>
                <a:spcPct val="20000"/>
              </a:spcBef>
              <a:spcAft>
                <a:spcPct val="0"/>
              </a:spcAft>
              <a:buClr>
                <a:srgbClr val="4289A4"/>
              </a:buClr>
              <a:buSzPct val="100000"/>
              <a:buFont typeface="Arial"/>
              <a:buChar char="•"/>
              <a:defRPr sz="2600" i="1" kern="1200">
                <a:solidFill>
                  <a:srgbClr val="342413"/>
                </a:solidFill>
                <a:latin typeface="Times New Roman"/>
                <a:ea typeface="ＭＳ Ｐゴシック" charset="0"/>
                <a:cs typeface="Times New Roman"/>
              </a:defRPr>
            </a:lvl2pPr>
            <a:lvl3pPr marL="1143000" indent="-228600" algn="l" defTabSz="457200" rtl="0" eaLnBrk="1" fontAlgn="base" hangingPunct="1">
              <a:spcBef>
                <a:spcPct val="20000"/>
              </a:spcBef>
              <a:spcAft>
                <a:spcPct val="0"/>
              </a:spcAft>
              <a:buFont typeface="Arial" charset="0"/>
              <a:buChar char="•"/>
              <a:defRPr sz="2200" kern="1200">
                <a:solidFill>
                  <a:srgbClr val="342413"/>
                </a:solidFill>
                <a:latin typeface="Times New Roman"/>
                <a:ea typeface="ＭＳ Ｐゴシック" charset="0"/>
                <a:cs typeface="Times New Roman"/>
              </a:defRPr>
            </a:lvl3pPr>
            <a:lvl4pPr marL="1600200" indent="-228600" algn="l" defTabSz="457200" rtl="0" eaLnBrk="1" fontAlgn="base" hangingPunct="1">
              <a:spcBef>
                <a:spcPct val="20000"/>
              </a:spcBef>
              <a:spcAft>
                <a:spcPct val="0"/>
              </a:spcAft>
              <a:buFont typeface="Arial" charset="0"/>
              <a:buChar char="–"/>
              <a:defRPr sz="2000" kern="1200">
                <a:solidFill>
                  <a:srgbClr val="342413"/>
                </a:solidFill>
                <a:latin typeface="Times New Roman"/>
                <a:ea typeface="ＭＳ Ｐゴシック" charset="0"/>
                <a:cs typeface="Times New Roman"/>
              </a:defRPr>
            </a:lvl4pPr>
            <a:lvl5pPr marL="2057400" indent="-228600" algn="l" defTabSz="457200" rtl="0" eaLnBrk="1" fontAlgn="base" hangingPunct="1">
              <a:spcBef>
                <a:spcPct val="20000"/>
              </a:spcBef>
              <a:spcAft>
                <a:spcPct val="0"/>
              </a:spcAft>
              <a:buFont typeface="Arial" charset="0"/>
              <a:buChar char="»"/>
              <a:defRPr sz="2000" kern="1200">
                <a:solidFill>
                  <a:srgbClr val="342413"/>
                </a:solidFill>
                <a:latin typeface="Times New Roman"/>
                <a:ea typeface="ＭＳ Ｐゴシック" charset="0"/>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Dean can make himself better off by committing to going straight (which changes a simultaneous-move game into a sequential move game with a first-mover advantage).</a:t>
            </a:r>
          </a:p>
          <a:p>
            <a:r>
              <a:rPr lang="en-US"/>
              <a:t>Coordination is REALLY important in this game.</a:t>
            </a: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4264" y="1880677"/>
            <a:ext cx="5638800" cy="1657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extLst>
      <p:ext uri="{BB962C8B-B14F-4D97-AF65-F5344CB8AC3E}">
        <p14:creationId xmlns:p14="http://schemas.microsoft.com/office/powerpoint/2010/main" val="3690495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2" name="Content Placeholder 1"/>
          <p:cNvSpPr>
            <a:spLocks noGrp="1"/>
          </p:cNvSpPr>
          <p:nvPr>
            <p:ph idx="1"/>
          </p:nvPr>
        </p:nvSpPr>
        <p:spPr/>
        <p:txBody>
          <a:bodyPr/>
          <a:lstStyle/>
          <a:p>
            <a:r>
              <a:rPr lang="en-US" sz="2400"/>
              <a:t>In the prisoners’ dilemma, conﬂict and cooperation are in tension—self-interest leads to outcomes that reduce both players’ payoffs. Cooperation can improve both players’ payoffs.</a:t>
            </a:r>
          </a:p>
          <a:p>
            <a:r>
              <a:rPr lang="en-US" sz="2400"/>
              <a:t>In a repeated prisoners’ dilemma, it is easier for players to learn to cooperate. Here are some general rules of thumb: </a:t>
            </a:r>
          </a:p>
          <a:p>
            <a:pPr lvl="1">
              <a:lnSpc>
                <a:spcPct val="90000"/>
              </a:lnSpc>
              <a:spcBef>
                <a:spcPts val="1176"/>
              </a:spcBef>
            </a:pPr>
            <a:r>
              <a:rPr lang="en-US" sz="2400" b="1"/>
              <a:t>Be nice</a:t>
            </a:r>
            <a:r>
              <a:rPr lang="en-US" sz="2400"/>
              <a:t>: No ﬁrst strikes. </a:t>
            </a:r>
          </a:p>
          <a:p>
            <a:pPr lvl="1">
              <a:lnSpc>
                <a:spcPct val="90000"/>
              </a:lnSpc>
              <a:spcBef>
                <a:spcPts val="1176"/>
              </a:spcBef>
            </a:pPr>
            <a:r>
              <a:rPr lang="en-US" sz="2400" b="1"/>
              <a:t>Be easily provoked</a:t>
            </a:r>
            <a:r>
              <a:rPr lang="en-US" sz="2400"/>
              <a:t>: Respond immediately to rivals.</a:t>
            </a:r>
          </a:p>
          <a:p>
            <a:pPr lvl="1">
              <a:lnSpc>
                <a:spcPct val="90000"/>
              </a:lnSpc>
              <a:spcBef>
                <a:spcPts val="1176"/>
              </a:spcBef>
            </a:pPr>
            <a:r>
              <a:rPr lang="en-US" sz="2400" b="1"/>
              <a:t>Be forgiving</a:t>
            </a:r>
            <a:r>
              <a:rPr lang="en-US" sz="2400"/>
              <a:t>: Don’t try to punish competitors too much. </a:t>
            </a:r>
          </a:p>
          <a:p>
            <a:pPr lvl="1">
              <a:lnSpc>
                <a:spcPct val="90000"/>
              </a:lnSpc>
              <a:spcBef>
                <a:spcPts val="1176"/>
              </a:spcBef>
            </a:pPr>
            <a:r>
              <a:rPr lang="en-US" sz="2400" b="1"/>
              <a:t>Don’t be envious</a:t>
            </a:r>
            <a:r>
              <a:rPr lang="en-US" sz="2400"/>
              <a:t>: Focus on your own slice of the proﬁt pie, not on your competitor’s. </a:t>
            </a:r>
          </a:p>
          <a:p>
            <a:pPr lvl="1">
              <a:lnSpc>
                <a:spcPct val="90000"/>
              </a:lnSpc>
              <a:spcBef>
                <a:spcPts val="1176"/>
              </a:spcBef>
            </a:pPr>
            <a:r>
              <a:rPr lang="en-US" sz="2400" b="1"/>
              <a:t>Be clear</a:t>
            </a:r>
            <a:r>
              <a:rPr lang="en-US" sz="2400"/>
              <a:t>: Make sure your competitors can easily interpret your actions.</a:t>
            </a:r>
          </a:p>
        </p:txBody>
      </p:sp>
      <p:sp>
        <p:nvSpPr>
          <p:cNvPr id="3" name="Slide Number Placeholder 2"/>
          <p:cNvSpPr>
            <a:spLocks noGrp="1"/>
          </p:cNvSpPr>
          <p:nvPr>
            <p:ph type="sldNum" sz="quarter" idx="11"/>
          </p:nvPr>
        </p:nvSpPr>
        <p:spPr/>
        <p:txBody>
          <a:bodyPr/>
          <a:lstStyle/>
          <a:p>
            <a:pPr>
              <a:defRPr/>
            </a:pPr>
            <a:fld id="{CA67C160-E87A-6546-B849-16CD74EAFEFA}" type="slidenum">
              <a:rPr lang="en-US"/>
              <a:pPr>
                <a:defRPr/>
              </a:pPr>
              <a:t>3</a:t>
            </a:fld>
            <a:endParaRPr lang="en-US"/>
          </a:p>
        </p:txBody>
      </p:sp>
      <p:sp>
        <p:nvSpPr>
          <p:cNvPr id="4" name="Text Placeholder 3"/>
          <p:cNvSpPr>
            <a:spLocks noGrp="1"/>
          </p:cNvSpPr>
          <p:nvPr>
            <p:ph type="body" sz="quarter" idx="4294967295"/>
          </p:nvPr>
        </p:nvSpPr>
        <p:spPr>
          <a:xfrm>
            <a:off x="6283325" y="196850"/>
            <a:ext cx="2860675" cy="534988"/>
          </a:xfrm>
        </p:spPr>
        <p:txBody>
          <a:bodyPr/>
          <a:lstStyle/>
          <a:p>
            <a:r>
              <a:rPr lang="en-US"/>
              <a:t>continued</a:t>
            </a:r>
          </a:p>
        </p:txBody>
      </p:sp>
    </p:spTree>
    <p:extLst>
      <p:ext uri="{BB962C8B-B14F-4D97-AF65-F5344CB8AC3E}">
        <p14:creationId xmlns:p14="http://schemas.microsoft.com/office/powerpoint/2010/main" val="1620451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Game of Chicken </a:t>
            </a:r>
            <a:r>
              <a:rPr lang="en-US" sz="2000" i="1"/>
              <a:t>(cont’d.)</a:t>
            </a:r>
          </a:p>
        </p:txBody>
      </p:sp>
      <p:sp>
        <p:nvSpPr>
          <p:cNvPr id="3" name="Content Placeholder 2"/>
          <p:cNvSpPr>
            <a:spLocks noGrp="1"/>
          </p:cNvSpPr>
          <p:nvPr>
            <p:ph idx="1"/>
          </p:nvPr>
        </p:nvSpPr>
        <p:spPr/>
        <p:txBody>
          <a:bodyPr/>
          <a:lstStyle/>
          <a:p>
            <a:r>
              <a:rPr lang="en-US"/>
              <a:t>By committing to going straight, Dean exploits the  inherent  first-mover advantage. If James moves first and selects “straight,” Dean is forced to swerve. </a:t>
            </a:r>
          </a:p>
          <a:p>
            <a:r>
              <a:rPr lang="en-US"/>
              <a:t>But convincing your competitor that you have committed to a position can be difficult</a:t>
            </a:r>
          </a:p>
          <a:p>
            <a:r>
              <a:rPr lang="en-US"/>
              <a:t>Do you have to hit him to convince him you are going straight?</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30</a:t>
            </a:fld>
            <a:endParaRPr lang="en-US"/>
          </a:p>
        </p:txBody>
      </p:sp>
    </p:spTree>
    <p:extLst>
      <p:ext uri="{BB962C8B-B14F-4D97-AF65-F5344CB8AC3E}">
        <p14:creationId xmlns:p14="http://schemas.microsoft.com/office/powerpoint/2010/main" val="35706983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game of chicken in business</a:t>
            </a:r>
          </a:p>
        </p:txBody>
      </p:sp>
      <p:sp>
        <p:nvSpPr>
          <p:cNvPr id="3" name="Content Placeholder 2"/>
          <p:cNvSpPr>
            <a:spLocks noGrp="1"/>
          </p:cNvSpPr>
          <p:nvPr>
            <p:ph idx="1"/>
          </p:nvPr>
        </p:nvSpPr>
        <p:spPr/>
        <p:txBody>
          <a:bodyPr/>
          <a:lstStyle/>
          <a:p>
            <a:pPr>
              <a:lnSpc>
                <a:spcPct val="90000"/>
              </a:lnSpc>
              <a:spcBef>
                <a:spcPts val="768"/>
              </a:spcBef>
            </a:pPr>
            <a:r>
              <a:rPr lang="en-US" sz="2600"/>
              <a:t>In 2000, a company (A) was deciding between Italy and South Africa as locations for which to develop a new strain of hybrid grapes.</a:t>
            </a:r>
          </a:p>
          <a:p>
            <a:pPr>
              <a:lnSpc>
                <a:spcPct val="90000"/>
              </a:lnSpc>
              <a:spcBef>
                <a:spcPts val="768"/>
              </a:spcBef>
            </a:pPr>
            <a:r>
              <a:rPr lang="en-US" sz="2600"/>
              <a:t>The Italian market was bigger so A preferred Italy as a growing site, but A’s only competitor (B) was facing the same choice for the same strain of grapes.</a:t>
            </a:r>
          </a:p>
          <a:p>
            <a:pPr>
              <a:lnSpc>
                <a:spcPct val="90000"/>
              </a:lnSpc>
              <a:spcBef>
                <a:spcPts val="768"/>
              </a:spcBef>
            </a:pPr>
            <a:r>
              <a:rPr lang="en-US" sz="2600"/>
              <a:t>Both would prefer to be the sole entrant, and both would prefer Italy to South Africa.</a:t>
            </a:r>
          </a:p>
          <a:p>
            <a:pPr>
              <a:lnSpc>
                <a:spcPct val="90000"/>
              </a:lnSpc>
              <a:spcBef>
                <a:spcPts val="768"/>
              </a:spcBef>
            </a:pPr>
            <a:r>
              <a:rPr lang="en-US" sz="2600"/>
              <a:t>This is essentially a game of chicken.</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31</a:t>
            </a:fld>
            <a:endParaRPr lang="en-US"/>
          </a:p>
        </p:txBody>
      </p:sp>
      <p:pic>
        <p:nvPicPr>
          <p:cNvPr id="6"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3425" y="5010150"/>
            <a:ext cx="4949825" cy="1476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extLst>
      <p:ext uri="{BB962C8B-B14F-4D97-AF65-F5344CB8AC3E}">
        <p14:creationId xmlns:p14="http://schemas.microsoft.com/office/powerpoint/2010/main" val="15960113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Growing grapes </a:t>
            </a:r>
            <a:r>
              <a:rPr lang="en-US" sz="2000" i="1"/>
              <a:t>(cont’d.)</a:t>
            </a:r>
          </a:p>
        </p:txBody>
      </p:sp>
      <p:sp>
        <p:nvSpPr>
          <p:cNvPr id="3" name="Content Placeholder 2"/>
          <p:cNvSpPr>
            <a:spLocks noGrp="1"/>
          </p:cNvSpPr>
          <p:nvPr>
            <p:ph idx="1"/>
          </p:nvPr>
        </p:nvSpPr>
        <p:spPr>
          <a:xfrm>
            <a:off x="457200" y="1255714"/>
            <a:ext cx="8229600" cy="1190002"/>
          </a:xfrm>
        </p:spPr>
        <p:txBody>
          <a:bodyPr/>
          <a:lstStyle/>
          <a:p>
            <a:pPr>
              <a:lnSpc>
                <a:spcPct val="90000"/>
              </a:lnSpc>
            </a:pPr>
            <a:r>
              <a:rPr lang="en-US"/>
              <a:t>If A can find a way to move first and go into Italy, B will choose S. Africa</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32</a:t>
            </a:fld>
            <a:endParaRPr lang="en-US"/>
          </a:p>
        </p:txBody>
      </p:sp>
      <p:pic>
        <p:nvPicPr>
          <p:cNvPr id="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325" y="2273300"/>
            <a:ext cx="8029575" cy="4213225"/>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pic>
    </p:spTree>
    <p:extLst>
      <p:ext uri="{BB962C8B-B14F-4D97-AF65-F5344CB8AC3E}">
        <p14:creationId xmlns:p14="http://schemas.microsoft.com/office/powerpoint/2010/main" val="32718225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dating game</a:t>
            </a:r>
          </a:p>
        </p:txBody>
      </p:sp>
      <p:sp>
        <p:nvSpPr>
          <p:cNvPr id="3" name="Content Placeholder 2"/>
          <p:cNvSpPr>
            <a:spLocks noGrp="1"/>
          </p:cNvSpPr>
          <p:nvPr>
            <p:ph idx="1"/>
          </p:nvPr>
        </p:nvSpPr>
        <p:spPr/>
        <p:txBody>
          <a:bodyPr/>
          <a:lstStyle/>
          <a:p>
            <a:r>
              <a:rPr lang="en-US" sz="2400"/>
              <a:t>The dating game is motivated by the following story:  Sally likes ballet. Joe likes wrestling. They both like each other. They would prefer to be together regardless of event.  But the equilibrium is for them to attend separate events</a:t>
            </a:r>
          </a:p>
          <a:p>
            <a:endParaRPr lang="en-US" sz="2400"/>
          </a:p>
          <a:p>
            <a:endParaRPr lang="en-US" sz="2400"/>
          </a:p>
          <a:p>
            <a:endParaRPr lang="en-US" sz="2400"/>
          </a:p>
          <a:p>
            <a:r>
              <a:rPr lang="en-US" sz="2400"/>
              <a:t>To increase payoffs, Sally and Joe could agree to rotate event attendance. Ballet one week, wrestling the next – this would allow for a higher group payoff (sum of their individual payoffs), but this solution is possible only if the game is repeated. </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33</a:t>
            </a:fld>
            <a:endParaRPr lang="en-US"/>
          </a:p>
        </p:txBody>
      </p:sp>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1313" y="2872294"/>
            <a:ext cx="5943600" cy="150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extLst>
      <p:ext uri="{BB962C8B-B14F-4D97-AF65-F5344CB8AC3E}">
        <p14:creationId xmlns:p14="http://schemas.microsoft.com/office/powerpoint/2010/main" val="18181379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dating game </a:t>
            </a:r>
            <a:r>
              <a:rPr lang="en-US" sz="2000" i="1"/>
              <a:t>(cont’d)</a:t>
            </a:r>
          </a:p>
        </p:txBody>
      </p:sp>
      <p:sp>
        <p:nvSpPr>
          <p:cNvPr id="3" name="Content Placeholder 2"/>
          <p:cNvSpPr>
            <a:spLocks noGrp="1"/>
          </p:cNvSpPr>
          <p:nvPr>
            <p:ph idx="1"/>
          </p:nvPr>
        </p:nvSpPr>
        <p:spPr/>
        <p:txBody>
          <a:bodyPr/>
          <a:lstStyle/>
          <a:p>
            <a:pPr>
              <a:lnSpc>
                <a:spcPct val="90000"/>
              </a:lnSpc>
            </a:pPr>
            <a:r>
              <a:rPr lang="en-US" sz="2400"/>
              <a:t>Using the dating game firms can also analyze the tension between different divisions of a corporation. </a:t>
            </a:r>
          </a:p>
          <a:p>
            <a:pPr>
              <a:lnSpc>
                <a:spcPct val="90000"/>
              </a:lnSpc>
            </a:pPr>
            <a:r>
              <a:rPr lang="en-US" sz="2400"/>
              <a:t>For example: Saturn and Cadillac, both divisions under General Motors. </a:t>
            </a:r>
          </a:p>
          <a:p>
            <a:pPr>
              <a:lnSpc>
                <a:spcPct val="90000"/>
              </a:lnSpc>
            </a:pPr>
            <a:r>
              <a:rPr lang="en-US" sz="2400"/>
              <a:t>Both receive a volume discount when buying tires from a single supplier. BUT each has their own preference: Saturn, Goodyear tires; Cadillac, Michelin. This conflict will end up negatively affecting the entire corporation and will be re-examined later (in a chapter devoted to divisions of firms)</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34</a:t>
            </a:fld>
            <a:endParaRPr lang="en-US"/>
          </a:p>
        </p:txBody>
      </p:sp>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907" y="4725184"/>
            <a:ext cx="7364412" cy="1573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extLst>
      <p:ext uri="{BB962C8B-B14F-4D97-AF65-F5344CB8AC3E}">
        <p14:creationId xmlns:p14="http://schemas.microsoft.com/office/powerpoint/2010/main" val="25939044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Shirking/Monitoring Game</a:t>
            </a:r>
          </a:p>
        </p:txBody>
      </p:sp>
      <p:sp>
        <p:nvSpPr>
          <p:cNvPr id="3" name="Content Placeholder 2"/>
          <p:cNvSpPr>
            <a:spLocks noGrp="1"/>
          </p:cNvSpPr>
          <p:nvPr>
            <p:ph idx="1"/>
          </p:nvPr>
        </p:nvSpPr>
        <p:spPr>
          <a:xfrm>
            <a:off x="457200" y="1255714"/>
            <a:ext cx="8229600" cy="801980"/>
          </a:xfrm>
        </p:spPr>
        <p:txBody>
          <a:bodyPr/>
          <a:lstStyle/>
          <a:p>
            <a:pPr>
              <a:lnSpc>
                <a:spcPct val="90000"/>
              </a:lnSpc>
            </a:pPr>
            <a:r>
              <a:rPr lang="en-US" sz="2400"/>
              <a:t>How to manage workers can be seen as a game between the employer and employee.</a:t>
            </a:r>
            <a:endParaRPr lang="en-US" sz="2000"/>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35</a:t>
            </a:fld>
            <a:endParaRPr lang="en-US"/>
          </a:p>
        </p:txBody>
      </p:sp>
      <p:sp>
        <p:nvSpPr>
          <p:cNvPr id="5" name="Content Placeholder 2"/>
          <p:cNvSpPr txBox="1">
            <a:spLocks/>
          </p:cNvSpPr>
          <p:nvPr/>
        </p:nvSpPr>
        <p:spPr bwMode="auto">
          <a:xfrm>
            <a:off x="457200" y="3592670"/>
            <a:ext cx="8229600" cy="3142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38912" indent="-438912" algn="l" defTabSz="457200" rtl="0" eaLnBrk="1" fontAlgn="base" hangingPunct="1">
              <a:spcBef>
                <a:spcPts val="1368"/>
              </a:spcBef>
              <a:spcAft>
                <a:spcPts val="0"/>
              </a:spcAft>
              <a:buClr>
                <a:srgbClr val="669933"/>
              </a:buClr>
              <a:buSzPct val="100000"/>
              <a:buFont typeface="Lucida Grande"/>
              <a:buChar char="●"/>
              <a:defRPr sz="3000" kern="1200">
                <a:solidFill>
                  <a:srgbClr val="342413"/>
                </a:solidFill>
                <a:latin typeface="Times New Roman"/>
                <a:ea typeface="ＭＳ Ｐゴシック" charset="0"/>
                <a:cs typeface="Times New Roman"/>
              </a:defRPr>
            </a:lvl1pPr>
            <a:lvl2pPr marL="742950" indent="-285750" algn="l" defTabSz="457200" rtl="0" eaLnBrk="1" fontAlgn="base" hangingPunct="1">
              <a:spcBef>
                <a:spcPct val="20000"/>
              </a:spcBef>
              <a:spcAft>
                <a:spcPct val="0"/>
              </a:spcAft>
              <a:buClr>
                <a:srgbClr val="4289A4"/>
              </a:buClr>
              <a:buSzPct val="100000"/>
              <a:buFont typeface="Arial"/>
              <a:buChar char="•"/>
              <a:defRPr sz="2600" i="1" kern="1200">
                <a:solidFill>
                  <a:srgbClr val="342413"/>
                </a:solidFill>
                <a:latin typeface="Times New Roman"/>
                <a:ea typeface="ＭＳ Ｐゴシック" charset="0"/>
                <a:cs typeface="Times New Roman"/>
              </a:defRPr>
            </a:lvl2pPr>
            <a:lvl3pPr marL="1143000" indent="-228600" algn="l" defTabSz="457200" rtl="0" eaLnBrk="1" fontAlgn="base" hangingPunct="1">
              <a:spcBef>
                <a:spcPct val="20000"/>
              </a:spcBef>
              <a:spcAft>
                <a:spcPct val="0"/>
              </a:spcAft>
              <a:buFont typeface="Arial" charset="0"/>
              <a:buChar char="•"/>
              <a:defRPr sz="2200" kern="1200">
                <a:solidFill>
                  <a:srgbClr val="342413"/>
                </a:solidFill>
                <a:latin typeface="Times New Roman"/>
                <a:ea typeface="ＭＳ Ｐゴシック" charset="0"/>
                <a:cs typeface="Times New Roman"/>
              </a:defRPr>
            </a:lvl3pPr>
            <a:lvl4pPr marL="1600200" indent="-228600" algn="l" defTabSz="457200" rtl="0" eaLnBrk="1" fontAlgn="base" hangingPunct="1">
              <a:spcBef>
                <a:spcPct val="20000"/>
              </a:spcBef>
              <a:spcAft>
                <a:spcPct val="0"/>
              </a:spcAft>
              <a:buFont typeface="Arial" charset="0"/>
              <a:buChar char="–"/>
              <a:defRPr sz="2000" kern="1200">
                <a:solidFill>
                  <a:srgbClr val="342413"/>
                </a:solidFill>
                <a:latin typeface="Times New Roman"/>
                <a:ea typeface="ＭＳ Ｐゴシック" charset="0"/>
                <a:cs typeface="Times New Roman"/>
              </a:defRPr>
            </a:lvl4pPr>
            <a:lvl5pPr marL="2057400" indent="-228600" algn="l" defTabSz="457200" rtl="0" eaLnBrk="1" fontAlgn="base" hangingPunct="1">
              <a:spcBef>
                <a:spcPct val="20000"/>
              </a:spcBef>
              <a:spcAft>
                <a:spcPct val="0"/>
              </a:spcAft>
              <a:buFont typeface="Arial" charset="0"/>
              <a:buChar char="»"/>
              <a:defRPr sz="2000" kern="1200">
                <a:solidFill>
                  <a:srgbClr val="342413"/>
                </a:solidFill>
                <a:latin typeface="Times New Roman"/>
                <a:ea typeface="ＭＳ Ｐゴシック" charset="0"/>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sz="2400"/>
              <a:t>This game has no equilibrium in “pure strategies”</a:t>
            </a:r>
          </a:p>
          <a:p>
            <a:pPr lvl="1">
              <a:lnSpc>
                <a:spcPct val="90000"/>
              </a:lnSpc>
              <a:spcBef>
                <a:spcPts val="1080"/>
              </a:spcBef>
            </a:pPr>
            <a:r>
              <a:rPr lang="en-US" sz="2000"/>
              <a:t>Instead, players randomly choose actions, called “mixing”</a:t>
            </a:r>
          </a:p>
          <a:p>
            <a:pPr lvl="1">
              <a:lnSpc>
                <a:spcPct val="90000"/>
              </a:lnSpc>
              <a:spcBef>
                <a:spcPts val="1080"/>
              </a:spcBef>
            </a:pPr>
            <a:r>
              <a:rPr lang="en-US" sz="2000"/>
              <a:t>Idea is to keep your opponent guessing</a:t>
            </a:r>
          </a:p>
          <a:p>
            <a:pPr lvl="1">
              <a:lnSpc>
                <a:spcPct val="90000"/>
              </a:lnSpc>
              <a:spcBef>
                <a:spcPts val="1080"/>
              </a:spcBef>
            </a:pPr>
            <a:r>
              <a:rPr lang="en-US" sz="2000"/>
              <a:t>The employer could combine random monitoring with an incentive based compensation scheme – such as rewarding the employee with a bonus when/if the employer finds her hard at work.</a:t>
            </a:r>
          </a:p>
          <a:p>
            <a:pPr lvl="1">
              <a:lnSpc>
                <a:spcPct val="90000"/>
              </a:lnSpc>
              <a:spcBef>
                <a:spcPts val="1080"/>
              </a:spcBef>
            </a:pPr>
            <a:r>
              <a:rPr lang="en-US" sz="2000"/>
              <a:t>Or if found shirking, the employer could dismiss, demote or fine the employee</a:t>
            </a: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3639" y="2018377"/>
            <a:ext cx="6367226" cy="15644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extLst>
      <p:ext uri="{BB962C8B-B14F-4D97-AF65-F5344CB8AC3E}">
        <p14:creationId xmlns:p14="http://schemas.microsoft.com/office/powerpoint/2010/main" val="13135818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Title?</a:t>
            </a:r>
          </a:p>
        </p:txBody>
      </p:sp>
      <p:sp>
        <p:nvSpPr>
          <p:cNvPr id="6" name="Content Placeholder 5"/>
          <p:cNvSpPr>
            <a:spLocks noGrp="1"/>
          </p:cNvSpPr>
          <p:nvPr>
            <p:ph idx="1"/>
          </p:nvPr>
        </p:nvSpPr>
        <p:spPr>
          <a:xfrm>
            <a:off x="457200" y="1255713"/>
            <a:ext cx="8229600" cy="5328907"/>
          </a:xfrm>
        </p:spPr>
        <p:txBody>
          <a:bodyPr>
            <a:normAutofit fontScale="70000" lnSpcReduction="20000"/>
          </a:bodyPr>
          <a:lstStyle/>
          <a:p>
            <a:pPr>
              <a:lnSpc>
                <a:spcPct val="110000"/>
              </a:lnSpc>
            </a:pPr>
            <a:r>
              <a:rPr lang="en-US"/>
              <a:t>In 1992, America Airlines (AA) announced a new pricing strategy - Value Pricing. </a:t>
            </a:r>
          </a:p>
          <a:p>
            <a:pPr lvl="1">
              <a:lnSpc>
                <a:spcPct val="110000"/>
              </a:lnSpc>
            </a:pPr>
            <a:r>
              <a:rPr lang="en-US"/>
              <a:t>American narrowed the number of fares possible from 500,000 to 70,000 by classifying each into one of four classes (first class, coach, discounted 7 and 21 day purchase) and began pricing based on flight length.  </a:t>
            </a:r>
          </a:p>
          <a:p>
            <a:pPr lvl="1">
              <a:lnSpc>
                <a:spcPct val="110000"/>
              </a:lnSpc>
            </a:pPr>
            <a:r>
              <a:rPr lang="en-US"/>
              <a:t>Changes resulted in lower list prices for both business and leisure travelers.</a:t>
            </a:r>
          </a:p>
          <a:p>
            <a:pPr>
              <a:lnSpc>
                <a:spcPct val="110000"/>
              </a:lnSpc>
            </a:pPr>
            <a:r>
              <a:rPr lang="en-US"/>
              <a:t>According to AA, Value Pricing was to create “simplicity, equity, and value” in their prices</a:t>
            </a:r>
          </a:p>
          <a:p>
            <a:pPr>
              <a:lnSpc>
                <a:spcPct val="110000"/>
              </a:lnSpc>
            </a:pPr>
            <a:r>
              <a:rPr lang="en-US"/>
              <a:t>Company expectations</a:t>
            </a:r>
          </a:p>
          <a:p>
            <a:pPr lvl="1">
              <a:lnSpc>
                <a:spcPct val="110000"/>
              </a:lnSpc>
            </a:pPr>
            <a:r>
              <a:rPr lang="en-US"/>
              <a:t>Demand would be stimulated </a:t>
            </a:r>
          </a:p>
          <a:p>
            <a:pPr lvl="1">
              <a:lnSpc>
                <a:spcPct val="110000"/>
              </a:lnSpc>
            </a:pPr>
            <a:r>
              <a:rPr lang="en-US"/>
              <a:t>Volume on AA planes would increase</a:t>
            </a:r>
          </a:p>
          <a:p>
            <a:pPr lvl="1">
              <a:lnSpc>
                <a:spcPct val="110000"/>
              </a:lnSpc>
            </a:pPr>
            <a:r>
              <a:rPr lang="en-US"/>
              <a:t>Overall growth in market share and profitability would follow </a:t>
            </a:r>
          </a:p>
          <a:p>
            <a:pPr>
              <a:lnSpc>
                <a:spcPct val="110000"/>
              </a:lnSpc>
            </a:pPr>
            <a:r>
              <a:rPr lang="en-US"/>
              <a:t>What really happened??</a:t>
            </a:r>
          </a:p>
          <a:p>
            <a:pPr lvl="1">
              <a:lnSpc>
                <a:spcPct val="110000"/>
              </a:lnSpc>
            </a:pPr>
            <a:r>
              <a:rPr lang="en-US"/>
              <a:t>Competitors responded aggressively by cutting prices</a:t>
            </a:r>
          </a:p>
          <a:p>
            <a:pPr lvl="1">
              <a:lnSpc>
                <a:spcPct val="110000"/>
              </a:lnSpc>
            </a:pPr>
            <a:r>
              <a:rPr lang="en-US"/>
              <a:t>Industry profits plummeted</a:t>
            </a:r>
          </a:p>
          <a:p>
            <a:pPr lvl="1">
              <a:lnSpc>
                <a:spcPct val="110000"/>
              </a:lnSpc>
            </a:pPr>
            <a:r>
              <a:rPr lang="en-US"/>
              <a:t>Value Pricing initiative abandoned within months of its launch</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36</a:t>
            </a:fld>
            <a:endParaRPr lang="en-US"/>
          </a:p>
        </p:txBody>
      </p:sp>
    </p:spTree>
    <p:extLst>
      <p:ext uri="{BB962C8B-B14F-4D97-AF65-F5344CB8AC3E}">
        <p14:creationId xmlns:p14="http://schemas.microsoft.com/office/powerpoint/2010/main" val="3060472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Blu-ray</a:t>
            </a:r>
          </a:p>
        </p:txBody>
      </p:sp>
      <p:sp>
        <p:nvSpPr>
          <p:cNvPr id="6" name="Content Placeholder 5"/>
          <p:cNvSpPr>
            <a:spLocks noGrp="1"/>
          </p:cNvSpPr>
          <p:nvPr>
            <p:ph idx="1"/>
          </p:nvPr>
        </p:nvSpPr>
        <p:spPr>
          <a:xfrm>
            <a:off x="457200" y="1255714"/>
            <a:ext cx="8229600" cy="5458248"/>
          </a:xfrm>
        </p:spPr>
        <p:txBody>
          <a:bodyPr>
            <a:normAutofit fontScale="77500" lnSpcReduction="20000"/>
          </a:bodyPr>
          <a:lstStyle/>
          <a:p>
            <a:pPr>
              <a:lnSpc>
                <a:spcPct val="110000"/>
              </a:lnSpc>
            </a:pPr>
            <a:r>
              <a:rPr lang="en-US"/>
              <a:t>In February 2002, nine electronics companies, led by Sony, announced plans for the next big video recording format: Blu-Ray</a:t>
            </a:r>
          </a:p>
          <a:p>
            <a:pPr>
              <a:lnSpc>
                <a:spcPct val="110000"/>
              </a:lnSpc>
            </a:pPr>
            <a:r>
              <a:rPr lang="en-US"/>
              <a:t>By August of that same year, Toshiba and NEC announced plans for a rival technology: HD-DVD</a:t>
            </a:r>
          </a:p>
          <a:p>
            <a:pPr>
              <a:lnSpc>
                <a:spcPct val="110000"/>
              </a:lnSpc>
            </a:pPr>
            <a:r>
              <a:rPr lang="en-US"/>
              <a:t>A common standard among all competitors (rather than two rival technologies) would have best benefited consumers.</a:t>
            </a:r>
          </a:p>
          <a:p>
            <a:pPr lvl="1">
              <a:lnSpc>
                <a:spcPct val="110000"/>
              </a:lnSpc>
            </a:pPr>
            <a:r>
              <a:rPr lang="en-US"/>
              <a:t>With a common standard, demand for the new technology would have grown more rapidly and all producers would have benefitted. </a:t>
            </a:r>
          </a:p>
          <a:p>
            <a:pPr lvl="1">
              <a:lnSpc>
                <a:spcPct val="110000"/>
              </a:lnSpc>
            </a:pPr>
            <a:r>
              <a:rPr lang="en-US"/>
              <a:t>But some producers would benefitted more than others: Sony would have profited from the choice of Blu-ray while Toshiba would have preferred HD-DVD.</a:t>
            </a:r>
          </a:p>
          <a:p>
            <a:pPr>
              <a:lnSpc>
                <a:spcPct val="110000"/>
              </a:lnSpc>
            </a:pPr>
            <a:r>
              <a:rPr lang="en-US"/>
              <a:t>Both sides waged a “standards” war, recruiting big name entertainment groups (such as Disney, Paramount Pictures, HBO, etc.) to take sides. In the end, Blu-Ray won after Walmart announced it would sell only Blu-Ray disc players.</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4</a:t>
            </a:fld>
            <a:endParaRPr lang="en-US"/>
          </a:p>
        </p:txBody>
      </p:sp>
    </p:spTree>
    <p:extLst>
      <p:ext uri="{BB962C8B-B14F-4D97-AF65-F5344CB8AC3E}">
        <p14:creationId xmlns:p14="http://schemas.microsoft.com/office/powerpoint/2010/main" val="3930488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Blu-ray </a:t>
            </a:r>
            <a:r>
              <a:rPr lang="en-US" sz="2000" i="1"/>
              <a:t>(cont’d)</a:t>
            </a:r>
          </a:p>
        </p:txBody>
      </p:sp>
      <p:sp>
        <p:nvSpPr>
          <p:cNvPr id="8" name="Content Placeholder 7"/>
          <p:cNvSpPr>
            <a:spLocks noGrp="1"/>
          </p:cNvSpPr>
          <p:nvPr>
            <p:ph idx="1"/>
          </p:nvPr>
        </p:nvSpPr>
        <p:spPr/>
        <p:txBody>
          <a:bodyPr/>
          <a:lstStyle/>
          <a:p>
            <a:pPr>
              <a:lnSpc>
                <a:spcPct val="90000"/>
              </a:lnSpc>
            </a:pPr>
            <a:r>
              <a:rPr lang="en-US" sz="2800"/>
              <a:t>In a standards war, the profit of one firm depends on the actions of other firms, rivals, consumers, and suppliers. </a:t>
            </a:r>
          </a:p>
          <a:p>
            <a:pPr>
              <a:lnSpc>
                <a:spcPct val="90000"/>
              </a:lnSpc>
            </a:pPr>
            <a:r>
              <a:rPr lang="en-US" sz="2800"/>
              <a:t>This type of interdependence is characteristic of games, and we analyze it using game theory.</a:t>
            </a:r>
          </a:p>
          <a:p>
            <a:pPr>
              <a:lnSpc>
                <a:spcPct val="90000"/>
              </a:lnSpc>
            </a:pPr>
            <a:r>
              <a:rPr lang="en-US" sz="2800"/>
              <a:t>A “game,” has three elements: players, options/moves available and the payoffs resulting from each combination of moves.</a:t>
            </a:r>
          </a:p>
          <a:p>
            <a:pPr>
              <a:lnSpc>
                <a:spcPct val="90000"/>
              </a:lnSpc>
            </a:pPr>
            <a:r>
              <a:rPr lang="en-US" sz="2800"/>
              <a:t>Assuming that each player acts optimally, rationally and selfishly, the likely outcomes, or equilibria, of the game can be computed. </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5</a:t>
            </a:fld>
            <a:endParaRPr lang="en-US"/>
          </a:p>
        </p:txBody>
      </p:sp>
    </p:spTree>
    <p:extLst>
      <p:ext uri="{BB962C8B-B14F-4D97-AF65-F5344CB8AC3E}">
        <p14:creationId xmlns:p14="http://schemas.microsoft.com/office/powerpoint/2010/main" val="4158045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Introduction: Game theory</a:t>
            </a:r>
          </a:p>
        </p:txBody>
      </p:sp>
      <p:sp>
        <p:nvSpPr>
          <p:cNvPr id="3" name="Content Placeholder 2"/>
          <p:cNvSpPr>
            <a:spLocks noGrp="1"/>
          </p:cNvSpPr>
          <p:nvPr>
            <p:ph idx="1"/>
          </p:nvPr>
        </p:nvSpPr>
        <p:spPr>
          <a:xfrm>
            <a:off x="457200" y="1255713"/>
            <a:ext cx="8229600" cy="5387699"/>
          </a:xfrm>
        </p:spPr>
        <p:txBody>
          <a:bodyPr>
            <a:normAutofit fontScale="85000" lnSpcReduction="10000"/>
          </a:bodyPr>
          <a:lstStyle/>
          <a:p>
            <a:pPr>
              <a:lnSpc>
                <a:spcPct val="110000"/>
              </a:lnSpc>
            </a:pPr>
            <a:r>
              <a:rPr lang="en-US"/>
              <a:t>Aside from telling firms where competition is likely to lead them, game theory can also offer advice to change the rules of the game to one or both player’s advantage.  </a:t>
            </a:r>
          </a:p>
          <a:p>
            <a:pPr>
              <a:lnSpc>
                <a:spcPct val="110000"/>
              </a:lnSpc>
            </a:pPr>
            <a:r>
              <a:rPr lang="en-US"/>
              <a:t>For Sony and Toshiba, both realized there were two potential equilibria to their game (Blu-ray vs. HD-DVD): </a:t>
            </a:r>
          </a:p>
          <a:p>
            <a:pPr lvl="1">
              <a:lnSpc>
                <a:spcPct val="110000"/>
              </a:lnSpc>
            </a:pPr>
            <a:r>
              <a:rPr lang="en-US"/>
              <a:t>Consumers, retailers, manufacturers, content providers, etc. would coordinate on one of these standards</a:t>
            </a:r>
          </a:p>
          <a:p>
            <a:pPr lvl="1">
              <a:lnSpc>
                <a:spcPct val="110000"/>
              </a:lnSpc>
            </a:pPr>
            <a:r>
              <a:rPr lang="en-US"/>
              <a:t>The standards war was the result of each firm attempting to convince the market participants and public that their respective technology would become the standard (competition “for the market”)</a:t>
            </a:r>
          </a:p>
          <a:p>
            <a:pPr>
              <a:lnSpc>
                <a:spcPct val="110000"/>
              </a:lnSpc>
            </a:pPr>
            <a:r>
              <a:rPr lang="en-US"/>
              <a:t>Game theory also suggest strategies to reduce competitive intensity to increase profit (“strategy” from ch. 11)</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6</a:t>
            </a:fld>
            <a:endParaRPr lang="en-US"/>
          </a:p>
        </p:txBody>
      </p:sp>
    </p:spTree>
    <p:extLst>
      <p:ext uri="{BB962C8B-B14F-4D97-AF65-F5344CB8AC3E}">
        <p14:creationId xmlns:p14="http://schemas.microsoft.com/office/powerpoint/2010/main" val="2167313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Sequential-move games</a:t>
            </a:r>
          </a:p>
        </p:txBody>
      </p:sp>
      <p:sp>
        <p:nvSpPr>
          <p:cNvPr id="3" name="Content Placeholder 2"/>
          <p:cNvSpPr>
            <a:spLocks noGrp="1"/>
          </p:cNvSpPr>
          <p:nvPr>
            <p:ph idx="1"/>
          </p:nvPr>
        </p:nvSpPr>
        <p:spPr>
          <a:xfrm>
            <a:off x="457200" y="1255713"/>
            <a:ext cx="8229600" cy="5230811"/>
          </a:xfrm>
        </p:spPr>
        <p:txBody>
          <a:bodyPr>
            <a:normAutofit fontScale="92500"/>
          </a:bodyPr>
          <a:lstStyle/>
          <a:p>
            <a:r>
              <a:rPr lang="en-US"/>
              <a:t>In game theory, there are two types of games. The first of which is known as </a:t>
            </a:r>
            <a:r>
              <a:rPr lang="en-US" b="1"/>
              <a:t>sequential-move games</a:t>
            </a:r>
            <a:r>
              <a:rPr lang="en-US"/>
              <a:t>.</a:t>
            </a:r>
          </a:p>
          <a:p>
            <a:pPr lvl="1"/>
            <a:r>
              <a:rPr lang="en-US"/>
              <a:t>For a sequential-move game, players take turns.</a:t>
            </a:r>
          </a:p>
          <a:p>
            <a:pPr lvl="1"/>
            <a:r>
              <a:rPr lang="en-US"/>
              <a:t>Each competitor is given the opportunity to evaluate their rival’s move before selecting how to proceed. </a:t>
            </a:r>
          </a:p>
          <a:p>
            <a:r>
              <a:rPr lang="en-US"/>
              <a:t>To analyze sequential games, use the “extensive-” or “tree-form” of a game, and </a:t>
            </a:r>
            <a:r>
              <a:rPr lang="en-US" i="1"/>
              <a:t>look ahead and reason back</a:t>
            </a:r>
            <a:r>
              <a:rPr lang="en-US"/>
              <a:t>.</a:t>
            </a:r>
          </a:p>
          <a:p>
            <a:pPr lvl="1"/>
            <a:r>
              <a:rPr lang="en-US"/>
              <a:t>For example, a two-move, two-player game. Player One (moving first) must anticipate the reaction of Player Two to each of One’s possible moves to determine One’s best move</a:t>
            </a:r>
          </a:p>
          <a:p>
            <a:pPr lvl="1"/>
            <a:r>
              <a:rPr lang="en-US"/>
              <a:t>Equilibrium is when each player chooses a best available move, anticipating how the other will react.</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7</a:t>
            </a:fld>
            <a:endParaRPr lang="en-US"/>
          </a:p>
        </p:txBody>
      </p:sp>
    </p:spTree>
    <p:extLst>
      <p:ext uri="{BB962C8B-B14F-4D97-AF65-F5344CB8AC3E}">
        <p14:creationId xmlns:p14="http://schemas.microsoft.com/office/powerpoint/2010/main" val="2212274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Nash Equilibria</a:t>
            </a:r>
          </a:p>
        </p:txBody>
      </p:sp>
      <p:sp>
        <p:nvSpPr>
          <p:cNvPr id="3" name="Content Placeholder 2"/>
          <p:cNvSpPr>
            <a:spLocks noGrp="1"/>
          </p:cNvSpPr>
          <p:nvPr>
            <p:ph idx="1"/>
          </p:nvPr>
        </p:nvSpPr>
        <p:spPr/>
        <p:txBody>
          <a:bodyPr/>
          <a:lstStyle/>
          <a:p>
            <a:r>
              <a:rPr lang="en-US"/>
              <a:t>Named for John Nash, mathematician and Nobel laureate in economics.</a:t>
            </a:r>
          </a:p>
          <a:p>
            <a:pPr lvl="1">
              <a:lnSpc>
                <a:spcPct val="90000"/>
              </a:lnSpc>
            </a:pPr>
            <a:r>
              <a:rPr lang="en-US" sz="2400"/>
              <a:t>Nash is known as the “father” of non-cooperative game theory</a:t>
            </a:r>
          </a:p>
          <a:p>
            <a:pPr lvl="1">
              <a:lnSpc>
                <a:spcPct val="90000"/>
              </a:lnSpc>
            </a:pPr>
            <a:r>
              <a:rPr lang="en-US" sz="2400"/>
              <a:t>He proved the existence of equilibrium in all well-defined games in his doctoral dissertation at Princeton</a:t>
            </a:r>
            <a:r>
              <a:rPr lang="en-US"/>
              <a:t>.</a:t>
            </a:r>
          </a:p>
          <a:p>
            <a:r>
              <a:rPr lang="en-US"/>
              <a:t>Definition</a:t>
            </a:r>
          </a:p>
          <a:p>
            <a:pPr lvl="1">
              <a:lnSpc>
                <a:spcPct val="90000"/>
              </a:lnSpc>
            </a:pPr>
            <a:r>
              <a:rPr lang="en-US" sz="2400"/>
              <a:t>A set of strategies, one for each player, such that no player has incentive to unilaterally change her action.</a:t>
            </a:r>
          </a:p>
          <a:p>
            <a:pPr lvl="1">
              <a:lnSpc>
                <a:spcPct val="90000"/>
              </a:lnSpc>
            </a:pPr>
            <a:r>
              <a:rPr lang="en-US" sz="2400"/>
              <a:t>Players are in an equilibrium if a change in strategies by any one of them would lead that player to earn less than if she remained with her current strategy.</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8</a:t>
            </a:fld>
            <a:endParaRPr lang="en-US"/>
          </a:p>
        </p:txBody>
      </p:sp>
    </p:spTree>
    <p:extLst>
      <p:ext uri="{BB962C8B-B14F-4D97-AF65-F5344CB8AC3E}">
        <p14:creationId xmlns:p14="http://schemas.microsoft.com/office/powerpoint/2010/main" val="658533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Entry “game”</a:t>
            </a:r>
          </a:p>
        </p:txBody>
      </p:sp>
      <p:sp>
        <p:nvSpPr>
          <p:cNvPr id="3" name="Content Placeholder 2"/>
          <p:cNvSpPr>
            <a:spLocks noGrp="1"/>
          </p:cNvSpPr>
          <p:nvPr>
            <p:ph idx="1"/>
          </p:nvPr>
        </p:nvSpPr>
        <p:spPr/>
        <p:txBody>
          <a:bodyPr/>
          <a:lstStyle/>
          <a:p>
            <a:r>
              <a:rPr lang="en-US"/>
              <a:t>Suppose a potential entrant is deciding whether to enter an industry in competition with an incumbent firm/monopoly. </a:t>
            </a:r>
          </a:p>
          <a:p>
            <a:r>
              <a:rPr lang="en-US"/>
              <a:t>If the entrant decides to enter the industry, the incumbent has two paths of action:</a:t>
            </a:r>
          </a:p>
          <a:p>
            <a:pPr lvl="1"/>
            <a:r>
              <a:rPr lang="en-US"/>
              <a:t>Accommodate the entry; or</a:t>
            </a:r>
          </a:p>
          <a:p>
            <a:pPr lvl="1"/>
            <a:r>
              <a:rPr lang="en-US"/>
              <a:t>Fight the entry. </a:t>
            </a:r>
          </a:p>
          <a:p>
            <a:r>
              <a:rPr lang="en-US"/>
              <a:t>By modeling the situation using game theory, we find that accommodating an entrant leads to profits while fighting an entrant leads to losses.</a:t>
            </a:r>
          </a:p>
        </p:txBody>
      </p:sp>
      <p:sp>
        <p:nvSpPr>
          <p:cNvPr id="4" name="Slide Number Placeholder 3"/>
          <p:cNvSpPr>
            <a:spLocks noGrp="1"/>
          </p:cNvSpPr>
          <p:nvPr>
            <p:ph type="sldNum" sz="quarter" idx="11"/>
          </p:nvPr>
        </p:nvSpPr>
        <p:spPr/>
        <p:txBody>
          <a:bodyPr/>
          <a:lstStyle/>
          <a:p>
            <a:pPr>
              <a:defRPr/>
            </a:pPr>
            <a:fld id="{A6D50E70-BEDF-834C-9438-BE6C824B6F6D}" type="slidenum">
              <a:rPr lang="en-US"/>
              <a:pPr>
                <a:defRPr/>
              </a:pPr>
              <a:t>9</a:t>
            </a:fld>
            <a:endParaRPr lang="en-US"/>
          </a:p>
        </p:txBody>
      </p:sp>
    </p:spTree>
    <p:extLst>
      <p:ext uri="{BB962C8B-B14F-4D97-AF65-F5344CB8AC3E}">
        <p14:creationId xmlns:p14="http://schemas.microsoft.com/office/powerpoint/2010/main" val="80741504"/>
      </p:ext>
    </p:extLst>
  </p:cSld>
  <p:clrMapOvr>
    <a:masterClrMapping/>
  </p:clrMapOvr>
</p:sld>
</file>

<file path=ppt/theme/theme1.xml><?xml version="1.0" encoding="utf-8"?>
<a:theme xmlns:a="http://schemas.openxmlformats.org/drawingml/2006/main" name="Froeb4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724</TotalTime>
  <Words>3374</Words>
  <Application>Microsoft Office PowerPoint</Application>
  <PresentationFormat>On-screen Show (4:3)</PresentationFormat>
  <Paragraphs>313</Paragraphs>
  <Slides>36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36</vt:i4>
      </vt:variant>
    </vt:vector>
  </HeadingPairs>
  <TitlesOfParts>
    <vt:vector size="48" baseType="lpstr">
      <vt:lpstr>ＭＳ Ｐゴシック</vt:lpstr>
      <vt:lpstr>Arial</vt:lpstr>
      <vt:lpstr>Arial Narrow</vt:lpstr>
      <vt:lpstr>Calibri</vt:lpstr>
      <vt:lpstr>Franklin Gothic Book</vt:lpstr>
      <vt:lpstr>Franklin Gothic Medium</vt:lpstr>
      <vt:lpstr>Gill Sans</vt:lpstr>
      <vt:lpstr>Lucida Grande</vt:lpstr>
      <vt:lpstr>Times New Roman</vt:lpstr>
      <vt:lpstr>Trebuchet MS</vt:lpstr>
      <vt:lpstr>Wingdings</vt:lpstr>
      <vt:lpstr>Froeb4eTemplate</vt:lpstr>
      <vt:lpstr>Strategic Games</vt:lpstr>
      <vt:lpstr>PowerPoint Presentation</vt:lpstr>
      <vt:lpstr>PowerPoint Presentation</vt:lpstr>
      <vt:lpstr>Blu-ray</vt:lpstr>
      <vt:lpstr>Blu-ray (cont’d)</vt:lpstr>
      <vt:lpstr>Introduction: Game theory</vt:lpstr>
      <vt:lpstr>Sequential-move games</vt:lpstr>
      <vt:lpstr>Nash Equilibria</vt:lpstr>
      <vt:lpstr>Entry “game”</vt:lpstr>
      <vt:lpstr>Modeling entry decision</vt:lpstr>
      <vt:lpstr>Modeling entry decision (cont’d.)</vt:lpstr>
      <vt:lpstr>Deterring Entry</vt:lpstr>
      <vt:lpstr>Types of games: Simultaneous-move</vt:lpstr>
      <vt:lpstr>Simultaneous-move games (cont’d.)</vt:lpstr>
      <vt:lpstr>Modeling simultaneous-move games</vt:lpstr>
      <vt:lpstr>Analyzing simultaneous-move games</vt:lpstr>
      <vt:lpstr>Finding Equilibria</vt:lpstr>
      <vt:lpstr>The prisoners’ dilemma game</vt:lpstr>
      <vt:lpstr>Why the PD is interesting</vt:lpstr>
      <vt:lpstr>The Prisoners’ Dilemma in business</vt:lpstr>
      <vt:lpstr>Don’t break the antitrust laws</vt:lpstr>
      <vt:lpstr>A (potentially) legal solution</vt:lpstr>
      <vt:lpstr>The price discrimination dilemma</vt:lpstr>
      <vt:lpstr>Price discrimination dilemma (cont’d.)</vt:lpstr>
      <vt:lpstr>Advertising dilemma</vt:lpstr>
      <vt:lpstr>The free-riding dilemma</vt:lpstr>
      <vt:lpstr>The free-riding dilemma (cont’d.)</vt:lpstr>
      <vt:lpstr>Lessons of Prisoners’ Dilemma</vt:lpstr>
      <vt:lpstr>The game of chicken</vt:lpstr>
      <vt:lpstr>Game of Chicken (cont’d.)</vt:lpstr>
      <vt:lpstr>The game of chicken in business</vt:lpstr>
      <vt:lpstr>Growing grapes (cont’d.)</vt:lpstr>
      <vt:lpstr>The dating game</vt:lpstr>
      <vt:lpstr>The dating game (cont’d)</vt:lpstr>
      <vt:lpstr>Shirking/Monitoring Game</vt:lpstr>
      <vt:lpstr>Title?</vt:lpstr>
    </vt:vector>
  </TitlesOfParts>
  <Company>just 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patti hudepohl</dc:creator>
  <cp:lastModifiedBy>Umbarger, Molly K</cp:lastModifiedBy>
  <cp:revision>61</cp:revision>
  <dcterms:created xsi:type="dcterms:W3CDTF">2014-12-12T21:22:25Z</dcterms:created>
  <dcterms:modified xsi:type="dcterms:W3CDTF">2017-09-26T19:24:25Z</dcterms:modified>
</cp:coreProperties>
</file>