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36"/>
  </p:notesMasterIdLst>
  <p:handoutMasterIdLst>
    <p:handoutMasterId r:id="rId37"/>
  </p:handoutMasterIdLst>
  <p:sldIdLst>
    <p:sldId id="355" r:id="rId3"/>
    <p:sldId id="356" r:id="rId4"/>
    <p:sldId id="357" r:id="rId5"/>
    <p:sldId id="366" r:id="rId6"/>
    <p:sldId id="358" r:id="rId7"/>
    <p:sldId id="367" r:id="rId8"/>
    <p:sldId id="381" r:id="rId9"/>
    <p:sldId id="382" r:id="rId10"/>
    <p:sldId id="383" r:id="rId11"/>
    <p:sldId id="359" r:id="rId12"/>
    <p:sldId id="384" r:id="rId13"/>
    <p:sldId id="368" r:id="rId14"/>
    <p:sldId id="385" r:id="rId15"/>
    <p:sldId id="369" r:id="rId16"/>
    <p:sldId id="386" r:id="rId17"/>
    <p:sldId id="361" r:id="rId18"/>
    <p:sldId id="362" r:id="rId19"/>
    <p:sldId id="387" r:id="rId20"/>
    <p:sldId id="388" r:id="rId21"/>
    <p:sldId id="389" r:id="rId22"/>
    <p:sldId id="390" r:id="rId23"/>
    <p:sldId id="370" r:id="rId24"/>
    <p:sldId id="391" r:id="rId25"/>
    <p:sldId id="392" r:id="rId26"/>
    <p:sldId id="393" r:id="rId27"/>
    <p:sldId id="363" r:id="rId28"/>
    <p:sldId id="394" r:id="rId29"/>
    <p:sldId id="395" r:id="rId30"/>
    <p:sldId id="396" r:id="rId31"/>
    <p:sldId id="397" r:id="rId32"/>
    <p:sldId id="379" r:id="rId33"/>
    <p:sldId id="380" r:id="rId34"/>
    <p:sldId id="351" r:id="rId3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81" userDrawn="1">
          <p15:clr>
            <a:srgbClr val="A4A3A4"/>
          </p15:clr>
        </p15:guide>
        <p15:guide id="2" pos="272" userDrawn="1">
          <p15:clr>
            <a:srgbClr val="A4A3A4"/>
          </p15:clr>
        </p15:guide>
        <p15:guide id="3" orient="horz" pos="38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7" name="Pavithran" initials="P" lastIdx="16" clrIdx="7">
    <p:extLst>
      <p:ext uri="{19B8F6BF-5375-455C-9EA6-DF929625EA0E}">
        <p15:presenceInfo xmlns:p15="http://schemas.microsoft.com/office/powerpoint/2012/main" userId="S-1-5-21-2752970185-40930380-1894245210-1594" providerId="AD"/>
      </p:ext>
    </p:extLst>
  </p:cmAuthor>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 id="6" name="Gopinath, Balaraman" initials="GB" lastIdx="15" clrIdx="6">
    <p:extLst>
      <p:ext uri="{19B8F6BF-5375-455C-9EA6-DF929625EA0E}">
        <p15:presenceInfo xmlns:p15="http://schemas.microsoft.com/office/powerpoint/2012/main" userId="S-1-5-21-2752970185-40930380-1894245210-29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6395" autoAdjust="0"/>
  </p:normalViewPr>
  <p:slideViewPr>
    <p:cSldViewPr snapToGrid="0" snapToObjects="1">
      <p:cViewPr>
        <p:scale>
          <a:sx n="75" d="100"/>
          <a:sy n="75" d="100"/>
        </p:scale>
        <p:origin x="2466" y="786"/>
      </p:cViewPr>
      <p:guideLst>
        <p:guide orient="horz" pos="981"/>
        <p:guide pos="272"/>
        <p:guide orient="horz" pos="3861"/>
      </p:guideLst>
    </p:cSldViewPr>
  </p:slideViewPr>
  <p:outlineViewPr>
    <p:cViewPr>
      <p:scale>
        <a:sx n="33" d="100"/>
        <a:sy n="33" d="100"/>
      </p:scale>
      <p:origin x="0" y="-298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46426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Jan’s contribution to housecleaning informs how much Billie contributes to housecleaning, which in turn affects how much Jan contributes to housecleaning.</a:t>
            </a:r>
            <a:endParaRPr lang="en-IN"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33290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33</a:t>
            </a:fld>
            <a:endParaRPr lang="en-US" dirty="0"/>
          </a:p>
        </p:txBody>
      </p:sp>
    </p:spTree>
    <p:extLst>
      <p:ext uri="{BB962C8B-B14F-4D97-AF65-F5344CB8AC3E}">
        <p14:creationId xmlns:p14="http://schemas.microsoft.com/office/powerpoint/2010/main" val="137298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rgbClr val="3399B5"/>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lIns="0" tIns="0" rIns="0" bIns="0"/>
          <a:lstStyle>
            <a:lvl1pPr marL="118872" indent="-118872">
              <a:buClr>
                <a:srgbClr val="007FA3"/>
              </a:buClr>
              <a:buSzPct val="25000"/>
              <a:defRPr sz="2400">
                <a:latin typeface="+mn-lt"/>
              </a:defRPr>
            </a:lvl1pPr>
            <a:lvl2pPr marL="569913" indent="-285750">
              <a:buClr>
                <a:srgbClr val="007FA3"/>
              </a:buClr>
              <a:defRPr sz="2400">
                <a:latin typeface="+mn-lt"/>
              </a:defRPr>
            </a:lvl2pPr>
            <a:lvl3pPr>
              <a:buClr>
                <a:srgbClr val="007FA3"/>
              </a:buClr>
              <a:defRPr sz="2400">
                <a:latin typeface="+mn-lt"/>
              </a:defRPr>
            </a:lvl3pPr>
            <a:lvl4pPr>
              <a:buClr>
                <a:srgbClr val="007FA3"/>
              </a:buClr>
              <a:defRPr sz="2400">
                <a:latin typeface="+mn-lt"/>
              </a:defRPr>
            </a:lvl4pPr>
            <a:lvl5pPr>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marL="255600" indent="-255600">
              <a:buFont typeface="Arial" panose="020B0604020202020204" pitchFamily="34" charset="0"/>
              <a:buChar char="•"/>
              <a:defRPr sz="2400">
                <a:latin typeface="+mn-lt"/>
              </a:defRPr>
            </a:lvl1pPr>
            <a:lvl2pPr indent="-284400">
              <a:defRPr sz="2400">
                <a:latin typeface="+mn-lt"/>
              </a:defRPr>
            </a:lvl2pPr>
            <a:lvl3pPr indent="-230400">
              <a:defRPr sz="2400">
                <a:latin typeface="+mn-lt"/>
              </a:defRPr>
            </a:lvl3pPr>
            <a:lvl4pPr indent="-230400">
              <a:defRPr sz="2400">
                <a:latin typeface="+mn-lt"/>
              </a:defRPr>
            </a:lvl4pPr>
          </a:lstStyle>
          <a:p>
            <a:pPr lvl="0"/>
            <a:r>
              <a:rPr lang="en-US" dirty="0"/>
              <a:t>Edit Master text styles</a:t>
            </a:r>
          </a:p>
        </p:txBody>
      </p:sp>
    </p:spTree>
    <p:extLst>
      <p:ext uri="{BB962C8B-B14F-4D97-AF65-F5344CB8AC3E}">
        <p14:creationId xmlns:p14="http://schemas.microsoft.com/office/powerpoint/2010/main" val="3678147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dirty="0"/>
          </a:p>
        </p:txBody>
      </p:sp>
      <p:sp>
        <p:nvSpPr>
          <p:cNvPr id="3" name="Date Placeholder 2"/>
          <p:cNvSpPr>
            <a:spLocks noGrp="1"/>
          </p:cNvSpPr>
          <p:nvPr>
            <p:ph type="dt" idx="1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1176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15" name="Shape 41"/>
          <p:cNvSpPr txBox="1">
            <a:spLocks noGrp="1"/>
          </p:cNvSpPr>
          <p:nvPr>
            <p:ph type="body" idx="14"/>
          </p:nvPr>
        </p:nvSpPr>
        <p:spPr>
          <a:xfrm>
            <a:off x="5029200" y="4711435"/>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648827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panose="02020603050405020304" pitchFamily="18" charset="0"/>
                <a:cs typeface="Times New Roman" panose="02020603050405020304" pitchFamily="18" charset="0"/>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0" tIns="0" rIns="0" bIns="0" anchor="t" anchorCtr="0"/>
          <a:lstStyle>
            <a:lvl1pPr marL="255600" marR="0" lvl="0" indent="-255600" algn="l" rtl="0">
              <a:spcBef>
                <a:spcPts val="1500"/>
              </a:spcBef>
              <a:buClr>
                <a:srgbClr val="007FA3"/>
              </a:buClr>
              <a:buSzPct val="100000"/>
              <a:buFont typeface="Arial" panose="020B0604020202020204" pitchFamily="34" charset="0"/>
              <a:buChar char="•"/>
              <a:defRPr sz="2400" b="0" i="0" u="none" strike="noStrike" cap="none">
                <a:solidFill>
                  <a:schemeClr val="dk1"/>
                </a:solidFill>
                <a:latin typeface="+mn-lt"/>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0" tIns="0" rIns="0" bIns="0" anchor="t" anchorCtr="0"/>
          <a:lstStyle>
            <a:lvl1pPr marL="255600" marR="0" lvl="0" indent="-255600" algn="l" rtl="0">
              <a:spcBef>
                <a:spcPts val="1500"/>
              </a:spcBef>
              <a:buClr>
                <a:srgbClr val="007FA3"/>
              </a:buClr>
              <a:buSzPct val="100000"/>
              <a:buFont typeface="Arial" panose="020B0604020202020204" pitchFamily="34" charset="0"/>
              <a:buChar char="•"/>
              <a:defRPr sz="2400" b="0" i="0" u="none" strike="noStrike" cap="none">
                <a:solidFill>
                  <a:schemeClr val="dk1"/>
                </a:solidFill>
                <a:latin typeface="+mn-lt"/>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lIns="0" tIns="0" rIns="0" bIns="0"/>
          <a:lstStyle>
            <a:lvl1pPr>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4794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4">
            <a:alphaModFix/>
          </a:blip>
          <a:srcRect/>
          <a:stretch/>
        </p:blipFill>
        <p:spPr>
          <a:xfrm>
            <a:off x="443972" y="6429709"/>
            <a:ext cx="917999" cy="279914"/>
          </a:xfrm>
          <a:prstGeom prst="rect">
            <a:avLst/>
          </a:prstGeom>
          <a:noFill/>
          <a:ln>
            <a:noFill/>
          </a:ln>
        </p:spPr>
      </p:pic>
      <p:sp>
        <p:nvSpPr>
          <p:cNvPr id="16" name="Text Placeholder 5"/>
          <p:cNvSpPr txBox="1">
            <a:spLocks/>
          </p:cNvSpPr>
          <p:nvPr userDrawn="1"/>
        </p:nvSpPr>
        <p:spPr>
          <a:xfrm>
            <a:off x="2683380" y="6440400"/>
            <a:ext cx="5999820" cy="417600"/>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smtClean="0">
                <a:solidFill>
                  <a:schemeClr val="tx1"/>
                </a:solidFill>
                <a:latin typeface="Verdana"/>
                <a:ea typeface="Verdana" panose="020B0604030504040204" pitchFamily="34" charset="0"/>
                <a:cs typeface="Verdana" panose="020B0604030504040204" pitchFamily="34" charset="0"/>
              </a:rPr>
              <a:t>Copyright © 2021, 2017, 2013 Pearson Education, Inc. All Rights 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 id="2147483668" r:id="rId3"/>
    <p:sldLayoutId id="2147483669" r:id="rId4"/>
    <p:sldLayoutId id="2147483651" r:id="rId5"/>
    <p:sldLayoutId id="2147483654" r:id="rId6"/>
    <p:sldLayoutId id="2147483655" r:id="rId7"/>
    <p:sldLayoutId id="2147483656" r:id="rId8"/>
    <p:sldLayoutId id="2147483667" r:id="rId9"/>
    <p:sldLayoutId id="2147483657" r:id="rId10"/>
    <p:sldLayoutId id="2147483673" r:id="rId11"/>
    <p:sldLayoutId id="214748369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0" tIns="0" rIns="0" bIns="0"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5">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 id="2147483696"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2.sv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271"/>
            <a:ext cx="8229600" cy="1057773"/>
          </a:xfrm>
        </p:spPr>
        <p:txBody>
          <a:bodyPr anchor="ctr"/>
          <a:lstStyle/>
          <a:p>
            <a:r>
              <a:rPr lang="en-US" sz="3200" dirty="0">
                <a:latin typeface="+mj-lt"/>
              </a:rPr>
              <a:t>Family Therapy: Concepts and Methods</a:t>
            </a:r>
            <a:endParaRPr lang="en-US" altLang="en-US" sz="32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251939"/>
            <a:ext cx="8229600" cy="370800"/>
          </a:xfrm>
        </p:spPr>
        <p:txBody>
          <a:bodyPr anchor="ctr"/>
          <a:lstStyle/>
          <a:p>
            <a:pPr eaLnBrk="1" hangingPunct="1">
              <a:defRPr/>
            </a:pPr>
            <a:r>
              <a:rPr lang="en-US" dirty="0">
                <a:solidFill>
                  <a:schemeClr val="tx2"/>
                </a:solidFill>
                <a:latin typeface="+mn-lt"/>
              </a:rPr>
              <a:t>Twelfth Edition</a:t>
            </a:r>
            <a:endParaRPr lang="en-US" altLang="en-US" dirty="0">
              <a:solidFill>
                <a:schemeClr val="tx2"/>
              </a:solidFill>
              <a:latin typeface="+mn-lt"/>
            </a:endParaRPr>
          </a:p>
        </p:txBody>
      </p:sp>
      <p:sp>
        <p:nvSpPr>
          <p:cNvPr id="4" name="Text Placeholder 3"/>
          <p:cNvSpPr>
            <a:spLocks noGrp="1"/>
          </p:cNvSpPr>
          <p:nvPr>
            <p:ph type="body" idx="2"/>
          </p:nvPr>
        </p:nvSpPr>
        <p:spPr>
          <a:xfrm>
            <a:off x="5029200" y="2395330"/>
            <a:ext cx="3657600" cy="859070"/>
          </a:xfrm>
        </p:spPr>
        <p:txBody>
          <a:bodyPr/>
          <a:lstStyle/>
          <a:p>
            <a:pPr lvl="0" algn="ctr"/>
            <a:r>
              <a:rPr lang="en-US" b="1" dirty="0">
                <a:latin typeface="+mn-lt"/>
              </a:rPr>
              <a:t>Chapter </a:t>
            </a:r>
            <a:r>
              <a:rPr lang="en-US" b="1" dirty="0" smtClean="0">
                <a:latin typeface="+mn-lt"/>
              </a:rPr>
              <a:t>2</a:t>
            </a:r>
            <a:endParaRPr lang="en-US" b="1" dirty="0">
              <a:latin typeface="+mn-lt"/>
            </a:endParaRPr>
          </a:p>
        </p:txBody>
      </p:sp>
      <p:sp>
        <p:nvSpPr>
          <p:cNvPr id="5" name="Text Placeholder 4"/>
          <p:cNvSpPr>
            <a:spLocks noGrp="1"/>
          </p:cNvSpPr>
          <p:nvPr>
            <p:ph type="body" idx="3"/>
          </p:nvPr>
        </p:nvSpPr>
        <p:spPr>
          <a:xfrm>
            <a:off x="5029200" y="3329295"/>
            <a:ext cx="3657600" cy="841872"/>
          </a:xfrm>
        </p:spPr>
        <p:txBody>
          <a:bodyPr/>
          <a:lstStyle/>
          <a:p>
            <a:pPr algn="ctr"/>
            <a:r>
              <a:rPr lang="en-US" altLang="en-US" dirty="0">
                <a:latin typeface="+mn-lt"/>
              </a:rPr>
              <a:t>The Fundamental </a:t>
            </a:r>
            <a:r>
              <a:rPr lang="en-US" altLang="en-US" dirty="0" smtClean="0">
                <a:latin typeface="+mn-lt"/>
              </a:rPr>
              <a:t>Concepts of </a:t>
            </a:r>
            <a:r>
              <a:rPr lang="en-US" altLang="en-US" dirty="0">
                <a:latin typeface="+mn-lt"/>
              </a:rPr>
              <a:t>Family Therapy</a:t>
            </a:r>
          </a:p>
        </p:txBody>
      </p:sp>
      <p:pic>
        <p:nvPicPr>
          <p:cNvPr id="9" name="Picture 8" descr="Front Cover: Family Therapy: Concepts and Methods Twelfth Edition by Nichols and Dav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272" y="1734588"/>
            <a:ext cx="3622175" cy="4565450"/>
          </a:xfrm>
          <a:prstGeom prst="rect">
            <a:avLst/>
          </a:prstGeom>
          <a:ln w="9525">
            <a:solidFill>
              <a:schemeClr val="tx1"/>
            </a:solidFill>
          </a:ln>
        </p:spPr>
      </p:pic>
      <p:sp>
        <p:nvSpPr>
          <p:cNvPr id="6" name="Text Placeholder 5"/>
          <p:cNvSpPr>
            <a:spLocks noGrp="1"/>
          </p:cNvSpPr>
          <p:nvPr>
            <p:ph type="body" idx="13"/>
          </p:nvPr>
        </p:nvSpPr>
        <p:spPr>
          <a:xfrm>
            <a:off x="2654424" y="6440400"/>
            <a:ext cx="6028776" cy="417600"/>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2021, 2017, 2013 </a:t>
            </a:r>
            <a:r>
              <a:rPr lang="en-US" altLang="en-US" sz="1200" dirty="0">
                <a:solidFill>
                  <a:schemeClr val="tx1"/>
                </a:solidFill>
                <a:latin typeface="Verdana"/>
                <a:ea typeface="Verdana" panose="020B0604030504040204" pitchFamily="34" charset="0"/>
                <a:cs typeface="Verdana" panose="020B0604030504040204" pitchFamily="34" charset="0"/>
              </a:rPr>
              <a:t>Pearson Education, Inc. All Rights Reserved</a:t>
            </a:r>
          </a:p>
        </p:txBody>
      </p:sp>
    </p:spTree>
    <p:extLst>
      <p:ext uri="{BB962C8B-B14F-4D97-AF65-F5344CB8AC3E}">
        <p14:creationId xmlns:p14="http://schemas.microsoft.com/office/powerpoint/2010/main" val="1630174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Systems Theory </a:t>
            </a:r>
            <a:r>
              <a:rPr lang="en-US" altLang="en-US" sz="2000" b="0" dirty="0">
                <a:ea typeface="MS PGothic" panose="020B0600070205080204" pitchFamily="34" charset="-128"/>
              </a:rPr>
              <a:t>(1 of 2)</a:t>
            </a:r>
            <a:endParaRPr lang="en-IN" sz="2000" b="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System</a:t>
            </a:r>
          </a:p>
          <a:p>
            <a:pPr marL="741553" lvl="1" indent="-284353" eaLnBrk="0" fontAlgn="base" hangingPunct="0">
              <a:spcAft>
                <a:spcPct val="0"/>
              </a:spcAft>
              <a:buSzPts val="2400"/>
            </a:pP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An organized group of elements that function as a single entity</a:t>
            </a:r>
            <a:r>
              <a:rPr lang="en-IN" altLang="ja-JP" dirty="0">
                <a:solidFill>
                  <a:srgbClr val="000000"/>
                </a:solidFill>
                <a:latin typeface="Arial (Body)"/>
                <a:ea typeface="MS PGothic" panose="020B0600070205080204" pitchFamily="34" charset="-128"/>
                <a:cs typeface="Arial" panose="020B0604020202020204" pitchFamily="34" charset="0"/>
              </a:rPr>
              <a:t>”</a:t>
            </a:r>
            <a:endParaRPr lang="en-US" altLang="ja-JP" dirty="0">
              <a:solidFill>
                <a:srgbClr val="000000"/>
              </a:solidFill>
              <a:latin typeface="Arial (Body)"/>
              <a:ea typeface="MS PGothic" panose="020B0600070205080204" pitchFamily="34" charset="-128"/>
              <a:cs typeface="Arial" panose="020B0604020202020204" pitchFamily="34" charset="0"/>
            </a:endParaRP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Family is more than a collection of individuals;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It is an organized network of relationships</a:t>
            </a:r>
          </a:p>
        </p:txBody>
      </p:sp>
    </p:spTree>
    <p:extLst>
      <p:ext uri="{BB962C8B-B14F-4D97-AF65-F5344CB8AC3E}">
        <p14:creationId xmlns:p14="http://schemas.microsoft.com/office/powerpoint/2010/main" val="585148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Systems Theory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2)</a:t>
            </a:r>
            <a:endParaRPr lang="en-IN" sz="2000" b="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Systems can be understood by looking at process </a:t>
            </a:r>
            <a:r>
              <a:rPr lang="en-US" dirty="0" smtClean="0">
                <a:solidFill>
                  <a:srgbClr val="000000"/>
                </a:solidFill>
                <a:latin typeface="Arial (Body)"/>
                <a:ea typeface="ＭＳ Ｐゴシック"/>
              </a:rPr>
              <a:t>and structure</a:t>
            </a:r>
            <a:endParaRPr lang="en-US" dirty="0">
              <a:solidFill>
                <a:srgbClr val="000000"/>
              </a:solidFill>
              <a:latin typeface="Arial (Body)"/>
              <a:ea typeface="ＭＳ Ｐゴシック"/>
            </a:endParaRPr>
          </a:p>
          <a:p>
            <a:pPr marL="741553" lvl="1" indent="-284353" eaLnBrk="0" fontAlgn="base" hangingPunct="0">
              <a:spcAft>
                <a:spcPct val="0"/>
              </a:spcAft>
              <a:buSzPts val="2400"/>
              <a:defRPr/>
            </a:pPr>
            <a:r>
              <a:rPr lang="en-US" dirty="0">
                <a:solidFill>
                  <a:srgbClr val="000000"/>
                </a:solidFill>
                <a:latin typeface="Arial (Body)"/>
                <a:ea typeface="Arial" charset="0"/>
              </a:rPr>
              <a:t>Process: patterns of interaction</a:t>
            </a:r>
          </a:p>
          <a:p>
            <a:pPr marL="741553" lvl="1" indent="-284353" eaLnBrk="0" fontAlgn="base" hangingPunct="0">
              <a:spcAft>
                <a:spcPct val="0"/>
              </a:spcAft>
              <a:buSzPts val="2400"/>
              <a:defRPr/>
            </a:pPr>
            <a:r>
              <a:rPr lang="en-US" dirty="0">
                <a:solidFill>
                  <a:srgbClr val="000000"/>
                </a:solidFill>
                <a:latin typeface="Arial (Body)"/>
                <a:ea typeface="Arial" charset="0"/>
              </a:rPr>
              <a:t>Structure: the arrangement of the </a:t>
            </a:r>
            <a:r>
              <a:rPr lang="en-US" dirty="0" smtClean="0">
                <a:solidFill>
                  <a:srgbClr val="000000"/>
                </a:solidFill>
                <a:latin typeface="Arial (Body)"/>
                <a:ea typeface="Arial" charset="0"/>
              </a:rPr>
              <a:t>interacting components</a:t>
            </a:r>
            <a:endParaRPr lang="en-US" dirty="0">
              <a:solidFill>
                <a:srgbClr val="000000"/>
              </a:solidFill>
              <a:latin typeface="Arial (Body)"/>
              <a:ea typeface="Arial" charset="0"/>
            </a:endParaRPr>
          </a:p>
          <a:p>
            <a:pPr marL="255651" lvl="0" indent="-255651" eaLnBrk="0" fontAlgn="base" hangingPunct="0">
              <a:spcAft>
                <a:spcPct val="0"/>
              </a:spcAft>
              <a:buSzPts val="2400"/>
              <a:tabLst/>
              <a:defRPr/>
            </a:pPr>
            <a:r>
              <a:rPr lang="en-US" dirty="0">
                <a:solidFill>
                  <a:srgbClr val="000000"/>
                </a:solidFill>
                <a:latin typeface="Arial (Body)"/>
                <a:ea typeface="ＭＳ Ｐゴシック"/>
              </a:rPr>
              <a:t>Linear v</a:t>
            </a:r>
            <a:r>
              <a:rPr lang="en-US" sz="100" dirty="0">
                <a:solidFill>
                  <a:schemeClr val="bg1"/>
                </a:solidFill>
                <a:latin typeface="Arial (Body)"/>
                <a:ea typeface="ＭＳ Ｐゴシック"/>
              </a:rPr>
              <a:t>er</a:t>
            </a:r>
            <a:r>
              <a:rPr lang="en-US" dirty="0">
                <a:solidFill>
                  <a:srgbClr val="000000"/>
                </a:solidFill>
                <a:latin typeface="Arial (Body)"/>
                <a:ea typeface="ＭＳ Ｐゴシック"/>
              </a:rPr>
              <a:t>s</a:t>
            </a:r>
            <a:r>
              <a:rPr lang="en-US" sz="100" dirty="0">
                <a:solidFill>
                  <a:schemeClr val="bg1"/>
                </a:solidFill>
                <a:latin typeface="Arial (Body)"/>
                <a:ea typeface="ＭＳ Ｐゴシック"/>
              </a:rPr>
              <a:t>us</a:t>
            </a:r>
            <a:r>
              <a:rPr lang="en-US" dirty="0">
                <a:solidFill>
                  <a:srgbClr val="000000"/>
                </a:solidFill>
                <a:latin typeface="Arial (Body)"/>
                <a:ea typeface="ＭＳ Ｐゴシック"/>
              </a:rPr>
              <a:t> circular causality</a:t>
            </a:r>
          </a:p>
        </p:txBody>
      </p:sp>
    </p:spTree>
    <p:extLst>
      <p:ext uri="{BB962C8B-B14F-4D97-AF65-F5344CB8AC3E}">
        <p14:creationId xmlns:p14="http://schemas.microsoft.com/office/powerpoint/2010/main" val="2756098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General Systems Theory </a:t>
            </a:r>
            <a:r>
              <a:rPr lang="en-US" altLang="en-US" sz="2000" b="0" dirty="0">
                <a:ea typeface="MS PGothic" panose="020B0600070205080204" pitchFamily="34" charset="-128"/>
              </a:rPr>
              <a:t>(1 of 2)</a:t>
            </a:r>
            <a:endParaRPr lang="en-IN" sz="2000" b="0" dirty="0"/>
          </a:p>
        </p:txBody>
      </p:sp>
      <p:sp>
        <p:nvSpPr>
          <p:cNvPr id="3" name="Content Placeholder 2"/>
          <p:cNvSpPr>
            <a:spLocks noGrp="1"/>
          </p:cNvSpPr>
          <p:nvPr>
            <p:ph sz="quarter" idx="13"/>
          </p:nvPr>
        </p:nvSpPr>
        <p:spPr>
          <a:xfrm>
            <a:off x="457200" y="1556326"/>
            <a:ext cx="7808259"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Developed by Ludwig von Bertalanffy</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Critical of cybernetics</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Believed science had become reductionistic</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i.e., looking at a machine</a:t>
            </a:r>
            <a:r>
              <a:rPr lang="en-IN" altLang="en-US"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s parts without examining its relationship to other parts</a:t>
            </a:r>
            <a:endParaRPr lang="en-US" altLang="en-US" dirty="0">
              <a:solidFill>
                <a:srgbClr val="000000"/>
              </a:solidFill>
              <a:latin typeface="Arial (Body)"/>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19885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General Systems Theory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2)</a:t>
            </a:r>
            <a:endParaRPr lang="en-IN" sz="2000" b="0" dirty="0"/>
          </a:p>
        </p:txBody>
      </p:sp>
      <p:sp>
        <p:nvSpPr>
          <p:cNvPr id="3" name="Content Placeholder 2"/>
          <p:cNvSpPr>
            <a:spLocks noGrp="1"/>
          </p:cNvSpPr>
          <p:nvPr>
            <p:ph sz="quarter" idx="13"/>
          </p:nvPr>
        </p:nvSpPr>
        <p:spPr>
          <a:xfrm>
            <a:off x="457200" y="1556326"/>
            <a:ext cx="7808259"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Many of his ideas include:</a:t>
            </a:r>
            <a:endParaRPr lang="en-US" altLang="en-US" dirty="0">
              <a:solidFill>
                <a:srgbClr val="000000"/>
              </a:solidFill>
              <a:latin typeface="Arial (Body)"/>
              <a:ea typeface="MS PGothic" panose="020B0600070205080204" pitchFamily="34" charset="-128"/>
              <a:cs typeface="Arial" panose="020B0604020202020204" pitchFamily="34" charset="0"/>
            </a:endParaRP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Concept of a system as more than the sum of its parts.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Emphasis on systems as subsystems of larger systems.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Thinking interaction and studying whole systems.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Open systems.</a:t>
            </a:r>
          </a:p>
        </p:txBody>
      </p:sp>
    </p:spTree>
    <p:extLst>
      <p:ext uri="{BB962C8B-B14F-4D97-AF65-F5344CB8AC3E}">
        <p14:creationId xmlns:p14="http://schemas.microsoft.com/office/powerpoint/2010/main" val="2359059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Constructivism </a:t>
            </a:r>
            <a:r>
              <a:rPr lang="en-US" altLang="en-US" sz="2000" b="0" dirty="0">
                <a:ea typeface="MS PGothic" panose="020B0600070205080204" pitchFamily="34" charset="-128"/>
              </a:rPr>
              <a:t>(1 of 2)</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Epistemological paradigm according to which knowledge is:</a:t>
            </a:r>
          </a:p>
          <a:p>
            <a:pPr marL="741553" lvl="1" indent="-284353" eaLnBrk="0" fontAlgn="base" hangingPunct="0">
              <a:spcAft>
                <a:spcPct val="0"/>
              </a:spcAft>
              <a:buSzPts val="2400"/>
              <a:defRPr/>
            </a:pPr>
            <a:r>
              <a:rPr lang="en-US" dirty="0">
                <a:solidFill>
                  <a:srgbClr val="000000"/>
                </a:solidFill>
                <a:latin typeface="Arial (Body)"/>
                <a:ea typeface="Arial" charset="0"/>
              </a:rPr>
              <a:t>Actively construed by the observer.</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Implications for family therapy are:</a:t>
            </a:r>
          </a:p>
          <a:p>
            <a:pPr marL="741553" lvl="1" indent="-284353" eaLnBrk="0" fontAlgn="base" hangingPunct="0">
              <a:spcAft>
                <a:spcPct val="0"/>
              </a:spcAft>
              <a:buSzPts val="2400"/>
              <a:defRPr/>
            </a:pPr>
            <a:r>
              <a:rPr lang="en-US" dirty="0">
                <a:solidFill>
                  <a:srgbClr val="000000"/>
                </a:solidFill>
                <a:latin typeface="Arial (Body)"/>
                <a:ea typeface="Arial" charset="0"/>
              </a:rPr>
              <a:t>Greater emphasis on cognition.</a:t>
            </a:r>
          </a:p>
          <a:p>
            <a:pPr marL="741553" lvl="1" indent="-284353" eaLnBrk="0" fontAlgn="base" hangingPunct="0">
              <a:spcAft>
                <a:spcPct val="0"/>
              </a:spcAft>
              <a:buSzPts val="2400"/>
              <a:defRPr/>
            </a:pPr>
            <a:r>
              <a:rPr lang="en-US" dirty="0">
                <a:solidFill>
                  <a:srgbClr val="000000"/>
                </a:solidFill>
                <a:latin typeface="Arial (Body)"/>
                <a:ea typeface="Arial" charset="0"/>
              </a:rPr>
              <a:t>Greater emphasis on the subjective experience of individual family members.</a:t>
            </a:r>
          </a:p>
        </p:txBody>
      </p:sp>
    </p:spTree>
    <p:extLst>
      <p:ext uri="{BB962C8B-B14F-4D97-AF65-F5344CB8AC3E}">
        <p14:creationId xmlns:p14="http://schemas.microsoft.com/office/powerpoint/2010/main" val="3482610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Constructivism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2)</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Moved family therapy in direction of individuals</a:t>
            </a:r>
            <a:r>
              <a:rPr lang="en-IN" altLang="en-US" dirty="0">
                <a:solidFill>
                  <a:srgbClr val="000000"/>
                </a:solidFill>
                <a:latin typeface="Arial (Body)"/>
                <a:ea typeface="MS PGothic" panose="020B0600070205080204" pitchFamily="34" charset="-128"/>
              </a:rPr>
              <a:t>’</a:t>
            </a:r>
            <a:r>
              <a:rPr lang="en-US" altLang="ja-JP" dirty="0">
                <a:solidFill>
                  <a:srgbClr val="000000"/>
                </a:solidFill>
                <a:latin typeface="Arial (Body)"/>
                <a:ea typeface="MS PGothic" panose="020B0600070205080204" pitchFamily="34" charset="-128"/>
              </a:rPr>
              <a:t> cognitive experience</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And away from traditional emphases of family therapy.</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Emphasis on reframing:</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Relabeling behavior to shift how family members respond to it.</a:t>
            </a:r>
          </a:p>
        </p:txBody>
      </p:sp>
    </p:spTree>
    <p:extLst>
      <p:ext uri="{BB962C8B-B14F-4D97-AF65-F5344CB8AC3E}">
        <p14:creationId xmlns:p14="http://schemas.microsoft.com/office/powerpoint/2010/main" val="2451479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Social Constructivism</a:t>
            </a:r>
            <a:endParaRPr lang="en-IN" dirty="0"/>
          </a:p>
        </p:txBody>
      </p:sp>
      <p:sp>
        <p:nvSpPr>
          <p:cNvPr id="3" name="Content Placeholder 2"/>
          <p:cNvSpPr>
            <a:spLocks noGrp="1"/>
          </p:cNvSpPr>
          <p:nvPr>
            <p:ph sz="quarter" idx="13"/>
          </p:nvPr>
        </p:nvSpPr>
        <p:spPr>
          <a:xfrm>
            <a:off x="457200" y="1556326"/>
            <a:ext cx="7888941"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Expands constructivism</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Takes into account the way we perceive &amp; relate to the world</a:t>
            </a:r>
          </a:p>
          <a:p>
            <a:pPr marL="741553" lvl="1" indent="-284353" eaLnBrk="0" fontAlgn="base" hangingPunct="0">
              <a:spcAft>
                <a:spcPct val="0"/>
              </a:spcAft>
              <a:buSzPts val="2400"/>
              <a:defRPr/>
            </a:pPr>
            <a:r>
              <a:rPr lang="en-US" dirty="0">
                <a:solidFill>
                  <a:srgbClr val="000000"/>
                </a:solidFill>
                <a:latin typeface="Arial (Body)"/>
                <a:ea typeface="Arial" charset="0"/>
              </a:rPr>
              <a:t>Shaped by our social context</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Deconstructing unhelpful narrative</a:t>
            </a:r>
          </a:p>
          <a:p>
            <a:pPr marL="741553" lvl="1" indent="-284353" eaLnBrk="0" fontAlgn="base" hangingPunct="0">
              <a:spcAft>
                <a:spcPct val="0"/>
              </a:spcAft>
              <a:buSzPts val="2400"/>
              <a:defRPr/>
            </a:pPr>
            <a:r>
              <a:rPr lang="en-US" dirty="0">
                <a:solidFill>
                  <a:srgbClr val="000000"/>
                </a:solidFill>
                <a:latin typeface="Arial (Body)"/>
                <a:ea typeface="Arial" charset="0"/>
              </a:rPr>
              <a:t>Helping people reconstruct more promising ways of looking at things</a:t>
            </a:r>
          </a:p>
        </p:txBody>
      </p:sp>
    </p:spTree>
    <p:extLst>
      <p:ext uri="{BB962C8B-B14F-4D97-AF65-F5344CB8AC3E}">
        <p14:creationId xmlns:p14="http://schemas.microsoft.com/office/powerpoint/2010/main" val="115680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Attachment Theory </a:t>
            </a:r>
            <a:r>
              <a:rPr lang="en-US" altLang="en-US" sz="2000" b="0" dirty="0">
                <a:ea typeface="MS PGothic" panose="020B0600070205080204" pitchFamily="34" charset="-128"/>
              </a:rPr>
              <a:t>(1 of 5)</a:t>
            </a:r>
            <a:endParaRPr lang="en-IN" sz="2000" b="0" dirty="0"/>
          </a:p>
        </p:txBody>
      </p:sp>
      <p:sp>
        <p:nvSpPr>
          <p:cNvPr id="3" name="Content Placeholder 2"/>
          <p:cNvSpPr>
            <a:spLocks noGrp="1"/>
          </p:cNvSpPr>
          <p:nvPr>
            <p:ph sz="quarter" idx="13"/>
          </p:nvPr>
        </p:nvSpPr>
        <p:spPr>
          <a:xfrm>
            <a:off x="457200" y="1556326"/>
            <a:ext cx="7700682"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Explains how even healthy adults need to depend on one another</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Attachment means seeking closeness in the face of stress</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Infants use their attachment figure (usually their mother) as a secure base for:</a:t>
            </a:r>
          </a:p>
          <a:p>
            <a:pPr marL="741553" lvl="1" indent="-284353" eaLnBrk="0" fontAlgn="base" hangingPunct="0">
              <a:spcAft>
                <a:spcPct val="0"/>
              </a:spcAft>
              <a:buSzPts val="2400"/>
              <a:defRPr/>
            </a:pPr>
            <a:r>
              <a:rPr lang="en-US" dirty="0">
                <a:solidFill>
                  <a:srgbClr val="000000"/>
                </a:solidFill>
                <a:latin typeface="Arial (Body)"/>
                <a:ea typeface="Arial" charset="0"/>
              </a:rPr>
              <a:t>Exploration of the world</a:t>
            </a:r>
          </a:p>
        </p:txBody>
      </p:sp>
    </p:spTree>
    <p:extLst>
      <p:ext uri="{BB962C8B-B14F-4D97-AF65-F5344CB8AC3E}">
        <p14:creationId xmlns:p14="http://schemas.microsoft.com/office/powerpoint/2010/main" val="3556850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Attachment Theory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199" y="1556326"/>
            <a:ext cx="7942729"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Attachment theory is applied to clinical treatment by linking:</a:t>
            </a:r>
          </a:p>
          <a:p>
            <a:pPr marL="741553" lvl="1" indent="-284353" eaLnBrk="0" fontAlgn="base" hangingPunct="0">
              <a:spcAft>
                <a:spcPct val="0"/>
              </a:spcAft>
              <a:buSzPts val="2400"/>
              <a:defRPr/>
            </a:pPr>
            <a:r>
              <a:rPr lang="en-US" dirty="0">
                <a:solidFill>
                  <a:srgbClr val="000000"/>
                </a:solidFill>
                <a:latin typeface="Arial (Body)"/>
                <a:ea typeface="Arial" charset="0"/>
              </a:rPr>
              <a:t>Symptomatic expressions of fear and anger to disturbances in attachment relationships.</a:t>
            </a:r>
          </a:p>
          <a:p>
            <a:pPr marL="741553" lvl="1" indent="-284353" eaLnBrk="0" fontAlgn="base" hangingPunct="0">
              <a:spcAft>
                <a:spcPct val="0"/>
              </a:spcAft>
              <a:buSzPts val="2400"/>
              <a:defRPr/>
            </a:pPr>
            <a:r>
              <a:rPr lang="en-US" dirty="0">
                <a:solidFill>
                  <a:srgbClr val="000000"/>
                </a:solidFill>
                <a:latin typeface="Arial (Body)"/>
                <a:ea typeface="Arial" charset="0"/>
              </a:rPr>
              <a:t>Infant relationships with caregivers and attachment behavior.</a:t>
            </a:r>
          </a:p>
        </p:txBody>
      </p:sp>
    </p:spTree>
    <p:extLst>
      <p:ext uri="{BB962C8B-B14F-4D97-AF65-F5344CB8AC3E}">
        <p14:creationId xmlns:p14="http://schemas.microsoft.com/office/powerpoint/2010/main" val="1325486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Attachment Theory </a:t>
            </a:r>
            <a:r>
              <a:rPr lang="en-US" altLang="en-US" sz="2000" b="0" dirty="0" smtClean="0">
                <a:ea typeface="MS PGothic" panose="020B0600070205080204" pitchFamily="34" charset="-128"/>
              </a:rPr>
              <a:t>(3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199" y="1556326"/>
            <a:ext cx="7942729"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Attachment Styles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Secure Attachment</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Confident in their interactions with the world.</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Comfortable expressing needs.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Insecure Attachment</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Anxious : fear of abandonment, clingy.</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Avoidant : cut-off, distant, aloof.</a:t>
            </a:r>
          </a:p>
        </p:txBody>
      </p:sp>
    </p:spTree>
    <p:extLst>
      <p:ext uri="{BB962C8B-B14F-4D97-AF65-F5344CB8AC3E}">
        <p14:creationId xmlns:p14="http://schemas.microsoft.com/office/powerpoint/2010/main" val="810144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Learning Outcomes</a:t>
            </a:r>
            <a:endParaRPr lang="en-IN" dirty="0"/>
          </a:p>
        </p:txBody>
      </p:sp>
      <p:sp>
        <p:nvSpPr>
          <p:cNvPr id="3" name="Content Placeholder 2"/>
          <p:cNvSpPr>
            <a:spLocks noGrp="1"/>
          </p:cNvSpPr>
          <p:nvPr>
            <p:ph sz="quarter" idx="13"/>
          </p:nvPr>
        </p:nvSpPr>
        <p:spPr/>
        <p:txBody>
          <a:bodyPr/>
          <a:lstStyle/>
          <a:p>
            <a:pPr marL="0" indent="0">
              <a:buNone/>
            </a:pPr>
            <a:r>
              <a:rPr lang="en-US" b="1" dirty="0" smtClean="0">
                <a:solidFill>
                  <a:schemeClr val="tx2"/>
                </a:solidFill>
              </a:rPr>
              <a:t>2.1</a:t>
            </a:r>
            <a:r>
              <a:rPr lang="en-US" dirty="0" smtClean="0"/>
              <a:t> Describe </a:t>
            </a:r>
            <a:r>
              <a:rPr lang="en-US" dirty="0"/>
              <a:t>the main tenets of cybernetics.</a:t>
            </a:r>
          </a:p>
          <a:p>
            <a:pPr marL="0" indent="0">
              <a:buNone/>
            </a:pPr>
            <a:r>
              <a:rPr lang="en-US" b="1" dirty="0" smtClean="0">
                <a:solidFill>
                  <a:schemeClr val="tx2"/>
                </a:solidFill>
              </a:rPr>
              <a:t>2.2</a:t>
            </a:r>
            <a:r>
              <a:rPr lang="en-US" dirty="0" smtClean="0"/>
              <a:t> Describe </a:t>
            </a:r>
            <a:r>
              <a:rPr lang="en-US" dirty="0"/>
              <a:t>the main tenets of systems theory.</a:t>
            </a:r>
          </a:p>
          <a:p>
            <a:pPr marL="0" indent="0">
              <a:buNone/>
            </a:pPr>
            <a:r>
              <a:rPr lang="en-US" b="1" dirty="0" smtClean="0">
                <a:solidFill>
                  <a:schemeClr val="tx2"/>
                </a:solidFill>
              </a:rPr>
              <a:t>2.3</a:t>
            </a:r>
            <a:r>
              <a:rPr lang="en-US" dirty="0" smtClean="0"/>
              <a:t> Describe </a:t>
            </a:r>
            <a:r>
              <a:rPr lang="en-US" dirty="0"/>
              <a:t>the main tenets of social constructionism.</a:t>
            </a:r>
          </a:p>
          <a:p>
            <a:pPr marL="0" indent="0">
              <a:buNone/>
            </a:pPr>
            <a:r>
              <a:rPr lang="en-US" b="1" dirty="0" smtClean="0">
                <a:solidFill>
                  <a:schemeClr val="tx2"/>
                </a:solidFill>
              </a:rPr>
              <a:t>2.4</a:t>
            </a:r>
            <a:r>
              <a:rPr lang="en-US" dirty="0" smtClean="0"/>
              <a:t> Describe </a:t>
            </a:r>
            <a:r>
              <a:rPr lang="en-US" dirty="0"/>
              <a:t>the main tenets of attachment theory.</a:t>
            </a:r>
          </a:p>
          <a:p>
            <a:pPr marL="0" indent="0">
              <a:buNone/>
            </a:pPr>
            <a:r>
              <a:rPr lang="en-US" b="1" dirty="0" smtClean="0">
                <a:solidFill>
                  <a:schemeClr val="tx2"/>
                </a:solidFill>
              </a:rPr>
              <a:t>2.5 </a:t>
            </a:r>
            <a:r>
              <a:rPr lang="en-US" dirty="0" smtClean="0"/>
              <a:t>Describe </a:t>
            </a:r>
            <a:r>
              <a:rPr lang="en-US" dirty="0"/>
              <a:t>contemporary working concepts of family therapy</a:t>
            </a:r>
            <a:r>
              <a:rPr lang="en-US" dirty="0" smtClean="0"/>
              <a:t>.</a:t>
            </a:r>
            <a:endParaRPr lang="en-US" dirty="0"/>
          </a:p>
        </p:txBody>
      </p:sp>
    </p:spTree>
    <p:extLst>
      <p:ext uri="{BB962C8B-B14F-4D97-AF65-F5344CB8AC3E}">
        <p14:creationId xmlns:p14="http://schemas.microsoft.com/office/powerpoint/2010/main" val="1615166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Attachment Theory </a:t>
            </a:r>
            <a:r>
              <a:rPr lang="en-US" altLang="en-US" sz="2000" b="0" dirty="0" smtClean="0">
                <a:ea typeface="MS PGothic" panose="020B0600070205080204" pitchFamily="34" charset="-128"/>
              </a:rPr>
              <a:t>(4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199" y="1556326"/>
            <a:ext cx="8366761"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Successful in outlining treatment for couples.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Implemented in E</a:t>
            </a:r>
            <a:r>
              <a:rPr lang="en-US" altLang="en-US" sz="100" dirty="0">
                <a:solidFill>
                  <a:srgbClr val="000000"/>
                </a:solidFill>
                <a:latin typeface="Arial (Body)"/>
                <a:ea typeface="MS PGothic" panose="020B0600070205080204" pitchFamily="34" charset="-128"/>
              </a:rPr>
              <a:t> </a:t>
            </a:r>
            <a:r>
              <a:rPr lang="en-US" altLang="en-US" dirty="0" smtClean="0">
                <a:solidFill>
                  <a:srgbClr val="000000"/>
                </a:solidFill>
                <a:latin typeface="Arial (Body)"/>
                <a:ea typeface="MS PGothic" panose="020B0600070205080204" pitchFamily="34" charset="-128"/>
              </a:rPr>
              <a:t>F</a:t>
            </a:r>
            <a:r>
              <a:rPr lang="en-US" altLang="en-US" sz="100" dirty="0" smtClean="0">
                <a:solidFill>
                  <a:srgbClr val="000000"/>
                </a:solidFill>
                <a:latin typeface="Arial (Body)"/>
                <a:ea typeface="MS PGothic" panose="020B0600070205080204" pitchFamily="34" charset="-128"/>
              </a:rPr>
              <a:t> </a:t>
            </a:r>
            <a:r>
              <a:rPr lang="en-US" altLang="en-US" dirty="0">
                <a:solidFill>
                  <a:srgbClr val="000000"/>
                </a:solidFill>
                <a:latin typeface="Arial (Body)"/>
                <a:ea typeface="MS PGothic" panose="020B0600070205080204" pitchFamily="34" charset="-128"/>
              </a:rPr>
              <a:t>T.</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Used to deconstruct the dynamic in which one partner criticizes and complains while the other gets defensive and withdraws.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Attachment theory views complaints and criticism as protests against disruption of the attachment bond.</a:t>
            </a:r>
          </a:p>
        </p:txBody>
      </p:sp>
    </p:spTree>
    <p:extLst>
      <p:ext uri="{BB962C8B-B14F-4D97-AF65-F5344CB8AC3E}">
        <p14:creationId xmlns:p14="http://schemas.microsoft.com/office/powerpoint/2010/main" val="1717928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Attachment Theory </a:t>
            </a:r>
            <a:r>
              <a:rPr lang="en-US" altLang="en-US" sz="2000" b="0" dirty="0" smtClean="0">
                <a:ea typeface="MS PGothic" panose="020B0600070205080204" pitchFamily="34" charset="-128"/>
              </a:rPr>
              <a:t>(5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199" y="1556326"/>
            <a:ext cx="7942729"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Using attachment theory to understand patterns in couples.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Pursue/withdraw pattern</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Typically seen with anxious/avoidant partners.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rPr>
              <a:t>Attachment theory makes connection between person’s pursuing and distancing behavior to the underlying desire for connection and security.</a:t>
            </a:r>
          </a:p>
        </p:txBody>
      </p:sp>
    </p:spTree>
    <p:extLst>
      <p:ext uri="{BB962C8B-B14F-4D97-AF65-F5344CB8AC3E}">
        <p14:creationId xmlns:p14="http://schemas.microsoft.com/office/powerpoint/2010/main" val="298527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Concepts of Family Therapy </a:t>
            </a:r>
            <a:r>
              <a:rPr lang="en-US" altLang="en-US" sz="2000" b="0" dirty="0">
                <a:ea typeface="MS PGothic" panose="020B0600070205080204" pitchFamily="34" charset="-128"/>
              </a:rPr>
              <a:t>(1 of 5)</a:t>
            </a:r>
            <a:endParaRPr lang="en-IN" sz="2000" b="0" dirty="0"/>
          </a:p>
        </p:txBody>
      </p:sp>
      <p:sp>
        <p:nvSpPr>
          <p:cNvPr id="3" name="Content Placeholder 2"/>
          <p:cNvSpPr>
            <a:spLocks noGrp="1"/>
          </p:cNvSpPr>
          <p:nvPr>
            <p:ph sz="quarter" idx="13"/>
          </p:nvPr>
        </p:nvSpPr>
        <p:spPr>
          <a:xfrm>
            <a:off x="457200" y="1556326"/>
            <a:ext cx="8005482"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Complementarity:</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Refers to the reciprocity which is defining feature of every relationship</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Interpersonal context: a person</a:t>
            </a:r>
            <a:r>
              <a:rPr lang="en-IN" altLang="en-US" dirty="0">
                <a:solidFill>
                  <a:srgbClr val="000000"/>
                </a:solidFill>
                <a:latin typeface="Arial (Body)"/>
                <a:ea typeface="MS PGothic" panose="020B0600070205080204" pitchFamily="34" charset="-128"/>
              </a:rPr>
              <a:t>’</a:t>
            </a:r>
            <a:r>
              <a:rPr lang="en-US" altLang="ja-JP" dirty="0">
                <a:solidFill>
                  <a:srgbClr val="000000"/>
                </a:solidFill>
                <a:latin typeface="Arial (Body)"/>
                <a:ea typeface="MS PGothic" panose="020B0600070205080204" pitchFamily="34" charset="-128"/>
              </a:rPr>
              <a:t>s behavior is influenced by interactions with the family</a:t>
            </a:r>
            <a:endParaRPr lang="en-US" altLang="en-US" dirty="0">
              <a:solidFill>
                <a:srgbClr val="000000"/>
              </a:solidFill>
              <a:latin typeface="Arial (Body)"/>
              <a:ea typeface="MS PGothic" panose="020B0600070205080204" pitchFamily="34" charset="-128"/>
            </a:endParaRPr>
          </a:p>
        </p:txBody>
      </p:sp>
    </p:spTree>
    <p:extLst>
      <p:ext uri="{BB962C8B-B14F-4D97-AF65-F5344CB8AC3E}">
        <p14:creationId xmlns:p14="http://schemas.microsoft.com/office/powerpoint/2010/main" val="2517653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Concepts of Family Therapy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7700682"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Circular causality</a:t>
            </a:r>
            <a:endParaRPr lang="en-US" dirty="0">
              <a:solidFill>
                <a:srgbClr val="000000"/>
              </a:solidFill>
              <a:latin typeface="Arial (Body)"/>
              <a:ea typeface="Arial" charset="0"/>
            </a:endParaRPr>
          </a:p>
          <a:p>
            <a:pPr marL="741553" lvl="1" indent="-284353" eaLnBrk="0" fontAlgn="base" hangingPunct="0">
              <a:spcAft>
                <a:spcPct val="0"/>
              </a:spcAft>
              <a:buSzPts val="2400"/>
              <a:defRPr/>
            </a:pPr>
            <a:r>
              <a:rPr lang="en-US" dirty="0">
                <a:solidFill>
                  <a:srgbClr val="000000"/>
                </a:solidFill>
                <a:latin typeface="Arial (Body)"/>
                <a:ea typeface="Arial" charset="0"/>
              </a:rPr>
              <a:t>Accounts for communication and relationships in explanation of causality</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Family structure: idea that families can be understood by assessing the</a:t>
            </a:r>
          </a:p>
          <a:p>
            <a:pPr marL="741553" lvl="1" indent="-284353" eaLnBrk="0" fontAlgn="base" hangingPunct="0">
              <a:spcAft>
                <a:spcPct val="0"/>
              </a:spcAft>
              <a:buSzPts val="2400"/>
              <a:defRPr/>
            </a:pPr>
            <a:r>
              <a:rPr lang="en-US" dirty="0">
                <a:solidFill>
                  <a:srgbClr val="000000"/>
                </a:solidFill>
                <a:latin typeface="Arial (Body)"/>
                <a:ea typeface="Arial" charset="0"/>
              </a:rPr>
              <a:t>Boundaries between various subsystems within them.</a:t>
            </a:r>
          </a:p>
        </p:txBody>
      </p:sp>
    </p:spTree>
    <p:extLst>
      <p:ext uri="{BB962C8B-B14F-4D97-AF65-F5344CB8AC3E}">
        <p14:creationId xmlns:p14="http://schemas.microsoft.com/office/powerpoint/2010/main" val="42350106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Concepts of Family Therapy </a:t>
            </a:r>
            <a:r>
              <a:rPr lang="en-US" altLang="en-US" sz="2000" b="0" dirty="0" smtClean="0">
                <a:ea typeface="MS PGothic" panose="020B0600070205080204" pitchFamily="34" charset="-128"/>
              </a:rPr>
              <a:t>(3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7700682"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Triangles: when two people cannot solve a problem between themselves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They will pull in a third party;</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Understanding triangular nature expands </a:t>
            </a:r>
            <a:r>
              <a:rPr lang="en-US" altLang="en-US" dirty="0" smtClean="0">
                <a:solidFill>
                  <a:srgbClr val="000000"/>
                </a:solidFill>
                <a:latin typeface="Arial (Body)"/>
                <a:ea typeface="MS PGothic" panose="020B0600070205080204" pitchFamily="34" charset="-128"/>
                <a:cs typeface="Arial" panose="020B0604020202020204" pitchFamily="34" charset="0"/>
              </a:rPr>
              <a:t>the therapist</a:t>
            </a:r>
            <a:r>
              <a:rPr lang="en-IN" altLang="en-US"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s lens; intervention possibilities</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Process/Content</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Family Structure</a:t>
            </a:r>
          </a:p>
        </p:txBody>
      </p:sp>
    </p:spTree>
    <p:extLst>
      <p:ext uri="{BB962C8B-B14F-4D97-AF65-F5344CB8AC3E}">
        <p14:creationId xmlns:p14="http://schemas.microsoft.com/office/powerpoint/2010/main" val="3644333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Concepts of Family Therapy </a:t>
            </a:r>
            <a:r>
              <a:rPr lang="en-US" altLang="en-US" sz="2000" b="0" dirty="0" smtClean="0">
                <a:ea typeface="MS PGothic" panose="020B0600070205080204" pitchFamily="34" charset="-128"/>
              </a:rPr>
              <a:t>(4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7700682"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Family Life Cycle</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Family Narratives</a:t>
            </a:r>
          </a:p>
          <a:p>
            <a:pPr marL="741553" lvl="1" indent="-284353" eaLnBrk="0" fontAlgn="base" hangingPunct="0">
              <a:spcAft>
                <a:spcPct val="0"/>
              </a:spcAft>
              <a:buSzPts val="2400"/>
              <a:defRPr/>
            </a:pPr>
            <a:r>
              <a:rPr lang="en-US" dirty="0">
                <a:solidFill>
                  <a:srgbClr val="000000"/>
                </a:solidFill>
                <a:latin typeface="Arial (Body)"/>
                <a:ea typeface="Arial" charset="0"/>
              </a:rPr>
              <a:t>Help people identify oppressive stories</a:t>
            </a:r>
          </a:p>
          <a:p>
            <a:pPr marL="741553" lvl="1" indent="-284353" eaLnBrk="0" fontAlgn="base" hangingPunct="0">
              <a:spcAft>
                <a:spcPct val="0"/>
              </a:spcAft>
              <a:buSzPts val="2400"/>
              <a:defRPr/>
            </a:pPr>
            <a:r>
              <a:rPr lang="en-US" dirty="0">
                <a:solidFill>
                  <a:srgbClr val="000000"/>
                </a:solidFill>
                <a:latin typeface="Arial (Body)"/>
                <a:ea typeface="Arial" charset="0"/>
              </a:rPr>
              <a:t>And co-create with them new, more empowering accounts of their lives</a:t>
            </a:r>
          </a:p>
        </p:txBody>
      </p:sp>
    </p:spTree>
    <p:extLst>
      <p:ext uri="{BB962C8B-B14F-4D97-AF65-F5344CB8AC3E}">
        <p14:creationId xmlns:p14="http://schemas.microsoft.com/office/powerpoint/2010/main" val="20968427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Table </a:t>
            </a:r>
            <a:r>
              <a:rPr lang="en-US" sz="3400" dirty="0" smtClean="0"/>
              <a:t>2.1 Stages </a:t>
            </a:r>
            <a:r>
              <a:rPr lang="en-US" sz="3400" dirty="0"/>
              <a:t>of the Family Life Cycle</a:t>
            </a:r>
            <a:r>
              <a:rPr lang="en-IN" sz="3400" dirty="0"/>
              <a:t> </a:t>
            </a:r>
            <a:r>
              <a:rPr lang="en-IN" sz="2000" b="0" dirty="0"/>
              <a:t>(1 of 4)</a:t>
            </a:r>
          </a:p>
        </p:txBody>
      </p:sp>
      <p:graphicFrame>
        <p:nvGraphicFramePr>
          <p:cNvPr id="5" name="Table 4"/>
          <p:cNvGraphicFramePr>
            <a:graphicFrameLocks noGrp="1"/>
          </p:cNvGraphicFramePr>
          <p:nvPr>
            <p:extLst>
              <p:ext uri="{D42A27DB-BD31-4B8C-83A1-F6EECF244321}">
                <p14:modId xmlns:p14="http://schemas.microsoft.com/office/powerpoint/2010/main" val="1473290939"/>
              </p:ext>
            </p:extLst>
          </p:nvPr>
        </p:nvGraphicFramePr>
        <p:xfrm>
          <a:off x="457200" y="1584630"/>
          <a:ext cx="8229600" cy="3871953"/>
        </p:xfrm>
        <a:graphic>
          <a:graphicData uri="http://schemas.openxmlformats.org/drawingml/2006/table">
            <a:tbl>
              <a:tblPr firstRow="1" bandRow="1">
                <a:tableStyleId>{40F9630F-82C1-40B7-BC3A-925EFCFF5E92}</a:tableStyleId>
              </a:tblPr>
              <a:tblGrid>
                <a:gridCol w="2128182">
                  <a:extLst>
                    <a:ext uri="{9D8B030D-6E8A-4147-A177-3AD203B41FA5}">
                      <a16:colId xmlns:a16="http://schemas.microsoft.com/office/drawing/2014/main" val="3766955949"/>
                    </a:ext>
                  </a:extLst>
                </a:gridCol>
                <a:gridCol w="2812239">
                  <a:extLst>
                    <a:ext uri="{9D8B030D-6E8A-4147-A177-3AD203B41FA5}">
                      <a16:colId xmlns:a16="http://schemas.microsoft.com/office/drawing/2014/main" val="4095239800"/>
                    </a:ext>
                  </a:extLst>
                </a:gridCol>
                <a:gridCol w="3289179">
                  <a:extLst>
                    <a:ext uri="{9D8B030D-6E8A-4147-A177-3AD203B41FA5}">
                      <a16:colId xmlns:a16="http://schemas.microsoft.com/office/drawing/2014/main" val="3439357961"/>
                    </a:ext>
                  </a:extLst>
                </a:gridCol>
              </a:tblGrid>
              <a:tr h="892758">
                <a:tc>
                  <a:txBody>
                    <a:bodyPr/>
                    <a:lstStyle/>
                    <a:p>
                      <a:r>
                        <a:rPr lang="en-IN" sz="1600" dirty="0">
                          <a:latin typeface="+mn-lt"/>
                        </a:rPr>
                        <a:t>Family Life-Cycle</a:t>
                      </a:r>
                      <a:r>
                        <a:rPr lang="en-IN" sz="1600" baseline="0" dirty="0">
                          <a:latin typeface="+mn-lt"/>
                        </a:rPr>
                        <a:t> Stage</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Emotional </a:t>
                      </a:r>
                      <a:r>
                        <a:rPr lang="en-IN" sz="1600" dirty="0" smtClean="0">
                          <a:latin typeface="+mn-lt"/>
                        </a:rPr>
                        <a:t>Process </a:t>
                      </a:r>
                      <a:r>
                        <a:rPr lang="en-IN" sz="1600" dirty="0">
                          <a:latin typeface="+mn-lt"/>
                        </a:rPr>
                        <a:t>of Transition: Key </a:t>
                      </a:r>
                      <a:r>
                        <a:rPr lang="en-IN" sz="1600" dirty="0" smtClean="0">
                          <a:latin typeface="+mn-lt"/>
                        </a:rPr>
                        <a:t>Principles</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Second-Order Changes in Family Status Required to </a:t>
                      </a:r>
                      <a:r>
                        <a:rPr lang="en-IN" sz="1600" dirty="0" smtClean="0">
                          <a:latin typeface="+mn-lt"/>
                        </a:rPr>
                        <a:t>Proceed</a:t>
                      </a:r>
                      <a:r>
                        <a:rPr lang="en-IN" sz="1600" baseline="0" dirty="0" smtClean="0">
                          <a:latin typeface="+mn-lt"/>
                        </a:rPr>
                        <a:t> </a:t>
                      </a:r>
                      <a:r>
                        <a:rPr lang="en-IN" sz="1600" baseline="0" dirty="0">
                          <a:latin typeface="+mn-lt"/>
                        </a:rPr>
                        <a:t>Developmentally</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9450445"/>
                  </a:ext>
                </a:extLst>
              </a:tr>
              <a:tr h="1792384">
                <a:tc>
                  <a:txBody>
                    <a:bodyPr/>
                    <a:lstStyle/>
                    <a:p>
                      <a:r>
                        <a:rPr lang="en-IN" sz="1600" dirty="0">
                          <a:latin typeface="+mn-lt"/>
                        </a:rPr>
                        <a:t>Leaving home: single young adults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Accepting</a:t>
                      </a:r>
                      <a:r>
                        <a:rPr lang="en-IN" sz="1600" baseline="0" dirty="0">
                          <a:latin typeface="+mn-lt"/>
                        </a:rPr>
                        <a:t> emotional and financial responsibility for self</a:t>
                      </a:r>
                      <a:endParaRPr lang="en-IN"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5600" indent="-255600">
                        <a:buNone/>
                      </a:pPr>
                      <a:r>
                        <a:rPr lang="en-IN" sz="1600" dirty="0">
                          <a:latin typeface="+mn-lt"/>
                        </a:rPr>
                        <a:t>a. Differentiation of self in relation</a:t>
                      </a:r>
                      <a:r>
                        <a:rPr lang="en-IN" sz="1600" baseline="0" dirty="0">
                          <a:latin typeface="+mn-lt"/>
                        </a:rPr>
                        <a:t> to family of origin</a:t>
                      </a:r>
                    </a:p>
                    <a:p>
                      <a:pPr marL="255600" indent="-255600">
                        <a:buNone/>
                      </a:pPr>
                      <a:r>
                        <a:rPr lang="en-IN" sz="1600" baseline="0" dirty="0">
                          <a:latin typeface="+mn-lt"/>
                        </a:rPr>
                        <a:t>b. Development of intimate peer relationships</a:t>
                      </a:r>
                    </a:p>
                    <a:p>
                      <a:pPr marL="255600" indent="-255600">
                        <a:buNone/>
                      </a:pPr>
                      <a:r>
                        <a:rPr lang="en-IN" sz="1600" baseline="0" dirty="0">
                          <a:latin typeface="+mn-lt"/>
                        </a:rPr>
                        <a:t>c. Establishment of self in respect to work and </a:t>
                      </a:r>
                      <a:r>
                        <a:rPr lang="en-IN" sz="1600" baseline="0" dirty="0" smtClean="0">
                          <a:latin typeface="+mn-lt"/>
                        </a:rPr>
                        <a:t>financial independence</a:t>
                      </a:r>
                      <a:endParaRPr lang="en-IN" sz="1600" baseline="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5484835"/>
                  </a:ext>
                </a:extLst>
              </a:tr>
              <a:tr h="1180875">
                <a:tc>
                  <a:txBody>
                    <a:bodyPr/>
                    <a:lstStyle/>
                    <a:p>
                      <a:r>
                        <a:rPr lang="en-IN" sz="1600" dirty="0">
                          <a:latin typeface="+mn-lt"/>
                        </a:rPr>
                        <a:t>The joining of families through marriage: the new couple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Commitment to new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5600" indent="-255600">
                        <a:buNone/>
                      </a:pPr>
                      <a:r>
                        <a:rPr lang="en-IN" sz="1600" dirty="0">
                          <a:latin typeface="+mn-lt"/>
                        </a:rPr>
                        <a:t>a. Formation of martial system</a:t>
                      </a:r>
                    </a:p>
                    <a:p>
                      <a:pPr marL="255600" indent="-255600">
                        <a:buNone/>
                      </a:pPr>
                      <a:r>
                        <a:rPr lang="en-IN" sz="1600" dirty="0">
                          <a:latin typeface="+mn-lt"/>
                        </a:rPr>
                        <a:t>b. Realignment of relationships with extended families and friends to include spouse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7780540"/>
                  </a:ext>
                </a:extLst>
              </a:tr>
            </a:tbl>
          </a:graphicData>
        </a:graphic>
      </p:graphicFrame>
    </p:spTree>
    <p:extLst>
      <p:ext uri="{BB962C8B-B14F-4D97-AF65-F5344CB8AC3E}">
        <p14:creationId xmlns:p14="http://schemas.microsoft.com/office/powerpoint/2010/main" val="312700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Table </a:t>
            </a:r>
            <a:r>
              <a:rPr lang="en-US" sz="3400" dirty="0" smtClean="0"/>
              <a:t>2.1 Stages </a:t>
            </a:r>
            <a:r>
              <a:rPr lang="en-US" sz="3400" dirty="0"/>
              <a:t>of the Family Life Cycle</a:t>
            </a:r>
            <a:r>
              <a:rPr lang="en-IN" sz="3400" dirty="0"/>
              <a:t> </a:t>
            </a:r>
            <a:r>
              <a:rPr lang="en-IN" sz="2000" b="0" dirty="0" smtClean="0"/>
              <a:t>(2 </a:t>
            </a:r>
            <a:r>
              <a:rPr lang="en-IN" sz="2000" b="0" dirty="0"/>
              <a:t>of 4)</a:t>
            </a:r>
          </a:p>
        </p:txBody>
      </p:sp>
      <p:graphicFrame>
        <p:nvGraphicFramePr>
          <p:cNvPr id="4" name="Table 3"/>
          <p:cNvGraphicFramePr>
            <a:graphicFrameLocks noGrp="1"/>
          </p:cNvGraphicFramePr>
          <p:nvPr>
            <p:extLst>
              <p:ext uri="{D42A27DB-BD31-4B8C-83A1-F6EECF244321}">
                <p14:modId xmlns:p14="http://schemas.microsoft.com/office/powerpoint/2010/main" val="1128108183"/>
              </p:ext>
            </p:extLst>
          </p:nvPr>
        </p:nvGraphicFramePr>
        <p:xfrm>
          <a:off x="457200" y="1586849"/>
          <a:ext cx="8355330" cy="4808984"/>
        </p:xfrm>
        <a:graphic>
          <a:graphicData uri="http://schemas.openxmlformats.org/drawingml/2006/table">
            <a:tbl>
              <a:tblPr firstRow="1" bandRow="1">
                <a:tableStyleId>{40F9630F-82C1-40B7-BC3A-925EFCFF5E92}</a:tableStyleId>
              </a:tblPr>
              <a:tblGrid>
                <a:gridCol w="1920240">
                  <a:extLst>
                    <a:ext uri="{9D8B030D-6E8A-4147-A177-3AD203B41FA5}">
                      <a16:colId xmlns:a16="http://schemas.microsoft.com/office/drawing/2014/main" val="3766955949"/>
                    </a:ext>
                  </a:extLst>
                </a:gridCol>
                <a:gridCol w="2960370">
                  <a:extLst>
                    <a:ext uri="{9D8B030D-6E8A-4147-A177-3AD203B41FA5}">
                      <a16:colId xmlns:a16="http://schemas.microsoft.com/office/drawing/2014/main" val="4095239800"/>
                    </a:ext>
                  </a:extLst>
                </a:gridCol>
                <a:gridCol w="3474720">
                  <a:extLst>
                    <a:ext uri="{9D8B030D-6E8A-4147-A177-3AD203B41FA5}">
                      <a16:colId xmlns:a16="http://schemas.microsoft.com/office/drawing/2014/main" val="3439357961"/>
                    </a:ext>
                  </a:extLst>
                </a:gridCol>
              </a:tblGrid>
              <a:tr h="783348">
                <a:tc>
                  <a:txBody>
                    <a:bodyPr/>
                    <a:lstStyle/>
                    <a:p>
                      <a:r>
                        <a:rPr lang="en-IN" sz="1600" dirty="0">
                          <a:latin typeface="+mn-lt"/>
                        </a:rPr>
                        <a:t>Family Life-Cycle</a:t>
                      </a:r>
                      <a:r>
                        <a:rPr lang="en-IN" sz="1600" baseline="0" dirty="0">
                          <a:latin typeface="+mn-lt"/>
                        </a:rPr>
                        <a:t> Stage</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Emotional </a:t>
                      </a:r>
                      <a:r>
                        <a:rPr lang="en-IN" sz="1600" dirty="0" smtClean="0">
                          <a:latin typeface="+mn-lt"/>
                        </a:rPr>
                        <a:t>Process </a:t>
                      </a:r>
                      <a:r>
                        <a:rPr lang="en-IN" sz="1600" dirty="0">
                          <a:latin typeface="+mn-lt"/>
                        </a:rPr>
                        <a:t>of Transition: Key </a:t>
                      </a:r>
                      <a:r>
                        <a:rPr lang="en-IN" sz="1600" dirty="0" smtClean="0">
                          <a:latin typeface="+mn-lt"/>
                        </a:rPr>
                        <a:t>Principles</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Second-Order Changes in Family Status Required to </a:t>
                      </a:r>
                      <a:r>
                        <a:rPr lang="en-IN" sz="1600" dirty="0" smtClean="0">
                          <a:latin typeface="+mn-lt"/>
                        </a:rPr>
                        <a:t>Proceed</a:t>
                      </a:r>
                      <a:r>
                        <a:rPr lang="en-IN" sz="1600" baseline="0" dirty="0" smtClean="0">
                          <a:latin typeface="+mn-lt"/>
                        </a:rPr>
                        <a:t> </a:t>
                      </a:r>
                      <a:r>
                        <a:rPr lang="en-IN" sz="1600" baseline="0" dirty="0">
                          <a:latin typeface="+mn-lt"/>
                        </a:rPr>
                        <a:t>Developmentally</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9450445"/>
                  </a:ext>
                </a:extLst>
              </a:tr>
              <a:tr h="1943864">
                <a:tc>
                  <a:txBody>
                    <a:bodyPr/>
                    <a:lstStyle/>
                    <a:p>
                      <a:r>
                        <a:rPr lang="en-IN" sz="1600" dirty="0">
                          <a:latin typeface="+mn-lt"/>
                        </a:rPr>
                        <a:t>Families with young children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Accepting new members</a:t>
                      </a:r>
                      <a:r>
                        <a:rPr lang="en-IN" sz="1600" baseline="0" dirty="0">
                          <a:latin typeface="+mn-lt"/>
                        </a:rPr>
                        <a:t> into the system</a:t>
                      </a:r>
                      <a:endParaRPr lang="en-IN"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5600" indent="-255600">
                        <a:buNone/>
                      </a:pPr>
                      <a:r>
                        <a:rPr lang="en-IN" sz="1600" baseline="0" dirty="0">
                          <a:latin typeface="+mn-lt"/>
                        </a:rPr>
                        <a:t>a. Adjusting martial system to make space for children</a:t>
                      </a:r>
                    </a:p>
                    <a:p>
                      <a:pPr marL="255600" indent="-255600">
                        <a:buNone/>
                      </a:pPr>
                      <a:r>
                        <a:rPr lang="en-IN" sz="1600" baseline="0" dirty="0">
                          <a:latin typeface="+mn-lt"/>
                        </a:rPr>
                        <a:t>b. Joining in childrearing, financial and household tasks</a:t>
                      </a:r>
                    </a:p>
                    <a:p>
                      <a:pPr marL="255600" indent="-255600">
                        <a:buNone/>
                      </a:pPr>
                      <a:r>
                        <a:rPr lang="en-IN" sz="1600" baseline="0" dirty="0">
                          <a:latin typeface="+mn-lt"/>
                        </a:rPr>
                        <a:t>c. Realignment of relationships with extended family to include parenting and grandparenting roles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5484835"/>
                  </a:ext>
                </a:extLst>
              </a:tr>
              <a:tr h="1943864">
                <a:tc>
                  <a:txBody>
                    <a:bodyPr/>
                    <a:lstStyle/>
                    <a:p>
                      <a:r>
                        <a:rPr lang="en-IN" sz="1600" dirty="0">
                          <a:latin typeface="+mn-lt"/>
                        </a:rPr>
                        <a:t>Families with adolescents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Increasing flexibility</a:t>
                      </a:r>
                      <a:r>
                        <a:rPr lang="en-IN" sz="1600" baseline="0" dirty="0">
                          <a:latin typeface="+mn-lt"/>
                        </a:rPr>
                        <a:t> of family boundaries to permit children’s independence and grandparents’ frailties</a:t>
                      </a:r>
                      <a:endParaRPr lang="en-IN"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5600" indent="-255600">
                        <a:buNone/>
                      </a:pPr>
                      <a:r>
                        <a:rPr lang="en-IN" sz="1600" dirty="0">
                          <a:latin typeface="+mn-lt"/>
                        </a:rPr>
                        <a:t>a. Shifting of parent-child relationships</a:t>
                      </a:r>
                      <a:r>
                        <a:rPr lang="en-IN" sz="1600" baseline="0" dirty="0">
                          <a:latin typeface="+mn-lt"/>
                        </a:rPr>
                        <a:t> to permit adolescent to move into and out of system</a:t>
                      </a:r>
                    </a:p>
                    <a:p>
                      <a:pPr marL="255600" indent="-255600">
                        <a:buNone/>
                      </a:pPr>
                      <a:r>
                        <a:rPr lang="en-IN" sz="1600" baseline="0" dirty="0">
                          <a:latin typeface="+mn-lt"/>
                        </a:rPr>
                        <a:t>b. Refocus on midlife marital and career issues</a:t>
                      </a:r>
                    </a:p>
                    <a:p>
                      <a:pPr marL="255600" indent="-255600">
                        <a:buNone/>
                      </a:pPr>
                      <a:r>
                        <a:rPr lang="en-IN" sz="1600" baseline="0" dirty="0">
                          <a:latin typeface="+mn-lt"/>
                        </a:rPr>
                        <a:t>c. Beginning shift toward caring for older generation</a:t>
                      </a:r>
                      <a:endParaRPr lang="en-IN"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9812412"/>
                  </a:ext>
                </a:extLst>
              </a:tr>
            </a:tbl>
          </a:graphicData>
        </a:graphic>
      </p:graphicFrame>
    </p:spTree>
    <p:extLst>
      <p:ext uri="{BB962C8B-B14F-4D97-AF65-F5344CB8AC3E}">
        <p14:creationId xmlns:p14="http://schemas.microsoft.com/office/powerpoint/2010/main" val="19473605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Table </a:t>
            </a:r>
            <a:r>
              <a:rPr lang="en-US" sz="3400" dirty="0" smtClean="0"/>
              <a:t>2.1 Stages </a:t>
            </a:r>
            <a:r>
              <a:rPr lang="en-US" sz="3400" dirty="0"/>
              <a:t>of the Family Life Cycle</a:t>
            </a:r>
            <a:r>
              <a:rPr lang="en-IN" sz="3400" dirty="0"/>
              <a:t> </a:t>
            </a:r>
            <a:r>
              <a:rPr lang="en-IN" sz="2000" b="0" dirty="0" smtClean="0"/>
              <a:t>(3 </a:t>
            </a:r>
            <a:r>
              <a:rPr lang="en-IN" sz="2000" b="0" dirty="0"/>
              <a:t>of 4)</a:t>
            </a:r>
          </a:p>
        </p:txBody>
      </p:sp>
      <p:graphicFrame>
        <p:nvGraphicFramePr>
          <p:cNvPr id="5" name="Table 4"/>
          <p:cNvGraphicFramePr>
            <a:graphicFrameLocks noGrp="1"/>
          </p:cNvGraphicFramePr>
          <p:nvPr>
            <p:extLst>
              <p:ext uri="{D42A27DB-BD31-4B8C-83A1-F6EECF244321}">
                <p14:modId xmlns:p14="http://schemas.microsoft.com/office/powerpoint/2010/main" val="2415922014"/>
              </p:ext>
            </p:extLst>
          </p:nvPr>
        </p:nvGraphicFramePr>
        <p:xfrm>
          <a:off x="457199" y="1547909"/>
          <a:ext cx="8229600" cy="3422598"/>
        </p:xfrm>
        <a:graphic>
          <a:graphicData uri="http://schemas.openxmlformats.org/drawingml/2006/table">
            <a:tbl>
              <a:tblPr firstRow="1" bandRow="1">
                <a:tableStyleId>{40F9630F-82C1-40B7-BC3A-925EFCFF5E92}</a:tableStyleId>
              </a:tblPr>
              <a:tblGrid>
                <a:gridCol w="2128182">
                  <a:extLst>
                    <a:ext uri="{9D8B030D-6E8A-4147-A177-3AD203B41FA5}">
                      <a16:colId xmlns:a16="http://schemas.microsoft.com/office/drawing/2014/main" val="3766955949"/>
                    </a:ext>
                  </a:extLst>
                </a:gridCol>
                <a:gridCol w="2812239">
                  <a:extLst>
                    <a:ext uri="{9D8B030D-6E8A-4147-A177-3AD203B41FA5}">
                      <a16:colId xmlns:a16="http://schemas.microsoft.com/office/drawing/2014/main" val="4095239800"/>
                    </a:ext>
                  </a:extLst>
                </a:gridCol>
                <a:gridCol w="3289179">
                  <a:extLst>
                    <a:ext uri="{9D8B030D-6E8A-4147-A177-3AD203B41FA5}">
                      <a16:colId xmlns:a16="http://schemas.microsoft.com/office/drawing/2014/main" val="3439357961"/>
                    </a:ext>
                  </a:extLst>
                </a:gridCol>
              </a:tblGrid>
              <a:tr h="892758">
                <a:tc>
                  <a:txBody>
                    <a:bodyPr/>
                    <a:lstStyle/>
                    <a:p>
                      <a:r>
                        <a:rPr lang="en-IN" sz="1600" dirty="0">
                          <a:latin typeface="+mn-lt"/>
                        </a:rPr>
                        <a:t>Family Life-Cycle</a:t>
                      </a:r>
                      <a:r>
                        <a:rPr lang="en-IN" sz="1600" baseline="0" dirty="0">
                          <a:latin typeface="+mn-lt"/>
                        </a:rPr>
                        <a:t> Stage</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Emotional </a:t>
                      </a:r>
                      <a:r>
                        <a:rPr lang="en-IN" sz="1600" dirty="0" smtClean="0">
                          <a:latin typeface="+mn-lt"/>
                        </a:rPr>
                        <a:t>Process </a:t>
                      </a:r>
                      <a:r>
                        <a:rPr lang="en-IN" sz="1600" dirty="0">
                          <a:latin typeface="+mn-lt"/>
                        </a:rPr>
                        <a:t>of Transition: Key </a:t>
                      </a:r>
                      <a:r>
                        <a:rPr lang="en-IN" sz="1600" dirty="0" smtClean="0">
                          <a:latin typeface="+mn-lt"/>
                        </a:rPr>
                        <a:t>Principles</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Second-Order Changes in Family Status Required to </a:t>
                      </a:r>
                      <a:r>
                        <a:rPr lang="en-IN" sz="1600" dirty="0" smtClean="0">
                          <a:latin typeface="+mn-lt"/>
                        </a:rPr>
                        <a:t>Proceed</a:t>
                      </a:r>
                      <a:r>
                        <a:rPr lang="en-IN" sz="1600" baseline="0" dirty="0" smtClean="0">
                          <a:latin typeface="+mn-lt"/>
                        </a:rPr>
                        <a:t> </a:t>
                      </a:r>
                      <a:r>
                        <a:rPr lang="en-IN" sz="1600" baseline="0" dirty="0">
                          <a:latin typeface="+mn-lt"/>
                        </a:rPr>
                        <a:t>Developmentally</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9450445"/>
                  </a:ext>
                </a:extLst>
              </a:tr>
              <a:tr h="1792384">
                <a:tc>
                  <a:txBody>
                    <a:bodyPr/>
                    <a:lstStyle/>
                    <a:p>
                      <a:r>
                        <a:rPr lang="en-IN" sz="1600" dirty="0">
                          <a:latin typeface="+mn-lt"/>
                        </a:rPr>
                        <a:t>Launching children and moving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Accepting multitude of exits from and entries into the family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5600" indent="-255600">
                        <a:buNone/>
                      </a:pPr>
                      <a:r>
                        <a:rPr lang="en-IN" sz="1600" dirty="0">
                          <a:latin typeface="+mn-lt"/>
                        </a:rPr>
                        <a:t>a. Renegotiation of martial system as a dyad</a:t>
                      </a:r>
                    </a:p>
                    <a:p>
                      <a:pPr marL="255600" indent="-255600">
                        <a:buNone/>
                      </a:pPr>
                      <a:r>
                        <a:rPr lang="en-IN" sz="1600" dirty="0">
                          <a:latin typeface="+mn-lt"/>
                        </a:rPr>
                        <a:t>b. Development of adult-to-adult relationships</a:t>
                      </a:r>
                    </a:p>
                    <a:p>
                      <a:pPr marL="255600" indent="-255600">
                        <a:buNone/>
                      </a:pPr>
                      <a:r>
                        <a:rPr lang="en-IN" sz="1600" dirty="0">
                          <a:latin typeface="+mn-lt"/>
                        </a:rPr>
                        <a:t>c. Realignment</a:t>
                      </a:r>
                      <a:r>
                        <a:rPr lang="en-IN" sz="1600" baseline="0" dirty="0">
                          <a:latin typeface="+mn-lt"/>
                        </a:rPr>
                        <a:t> of relationships to include in-laws and grandchildren</a:t>
                      </a:r>
                    </a:p>
                    <a:p>
                      <a:pPr marL="255600" indent="-255600">
                        <a:buNone/>
                      </a:pPr>
                      <a:r>
                        <a:rPr lang="en-IN" sz="1600" baseline="0" dirty="0">
                          <a:latin typeface="+mn-lt"/>
                        </a:rPr>
                        <a:t>d. Dealing with disabilities and death of parents (grandparents)</a:t>
                      </a:r>
                      <a:endParaRPr lang="en-IN"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5484835"/>
                  </a:ext>
                </a:extLst>
              </a:tr>
            </a:tbl>
          </a:graphicData>
        </a:graphic>
      </p:graphicFrame>
    </p:spTree>
    <p:extLst>
      <p:ext uri="{BB962C8B-B14F-4D97-AF65-F5344CB8AC3E}">
        <p14:creationId xmlns:p14="http://schemas.microsoft.com/office/powerpoint/2010/main" val="3507976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Table </a:t>
            </a:r>
            <a:r>
              <a:rPr lang="en-US" sz="3400" dirty="0" smtClean="0"/>
              <a:t>2.1 Stages </a:t>
            </a:r>
            <a:r>
              <a:rPr lang="en-US" sz="3400" dirty="0"/>
              <a:t>of the Family Life Cycle</a:t>
            </a:r>
            <a:r>
              <a:rPr lang="en-IN" sz="3400" dirty="0"/>
              <a:t> </a:t>
            </a:r>
            <a:r>
              <a:rPr lang="en-IN" sz="2000" b="0" dirty="0" smtClean="0"/>
              <a:t>(4 </a:t>
            </a:r>
            <a:r>
              <a:rPr lang="en-IN" sz="2000" b="0" dirty="0"/>
              <a:t>of 4)</a:t>
            </a:r>
          </a:p>
        </p:txBody>
      </p:sp>
      <p:graphicFrame>
        <p:nvGraphicFramePr>
          <p:cNvPr id="4" name="Table 3"/>
          <p:cNvGraphicFramePr>
            <a:graphicFrameLocks noGrp="1"/>
          </p:cNvGraphicFramePr>
          <p:nvPr>
            <p:extLst>
              <p:ext uri="{D42A27DB-BD31-4B8C-83A1-F6EECF244321}">
                <p14:modId xmlns:p14="http://schemas.microsoft.com/office/powerpoint/2010/main" val="910620986"/>
              </p:ext>
            </p:extLst>
          </p:nvPr>
        </p:nvGraphicFramePr>
        <p:xfrm>
          <a:off x="457199" y="1583766"/>
          <a:ext cx="8229600" cy="4641798"/>
        </p:xfrm>
        <a:graphic>
          <a:graphicData uri="http://schemas.openxmlformats.org/drawingml/2006/table">
            <a:tbl>
              <a:tblPr firstRow="1" bandRow="1">
                <a:tableStyleId>{40F9630F-82C1-40B7-BC3A-925EFCFF5E92}</a:tableStyleId>
              </a:tblPr>
              <a:tblGrid>
                <a:gridCol w="2128182">
                  <a:extLst>
                    <a:ext uri="{9D8B030D-6E8A-4147-A177-3AD203B41FA5}">
                      <a16:colId xmlns:a16="http://schemas.microsoft.com/office/drawing/2014/main" val="3766955949"/>
                    </a:ext>
                  </a:extLst>
                </a:gridCol>
                <a:gridCol w="2812239">
                  <a:extLst>
                    <a:ext uri="{9D8B030D-6E8A-4147-A177-3AD203B41FA5}">
                      <a16:colId xmlns:a16="http://schemas.microsoft.com/office/drawing/2014/main" val="4095239800"/>
                    </a:ext>
                  </a:extLst>
                </a:gridCol>
                <a:gridCol w="3289179">
                  <a:extLst>
                    <a:ext uri="{9D8B030D-6E8A-4147-A177-3AD203B41FA5}">
                      <a16:colId xmlns:a16="http://schemas.microsoft.com/office/drawing/2014/main" val="3439357961"/>
                    </a:ext>
                  </a:extLst>
                </a:gridCol>
              </a:tblGrid>
              <a:tr h="892758">
                <a:tc>
                  <a:txBody>
                    <a:bodyPr/>
                    <a:lstStyle/>
                    <a:p>
                      <a:r>
                        <a:rPr lang="en-IN" sz="1600" dirty="0">
                          <a:latin typeface="+mn-lt"/>
                        </a:rPr>
                        <a:t>Family Life-Cycle</a:t>
                      </a:r>
                      <a:r>
                        <a:rPr lang="en-IN" sz="1600" baseline="0" dirty="0">
                          <a:latin typeface="+mn-lt"/>
                        </a:rPr>
                        <a:t> Stage</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Emotional </a:t>
                      </a:r>
                      <a:r>
                        <a:rPr lang="en-IN" sz="1600" dirty="0" smtClean="0">
                          <a:latin typeface="+mn-lt"/>
                        </a:rPr>
                        <a:t>Process </a:t>
                      </a:r>
                      <a:r>
                        <a:rPr lang="en-IN" sz="1600" dirty="0">
                          <a:latin typeface="+mn-lt"/>
                        </a:rPr>
                        <a:t>of Transition: Key </a:t>
                      </a:r>
                      <a:r>
                        <a:rPr lang="en-IN" sz="1600" dirty="0" smtClean="0">
                          <a:latin typeface="+mn-lt"/>
                        </a:rPr>
                        <a:t>Principles</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Second-Order Changes in Family Status Required to </a:t>
                      </a:r>
                      <a:r>
                        <a:rPr lang="en-IN" sz="1600" dirty="0" smtClean="0">
                          <a:latin typeface="+mn-lt"/>
                        </a:rPr>
                        <a:t>Proceed</a:t>
                      </a:r>
                      <a:r>
                        <a:rPr lang="en-IN" sz="1600" baseline="0" dirty="0" smtClean="0">
                          <a:latin typeface="+mn-lt"/>
                        </a:rPr>
                        <a:t> </a:t>
                      </a:r>
                      <a:r>
                        <a:rPr lang="en-IN" sz="1600" baseline="0" dirty="0">
                          <a:latin typeface="+mn-lt"/>
                        </a:rPr>
                        <a:t>Developmentally</a:t>
                      </a:r>
                      <a:endParaRPr lang="en-IN" sz="1600" dirty="0">
                        <a:latin typeface="+mn-l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9450445"/>
                  </a:ext>
                </a:extLst>
              </a:tr>
              <a:tr h="1504933">
                <a:tc>
                  <a:txBody>
                    <a:bodyPr/>
                    <a:lstStyle/>
                    <a:p>
                      <a:r>
                        <a:rPr lang="en-IN" sz="1600" dirty="0">
                          <a:latin typeface="+mn-lt"/>
                        </a:rPr>
                        <a:t>Families in later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IN" sz="1600" dirty="0">
                          <a:latin typeface="+mn-lt"/>
                        </a:rPr>
                        <a:t>Accepting the shifting generational roles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55600" indent="-255600">
                        <a:buNone/>
                      </a:pPr>
                      <a:r>
                        <a:rPr lang="en-IN" sz="1600" dirty="0">
                          <a:latin typeface="+mn-lt"/>
                        </a:rPr>
                        <a:t>a. Maintaining own and/or couple functioning and interests in face of physiological decline: exploration of new familial and social role options</a:t>
                      </a:r>
                    </a:p>
                    <a:p>
                      <a:pPr marL="255600" indent="-255600">
                        <a:buNone/>
                      </a:pPr>
                      <a:r>
                        <a:rPr lang="en-IN" sz="1600" dirty="0">
                          <a:latin typeface="+mn-lt"/>
                        </a:rPr>
                        <a:t>b. Support for more central role of middle generation</a:t>
                      </a:r>
                    </a:p>
                    <a:p>
                      <a:pPr marL="255600" indent="-255600">
                        <a:buNone/>
                      </a:pPr>
                      <a:r>
                        <a:rPr lang="en-IN" sz="1600" dirty="0">
                          <a:latin typeface="+mn-lt"/>
                        </a:rPr>
                        <a:t>c. Making</a:t>
                      </a:r>
                      <a:r>
                        <a:rPr lang="en-IN" sz="1600" baseline="0" dirty="0">
                          <a:latin typeface="+mn-lt"/>
                        </a:rPr>
                        <a:t> room in the system for the wisdom and experience of the elderly, supporting the older generation without overfunctioning for them</a:t>
                      </a:r>
                    </a:p>
                    <a:p>
                      <a:pPr marL="255600" indent="-255600">
                        <a:buNone/>
                      </a:pPr>
                      <a:r>
                        <a:rPr lang="en-IN" sz="1600" baseline="0" dirty="0">
                          <a:latin typeface="+mn-lt"/>
                        </a:rPr>
                        <a:t>d. Dealing with loss of spouse, siblings, and other peers and preparation for death</a:t>
                      </a:r>
                      <a:endParaRPr lang="en-IN" sz="16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7780540"/>
                  </a:ext>
                </a:extLst>
              </a:tr>
            </a:tbl>
          </a:graphicData>
        </a:graphic>
      </p:graphicFrame>
    </p:spTree>
    <p:extLst>
      <p:ext uri="{BB962C8B-B14F-4D97-AF65-F5344CB8AC3E}">
        <p14:creationId xmlns:p14="http://schemas.microsoft.com/office/powerpoint/2010/main" val="229251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206740" cy="1097279"/>
          </a:xfrm>
        </p:spPr>
        <p:txBody>
          <a:bodyPr/>
          <a:lstStyle/>
          <a:p>
            <a:r>
              <a:rPr lang="en-US" altLang="en-US" sz="3200" dirty="0">
                <a:ea typeface="MS PGothic" panose="020B0600070205080204" pitchFamily="34" charset="-128"/>
              </a:rPr>
              <a:t>Cybernetics </a:t>
            </a:r>
            <a:r>
              <a:rPr lang="en-US" altLang="en-US" sz="2000" b="0" dirty="0">
                <a:ea typeface="MS PGothic" panose="020B0600070205080204" pitchFamily="34" charset="-128"/>
              </a:rPr>
              <a:t>(1 of 5)</a:t>
            </a:r>
            <a:endParaRPr lang="en-IN" sz="2000" b="0" dirty="0"/>
          </a:p>
        </p:txBody>
      </p:sp>
      <p:sp>
        <p:nvSpPr>
          <p:cNvPr id="3" name="Content Placeholder 2"/>
          <p:cNvSpPr>
            <a:spLocks noGrp="1"/>
          </p:cNvSpPr>
          <p:nvPr>
            <p:ph sz="quarter" idx="13"/>
          </p:nvPr>
        </p:nvSpPr>
        <p:spPr>
          <a:xfrm>
            <a:off x="457200" y="1556326"/>
            <a:ext cx="7915835" cy="4434275"/>
          </a:xfrm>
        </p:spPr>
        <p:txBody>
          <a:bodyPr/>
          <a:lstStyle/>
          <a:p>
            <a:pPr marL="255651" lvl="0" indent="-255651" eaLnBrk="0" fontAlgn="base" hangingPunct="0">
              <a:spcAft>
                <a:spcPct val="0"/>
              </a:spcAft>
              <a:buSzPts val="2400"/>
              <a:tabLst/>
            </a:pPr>
            <a:r>
              <a:rPr lang="en-IN" altLang="ja-JP" dirty="0">
                <a:solidFill>
                  <a:srgbClr val="000000"/>
                </a:solidFill>
                <a:latin typeface="Arial (Body)"/>
                <a:ea typeface="MS PGothic" panose="020B0600070205080204" pitchFamily="34" charset="-128"/>
              </a:rPr>
              <a:t>“</a:t>
            </a:r>
            <a:r>
              <a:rPr lang="en-US" altLang="ja-JP" dirty="0">
                <a:solidFill>
                  <a:srgbClr val="000000"/>
                </a:solidFill>
                <a:latin typeface="Arial (Body)"/>
                <a:ea typeface="MS PGothic" panose="020B0600070205080204" pitchFamily="34" charset="-128"/>
              </a:rPr>
              <a:t>Study of machines that regulate themselves</a:t>
            </a:r>
            <a:r>
              <a:rPr lang="en-IN" altLang="ja-JP" dirty="0">
                <a:solidFill>
                  <a:srgbClr val="000000"/>
                </a:solidFill>
                <a:latin typeface="Arial (Body)"/>
                <a:ea typeface="MS PGothic" panose="020B0600070205080204" pitchFamily="34" charset="-128"/>
              </a:rPr>
              <a:t>”</a:t>
            </a:r>
            <a:endParaRPr lang="en-US" altLang="ja-JP" dirty="0">
              <a:solidFill>
                <a:srgbClr val="000000"/>
              </a:solidFill>
              <a:latin typeface="Arial (Body)"/>
              <a:ea typeface="MS PGothic" panose="020B0600070205080204" pitchFamily="34" charset="-128"/>
            </a:endParaRP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Behavior in families is consistent</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Change in families is very difficult</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Feedback loops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How a system gets information necessary to maintain a steady state</a:t>
            </a:r>
          </a:p>
        </p:txBody>
      </p:sp>
    </p:spTree>
    <p:extLst>
      <p:ext uri="{BB962C8B-B14F-4D97-AF65-F5344CB8AC3E}">
        <p14:creationId xmlns:p14="http://schemas.microsoft.com/office/powerpoint/2010/main" val="37907172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Concepts of Family Therapy </a:t>
            </a:r>
            <a:r>
              <a:rPr lang="en-US" altLang="en-US" sz="2000" b="0" dirty="0" smtClean="0">
                <a:ea typeface="MS PGothic" panose="020B0600070205080204" pitchFamily="34" charset="-128"/>
              </a:rPr>
              <a:t>(5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7700682"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Gender</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Culture: feminist critique in 1980s helped turn the impact of family to:</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Culture</a:t>
            </a:r>
            <a:r>
              <a:rPr lang="en-IN" altLang="en-US"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s attitude towards women, people of other races, different lifestyles, and the poor</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Resistance: human systems are reluctant to make changes they perceive as risky</a:t>
            </a:r>
          </a:p>
        </p:txBody>
      </p:sp>
    </p:spTree>
    <p:extLst>
      <p:ext uri="{BB962C8B-B14F-4D97-AF65-F5344CB8AC3E}">
        <p14:creationId xmlns:p14="http://schemas.microsoft.com/office/powerpoint/2010/main" val="3644679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 </a:t>
            </a:r>
            <a:r>
              <a:rPr lang="en-US" altLang="en-US" sz="2000" b="0" dirty="0">
                <a:ea typeface="MS PGothic" panose="020B0600070205080204" pitchFamily="34" charset="-128"/>
              </a:rPr>
              <a:t>(</a:t>
            </a:r>
            <a:r>
              <a:rPr lang="en-US" altLang="en-US" sz="2000" b="0" dirty="0" smtClean="0">
                <a:ea typeface="MS PGothic" panose="020B0600070205080204" pitchFamily="34" charset="-128"/>
              </a:rPr>
              <a:t>1 of </a:t>
            </a:r>
            <a:r>
              <a:rPr lang="en-US" altLang="en-US" sz="2000" b="0" dirty="0">
                <a:ea typeface="MS PGothic" panose="020B0600070205080204" pitchFamily="34" charset="-128"/>
              </a:rPr>
              <a:t>2)</a:t>
            </a:r>
            <a:endParaRPr lang="en-IN" sz="2000" dirty="0"/>
          </a:p>
        </p:txBody>
      </p:sp>
      <p:sp>
        <p:nvSpPr>
          <p:cNvPr id="3" name="Content Placeholder 2"/>
          <p:cNvSpPr>
            <a:spLocks noGrp="1"/>
          </p:cNvSpPr>
          <p:nvPr>
            <p:ph sz="quarter" idx="13"/>
          </p:nvPr>
        </p:nvSpPr>
        <p:spPr>
          <a:xfrm>
            <a:off x="457199" y="1556326"/>
            <a:ext cx="8373035" cy="4434275"/>
          </a:xfrm>
        </p:spPr>
        <p:txBody>
          <a:bodyPr/>
          <a:lstStyle/>
          <a:p>
            <a:r>
              <a:rPr lang="en-US" sz="2000" dirty="0"/>
              <a:t>Bateson, G. 1971. Steps to an Ecology of Mind. New York: Ballantine.</a:t>
            </a:r>
          </a:p>
          <a:p>
            <a:r>
              <a:rPr lang="en-US" sz="2000" dirty="0"/>
              <a:t>Bateson, G. 1979. Mind and Nature. New York: Dutton.</a:t>
            </a:r>
          </a:p>
          <a:p>
            <a:r>
              <a:rPr lang="en-US" sz="2000" dirty="0"/>
              <a:t>Bertalanffy, L. von. 1950. An Outline of General System Theory. British Journal of the Philosophy of Science 1:134–65.</a:t>
            </a:r>
          </a:p>
          <a:p>
            <a:r>
              <a:rPr lang="en-US" sz="2000" dirty="0"/>
              <a:t>Bertalanffy, L. von. 1967. Robots, Men and Minds. New York: Braziller.</a:t>
            </a:r>
          </a:p>
          <a:p>
            <a:r>
              <a:rPr lang="en-US" sz="2000" dirty="0"/>
              <a:t>Bowlby, J. 1988. A Secure Base: Clinical Application of Attachment Theory. London: Routledge.</a:t>
            </a:r>
          </a:p>
          <a:p>
            <a:r>
              <a:rPr lang="en-US" sz="2000" dirty="0"/>
              <a:t>Carter, E., and M. McGoldrick, eds. 1999. The Expanded Family Life Cycle: A Framework for Family Therapy, 3rd ed. Boston, </a:t>
            </a:r>
            <a:r>
              <a:rPr lang="en-US" sz="2000" dirty="0" smtClean="0"/>
              <a:t>M</a:t>
            </a:r>
            <a:r>
              <a:rPr lang="en-US" sz="100" dirty="0" smtClean="0"/>
              <a:t> </a:t>
            </a:r>
            <a:r>
              <a:rPr lang="en-US" sz="2000" dirty="0" smtClean="0"/>
              <a:t>A</a:t>
            </a:r>
            <a:r>
              <a:rPr lang="en-US" sz="2000" dirty="0"/>
              <a:t>: Allyn &amp; Bacon</a:t>
            </a:r>
            <a:r>
              <a:rPr lang="en-US" sz="2000" dirty="0" smtClean="0"/>
              <a:t>.</a:t>
            </a:r>
            <a:endParaRPr lang="en-US" sz="2000" dirty="0"/>
          </a:p>
        </p:txBody>
      </p:sp>
    </p:spTree>
    <p:extLst>
      <p:ext uri="{BB962C8B-B14F-4D97-AF65-F5344CB8AC3E}">
        <p14:creationId xmlns:p14="http://schemas.microsoft.com/office/powerpoint/2010/main" val="39874044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 </a:t>
            </a:r>
            <a:r>
              <a:rPr lang="en-US" altLang="en-US" sz="2000" b="0" dirty="0" smtClean="0">
                <a:ea typeface="MS PGothic" panose="020B0600070205080204" pitchFamily="34" charset="-128"/>
              </a:rPr>
              <a:t>(2 of </a:t>
            </a:r>
            <a:r>
              <a:rPr lang="en-US" altLang="en-US" sz="2000" b="0" dirty="0">
                <a:ea typeface="MS PGothic" panose="020B0600070205080204" pitchFamily="34" charset="-128"/>
              </a:rPr>
              <a:t>2)</a:t>
            </a:r>
            <a:endParaRPr lang="en-IN" sz="2000" dirty="0"/>
          </a:p>
        </p:txBody>
      </p:sp>
      <p:sp>
        <p:nvSpPr>
          <p:cNvPr id="3" name="Content Placeholder 2"/>
          <p:cNvSpPr>
            <a:spLocks noGrp="1"/>
          </p:cNvSpPr>
          <p:nvPr>
            <p:ph sz="quarter" idx="13"/>
          </p:nvPr>
        </p:nvSpPr>
        <p:spPr>
          <a:xfrm>
            <a:off x="457200" y="1556326"/>
            <a:ext cx="8157882" cy="4745862"/>
          </a:xfrm>
        </p:spPr>
        <p:txBody>
          <a:bodyPr/>
          <a:lstStyle/>
          <a:p>
            <a:r>
              <a:rPr lang="en-US" sz="1800" dirty="0"/>
              <a:t>Davidson, M. 1983. Uncommon Sense: The Life and Thought of Ludwig von Bertalanffy. Los Angeles, </a:t>
            </a:r>
            <a:r>
              <a:rPr lang="en-US" sz="1800" dirty="0" smtClean="0"/>
              <a:t>C</a:t>
            </a:r>
            <a:r>
              <a:rPr lang="en-US" sz="100" dirty="0" smtClean="0"/>
              <a:t> </a:t>
            </a:r>
            <a:r>
              <a:rPr lang="en-US" sz="1800" dirty="0" smtClean="0"/>
              <a:t>A</a:t>
            </a:r>
            <a:r>
              <a:rPr lang="en-US" sz="1800" dirty="0"/>
              <a:t>: Tarcher.</a:t>
            </a:r>
          </a:p>
          <a:p>
            <a:r>
              <a:rPr lang="en-US" sz="1800" dirty="0"/>
              <a:t>Dell, P. F. 1985. Understanding Bateson and Maturana: Toward a Biological Foundation for the Social Sciences. Journal of Marital and Family Therapy 11:1–20.</a:t>
            </a:r>
          </a:p>
          <a:p>
            <a:r>
              <a:rPr lang="en-US" sz="1800" dirty="0"/>
              <a:t>Haley, J. 1985. Conversations with Erickson. Family Therapy Networker 9 (2):30–43.</a:t>
            </a:r>
          </a:p>
          <a:p>
            <a:r>
              <a:rPr lang="en-US" sz="1800" dirty="0"/>
              <a:t>Hoffman, L. 1981. Foundations of Family Therapy. New York: Basic Books.</a:t>
            </a:r>
          </a:p>
          <a:p>
            <a:r>
              <a:rPr lang="en-US" sz="1800" dirty="0"/>
              <a:t>Meadows, D. H. Thinking in Systems: A Primer. White River Junction, </a:t>
            </a:r>
            <a:r>
              <a:rPr lang="en-US" sz="1800" dirty="0" smtClean="0"/>
              <a:t>V</a:t>
            </a:r>
            <a:r>
              <a:rPr lang="en-US" sz="100" dirty="0" smtClean="0"/>
              <a:t> </a:t>
            </a:r>
            <a:r>
              <a:rPr lang="en-US" sz="1800" dirty="0" smtClean="0"/>
              <a:t>T</a:t>
            </a:r>
            <a:r>
              <a:rPr lang="en-US" sz="1800" dirty="0"/>
              <a:t>: Chelsea Green.</a:t>
            </a:r>
          </a:p>
          <a:p>
            <a:r>
              <a:rPr lang="en-US" sz="1800" dirty="0"/>
              <a:t>Wiener, N. 1948. Cybernetics or Control and Communication in the Animal and the Machine. Cambridge, </a:t>
            </a:r>
            <a:r>
              <a:rPr lang="en-US" sz="1800" dirty="0" smtClean="0"/>
              <a:t>M</a:t>
            </a:r>
            <a:r>
              <a:rPr lang="en-US" sz="100" dirty="0" smtClean="0"/>
              <a:t> </a:t>
            </a:r>
            <a:r>
              <a:rPr lang="en-US" sz="1800" dirty="0" smtClean="0"/>
              <a:t>A</a:t>
            </a:r>
            <a:r>
              <a:rPr lang="en-US" sz="1800" dirty="0"/>
              <a:t>: technology press</a:t>
            </a:r>
            <a:r>
              <a:rPr lang="en-US" sz="1800" dirty="0" smtClean="0"/>
              <a:t>.</a:t>
            </a:r>
            <a:endParaRPr lang="en-US" sz="1800" dirty="0"/>
          </a:p>
        </p:txBody>
      </p:sp>
    </p:spTree>
    <p:extLst>
      <p:ext uri="{BB962C8B-B14F-4D97-AF65-F5344CB8AC3E}">
        <p14:creationId xmlns:p14="http://schemas.microsoft.com/office/powerpoint/2010/main" val="19186394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p:txBody>
          <a:bodyPr/>
          <a:lstStyle/>
          <a:p>
            <a:r>
              <a:rPr lang="en-US" dirty="0">
                <a:latin typeface="Arial (Headings)"/>
                <a:cs typeface="Times New Roman" panose="02020603050405020304" pitchFamily="18" charset="0"/>
              </a:rPr>
              <a:t>Copyright</a:t>
            </a:r>
          </a:p>
        </p:txBody>
      </p:sp>
      <p:pic>
        <p:nvPicPr>
          <p:cNvPr id="7" name="Graphic 6" descr="Warning">
            <a:extLst>
              <a:ext uri="{FF2B5EF4-FFF2-40B4-BE49-F238E27FC236}">
                <a16:creationId xmlns:a16="http://schemas.microsoft.com/office/drawing/2014/main" id="{C06FB2D2-3F36-42C9-A5A6-B6234DC54C96}"/>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246184" y="2317359"/>
            <a:ext cx="1277815" cy="1434026"/>
          </a:xfrm>
          <a:prstGeom prst="rect">
            <a:avLst/>
          </a:prstGeom>
        </p:spPr>
      </p:pic>
      <p:sp>
        <p:nvSpPr>
          <p:cNvPr id="2" name="Text Placeholder 1">
            <a:extLst>
              <a:ext uri="{FF2B5EF4-FFF2-40B4-BE49-F238E27FC236}">
                <a16:creationId xmlns:a16="http://schemas.microsoft.com/office/drawing/2014/main" id="{AD5FAE7B-F718-4307-B112-AD6256157E8F}"/>
              </a:ext>
            </a:extLst>
          </p:cNvPr>
          <p:cNvSpPr>
            <a:spLocks noGrp="1"/>
          </p:cNvSpPr>
          <p:nvPr>
            <p:ph type="body" idx="4294967295"/>
          </p:nvPr>
        </p:nvSpPr>
        <p:spPr>
          <a:xfrm>
            <a:off x="1606061" y="1852246"/>
            <a:ext cx="6858001" cy="2854836"/>
          </a:xfrm>
          <a:ln/>
        </p:spPr>
        <p:style>
          <a:lnRef idx="2">
            <a:schemeClr val="dk1"/>
          </a:lnRef>
          <a:fillRef idx="1">
            <a:schemeClr val="lt1"/>
          </a:fillRef>
          <a:effectRef idx="0">
            <a:schemeClr val="dk1"/>
          </a:effectRef>
          <a:fontRef idx="minor">
            <a:schemeClr val="dk1"/>
          </a:fontRef>
        </p:style>
        <p:txBody>
          <a:bodyPr lIns="182880" tIns="182880" rIns="182880" bIns="182880" anchor="ctr"/>
          <a:lstStyle/>
          <a:p>
            <a:pPr marL="101600" indent="0">
              <a:buNone/>
            </a:pPr>
            <a:r>
              <a:rPr lang="en-US" b="1" dirty="0"/>
              <a:t>This work is protected by United States copyright laws and is</a:t>
            </a:r>
            <a:r>
              <a:rPr lang="en-US" b="1" baseline="0" dirty="0"/>
              <a:t> </a:t>
            </a:r>
            <a:r>
              <a:rPr lang="en-US" b="1" dirty="0"/>
              <a:t>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p>
        </p:txBody>
      </p:sp>
    </p:spTree>
    <p:extLst>
      <p:ext uri="{BB962C8B-B14F-4D97-AF65-F5344CB8AC3E}">
        <p14:creationId xmlns:p14="http://schemas.microsoft.com/office/powerpoint/2010/main" val="10564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193505" cy="1097279"/>
          </a:xfrm>
        </p:spPr>
        <p:txBody>
          <a:bodyPr/>
          <a:lstStyle/>
          <a:p>
            <a:r>
              <a:rPr lang="en-IN" sz="3200" dirty="0"/>
              <a:t>Figure </a:t>
            </a:r>
            <a:r>
              <a:rPr lang="en-IN" sz="3200" dirty="0" smtClean="0"/>
              <a:t>2.1 </a:t>
            </a:r>
            <a:r>
              <a:rPr lang="en-IN" sz="3200" dirty="0"/>
              <a:t>Circular Causality of a Feedback Loop</a:t>
            </a:r>
            <a:endParaRPr lang="en-IN" sz="2000" b="0" dirty="0"/>
          </a:p>
        </p:txBody>
      </p:sp>
      <p:pic>
        <p:nvPicPr>
          <p:cNvPr id="5" name="Picture 4" descr="A circular flow chart represents a feedback loop where A affects B, B affects C, and C affects A."/>
          <p:cNvPicPr>
            <a:picLocks noChangeAspect="1"/>
          </p:cNvPicPr>
          <p:nvPr/>
        </p:nvPicPr>
        <p:blipFill>
          <a:blip r:embed="rId2"/>
          <a:stretch>
            <a:fillRect/>
          </a:stretch>
        </p:blipFill>
        <p:spPr>
          <a:xfrm>
            <a:off x="2797910" y="1975269"/>
            <a:ext cx="3548180" cy="3853006"/>
          </a:xfrm>
          <a:prstGeom prst="rect">
            <a:avLst/>
          </a:prstGeom>
        </p:spPr>
      </p:pic>
    </p:spTree>
    <p:extLst>
      <p:ext uri="{BB962C8B-B14F-4D97-AF65-F5344CB8AC3E}">
        <p14:creationId xmlns:p14="http://schemas.microsoft.com/office/powerpoint/2010/main" val="2501010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Figure </a:t>
            </a:r>
            <a:r>
              <a:rPr lang="en-US" sz="3400" dirty="0" smtClean="0"/>
              <a:t>2.2 </a:t>
            </a:r>
            <a:r>
              <a:rPr lang="en-US" sz="3400" dirty="0"/>
              <a:t>Feedback Loop in </a:t>
            </a:r>
            <a:r>
              <a:rPr lang="en-US" sz="3400" dirty="0" smtClean="0"/>
              <a:t>Couple’s Housecleaning</a:t>
            </a:r>
            <a:endParaRPr lang="en-IN" sz="3400" b="0" dirty="0"/>
          </a:p>
        </p:txBody>
      </p:sp>
      <p:pic>
        <p:nvPicPr>
          <p:cNvPr id="5" name="Picture 4" descr="A circular flow chart represents a feedback loop related to Jan and Billie’s housecleaning contributions. For long description in Notes pane, press F6."/>
          <p:cNvPicPr>
            <a:picLocks noChangeAspect="1"/>
          </p:cNvPicPr>
          <p:nvPr/>
        </p:nvPicPr>
        <p:blipFill>
          <a:blip r:embed="rId3"/>
          <a:stretch>
            <a:fillRect/>
          </a:stretch>
        </p:blipFill>
        <p:spPr>
          <a:xfrm>
            <a:off x="1241361" y="1906423"/>
            <a:ext cx="6661276" cy="3045155"/>
          </a:xfrm>
          <a:prstGeom prst="rect">
            <a:avLst/>
          </a:prstGeom>
        </p:spPr>
      </p:pic>
    </p:spTree>
    <p:extLst>
      <p:ext uri="{BB962C8B-B14F-4D97-AF65-F5344CB8AC3E}">
        <p14:creationId xmlns:p14="http://schemas.microsoft.com/office/powerpoint/2010/main" val="833141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Cybernetics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8382000"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cs typeface="Arial" panose="020B0604020202020204" pitchFamily="34" charset="0"/>
              </a:rPr>
              <a:t>Introduced by Gregory Bateson</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Cybernetics focuses attention on:</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Family rules that govern the family</a:t>
            </a:r>
            <a:r>
              <a:rPr lang="en-IN" altLang="en-US"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s homeostatic range</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Negative feedback/mechanisms that families use to enforce those rules</a:t>
            </a:r>
          </a:p>
        </p:txBody>
      </p:sp>
    </p:spTree>
    <p:extLst>
      <p:ext uri="{BB962C8B-B14F-4D97-AF65-F5344CB8AC3E}">
        <p14:creationId xmlns:p14="http://schemas.microsoft.com/office/powerpoint/2010/main" val="3794567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Cybernetics </a:t>
            </a:r>
            <a:r>
              <a:rPr lang="en-US" altLang="en-US" sz="2000" b="0" dirty="0" smtClean="0">
                <a:ea typeface="MS PGothic" panose="020B0600070205080204" pitchFamily="34" charset="-128"/>
              </a:rPr>
              <a:t>(3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8081010"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cs typeface="Arial" panose="020B0604020202020204" pitchFamily="34" charset="0"/>
              </a:rPr>
              <a:t>Cybernetics also focuses on:</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Sequences of family interaction around a problem; characterize system</a:t>
            </a:r>
            <a:r>
              <a:rPr lang="en-US" altLang="ja-JP" dirty="0">
                <a:solidFill>
                  <a:srgbClr val="000000"/>
                </a:solidFill>
                <a:latin typeface="Arial (Body)"/>
                <a:ea typeface="MS PGothic" panose="020B0600070205080204" pitchFamily="34" charset="-128"/>
                <a:cs typeface="Arial" panose="020B0604020202020204" pitchFamily="34" charset="0"/>
              </a:rPr>
              <a:t>’s reaction to it</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What happens when the system</a:t>
            </a:r>
            <a:r>
              <a:rPr lang="en-US" altLang="ja-JP" dirty="0">
                <a:solidFill>
                  <a:srgbClr val="000000"/>
                </a:solidFill>
                <a:latin typeface="Arial (Body)"/>
                <a:ea typeface="MS PGothic" panose="020B0600070205080204" pitchFamily="34" charset="-128"/>
                <a:cs typeface="Arial" panose="020B0604020202020204" pitchFamily="34" charset="0"/>
              </a:rPr>
              <a:t>’s negative feedback is ineffective</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Triggering positive feedback loops</a:t>
            </a:r>
          </a:p>
        </p:txBody>
      </p:sp>
    </p:spTree>
    <p:extLst>
      <p:ext uri="{BB962C8B-B14F-4D97-AF65-F5344CB8AC3E}">
        <p14:creationId xmlns:p14="http://schemas.microsoft.com/office/powerpoint/2010/main" val="4247902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Cybernetics </a:t>
            </a:r>
            <a:r>
              <a:rPr lang="en-US" altLang="en-US" sz="2000" b="0" dirty="0" smtClean="0">
                <a:ea typeface="MS PGothic" panose="020B0600070205080204" pitchFamily="34" charset="-128"/>
              </a:rPr>
              <a:t>(4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7844118"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Examined negative feedback</a:t>
            </a:r>
            <a:endParaRPr lang="en-US" altLang="en-US" dirty="0">
              <a:solidFill>
                <a:srgbClr val="000000"/>
              </a:solidFill>
              <a:latin typeface="Arial (Body)"/>
              <a:ea typeface="MS PGothic" panose="020B0600070205080204" pitchFamily="34" charset="-128"/>
              <a:cs typeface="Arial" panose="020B0604020202020204" pitchFamily="34" charset="0"/>
            </a:endParaRP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Mechanisms used to enforce family rules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And positive feedback loops (when negative feedback is ineffective).</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Positive feedback loops destroy a system or can help it adjust to changed circumstances</a:t>
            </a:r>
          </a:p>
        </p:txBody>
      </p:sp>
    </p:spTree>
    <p:extLst>
      <p:ext uri="{BB962C8B-B14F-4D97-AF65-F5344CB8AC3E}">
        <p14:creationId xmlns:p14="http://schemas.microsoft.com/office/powerpoint/2010/main" val="3796207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Cybernetics </a:t>
            </a:r>
            <a:r>
              <a:rPr lang="en-US" altLang="en-US" sz="2000" b="0" dirty="0" smtClean="0">
                <a:ea typeface="MS PGothic" panose="020B0600070205080204" pitchFamily="34" charset="-128"/>
              </a:rPr>
              <a:t>(5 </a:t>
            </a:r>
            <a:r>
              <a:rPr lang="en-US" altLang="en-US" sz="2000" b="0" dirty="0">
                <a:ea typeface="MS PGothic" panose="020B0600070205080204" pitchFamily="34" charset="-128"/>
              </a:rPr>
              <a:t>of 5)</a:t>
            </a:r>
            <a:endParaRPr lang="en-IN" sz="2000" b="0" dirty="0"/>
          </a:p>
        </p:txBody>
      </p:sp>
      <p:sp>
        <p:nvSpPr>
          <p:cNvPr id="3" name="Content Placeholder 2"/>
          <p:cNvSpPr>
            <a:spLocks noGrp="1"/>
          </p:cNvSpPr>
          <p:nvPr>
            <p:ph sz="quarter" idx="13"/>
          </p:nvPr>
        </p:nvSpPr>
        <p:spPr>
          <a:xfrm>
            <a:off x="457200" y="1556326"/>
            <a:ext cx="7844118"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cs typeface="Arial" panose="020B0604020202020204" pitchFamily="34" charset="0"/>
              </a:rPr>
              <a:t>Oriented-Therapists strive for:</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Second-order change, distinguishing it from first-order change</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Second-order change – change in the family rules</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First-order change – family changes behavior, but is still governed by the same rules</a:t>
            </a:r>
          </a:p>
        </p:txBody>
      </p:sp>
    </p:spTree>
    <p:extLst>
      <p:ext uri="{BB962C8B-B14F-4D97-AF65-F5344CB8AC3E}">
        <p14:creationId xmlns:p14="http://schemas.microsoft.com/office/powerpoint/2010/main" val="3312771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11182</TotalTime>
  <Words>1883</Words>
  <Application>Microsoft Office PowerPoint</Application>
  <PresentationFormat>On-screen Show (4:3)</PresentationFormat>
  <Paragraphs>200</Paragraphs>
  <Slides>33</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33</vt:i4>
      </vt:variant>
    </vt:vector>
  </HeadingPairs>
  <TitlesOfParts>
    <vt:vector size="43" baseType="lpstr">
      <vt:lpstr>ＭＳ Ｐゴシック</vt:lpstr>
      <vt:lpstr>ＭＳ Ｐゴシック</vt:lpstr>
      <vt:lpstr>Arial</vt:lpstr>
      <vt:lpstr>Arial (Body)</vt:lpstr>
      <vt:lpstr>Arial (Headings)</vt:lpstr>
      <vt:lpstr>Noto Sans Symbols</vt:lpstr>
      <vt:lpstr>Times New Roman</vt:lpstr>
      <vt:lpstr>Verdana</vt:lpstr>
      <vt:lpstr>508 Lecture</vt:lpstr>
      <vt:lpstr>1_508 Lecture</vt:lpstr>
      <vt:lpstr>Family Therapy: Concepts and Methods</vt:lpstr>
      <vt:lpstr>Learning Outcomes</vt:lpstr>
      <vt:lpstr>Cybernetics (1 of 5)</vt:lpstr>
      <vt:lpstr>Figure 2.1 Circular Causality of a Feedback Loop</vt:lpstr>
      <vt:lpstr>Figure 2.2 Feedback Loop in Couple’s Housecleaning</vt:lpstr>
      <vt:lpstr>Cybernetics (2 of 5)</vt:lpstr>
      <vt:lpstr>Cybernetics (3 of 5)</vt:lpstr>
      <vt:lpstr>Cybernetics (4 of 5)</vt:lpstr>
      <vt:lpstr>Cybernetics (5 of 5)</vt:lpstr>
      <vt:lpstr>Systems Theory (1 of 2)</vt:lpstr>
      <vt:lpstr>Systems Theory (2 of 2)</vt:lpstr>
      <vt:lpstr>General Systems Theory (1 of 2)</vt:lpstr>
      <vt:lpstr>General Systems Theory (2 of 2)</vt:lpstr>
      <vt:lpstr>Constructivism (1 of 2)</vt:lpstr>
      <vt:lpstr>Constructivism (2 of 2)</vt:lpstr>
      <vt:lpstr>Social Constructivism</vt:lpstr>
      <vt:lpstr>Attachment Theory (1 of 5)</vt:lpstr>
      <vt:lpstr>Attachment Theory (2 of 5)</vt:lpstr>
      <vt:lpstr>Attachment Theory (3 of 5)</vt:lpstr>
      <vt:lpstr>Attachment Theory (4 of 5)</vt:lpstr>
      <vt:lpstr>Attachment Theory (5 of 5)</vt:lpstr>
      <vt:lpstr>Concepts of Family Therapy (1 of 5)</vt:lpstr>
      <vt:lpstr>Concepts of Family Therapy (2 of 5)</vt:lpstr>
      <vt:lpstr>Concepts of Family Therapy (3 of 5)</vt:lpstr>
      <vt:lpstr>Concepts of Family Therapy (4 of 5)</vt:lpstr>
      <vt:lpstr>Table 2.1 Stages of the Family Life Cycle (1 of 4)</vt:lpstr>
      <vt:lpstr>Table 2.1 Stages of the Family Life Cycle (2 of 4)</vt:lpstr>
      <vt:lpstr>Table 2.1 Stages of the Family Life Cycle (3 of 4)</vt:lpstr>
      <vt:lpstr>Table 2.1 Stages of the Family Life Cycle (4 of 4)</vt:lpstr>
      <vt:lpstr>Concepts of Family Therapy (5 of 5)</vt:lpstr>
      <vt:lpstr>Recommended Readings (1 of 2)</vt:lpstr>
      <vt:lpstr>Recommended Readings (2 of 2)</vt:lpstr>
      <vt:lpstr>Copyright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Therapy: Concepts and Methods, Twelfth Edition, Chapter 2, The Fundamental Concepts of Family Therapy</dc:title>
  <dc:subject>Social Work / Family Therapy / Human Services</dc:subject>
  <dc:creator>Nichols/Davis</dc:creator>
  <cp:keywords>Family Therapy</cp:keywords>
  <cp:lastModifiedBy>Radhakrishnan, Rajendran</cp:lastModifiedBy>
  <cp:revision>1390</cp:revision>
  <dcterms:modified xsi:type="dcterms:W3CDTF">2020-01-02T07:02:32Z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