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19"/>
  </p:notesMasterIdLst>
  <p:handoutMasterIdLst>
    <p:handoutMasterId r:id="rId20"/>
  </p:handoutMasterIdLst>
  <p:sldIdLst>
    <p:sldId id="256" r:id="rId2"/>
    <p:sldId id="259" r:id="rId3"/>
    <p:sldId id="262"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413"/>
    <a:srgbClr val="669933"/>
    <a:srgbClr val="4289A4"/>
    <a:srgbClr val="4FA0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4" d="100"/>
          <a:sy n="84" d="100"/>
        </p:scale>
        <p:origin x="1176"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32B4E20-F225-DD44-A18F-7173669CED76}" type="slidenum">
              <a:rPr/>
              <a:pPr>
                <a:defRPr/>
              </a:pPr>
              <a:t>‹#›</a:t>
            </a:fld>
            <a:endParaRPr lang="en-US"/>
          </a:p>
        </p:txBody>
      </p:sp>
    </p:spTree>
    <p:extLst>
      <p:ext uri="{BB962C8B-B14F-4D97-AF65-F5344CB8AC3E}">
        <p14:creationId xmlns:p14="http://schemas.microsoft.com/office/powerpoint/2010/main" val="2685915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9013028-E4E1-0A44-8B8C-D48051DAA7DF}" type="slidenum">
              <a:rPr/>
              <a:pPr>
                <a:defRPr/>
              </a:pPr>
              <a:t>‹#›</a:t>
            </a:fld>
            <a:endParaRPr lang="en-US"/>
          </a:p>
        </p:txBody>
      </p:sp>
    </p:spTree>
    <p:extLst>
      <p:ext uri="{BB962C8B-B14F-4D97-AF65-F5344CB8AC3E}">
        <p14:creationId xmlns:p14="http://schemas.microsoft.com/office/powerpoint/2010/main" val="163419015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Froeb5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1"/>
          <p:cNvSpPr txBox="1">
            <a:spLocks/>
          </p:cNvSpPr>
          <p:nvPr/>
        </p:nvSpPr>
        <p:spPr>
          <a:xfrm>
            <a:off x="104775" y="6255777"/>
            <a:ext cx="8963134" cy="465698"/>
          </a:xfrm>
          <a:prstGeom prst="rect">
            <a:avLst/>
          </a:prstGeom>
          <a:ln>
            <a:noFill/>
          </a:ln>
        </p:spPr>
        <p:txBody>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ctrTitle"/>
          </p:nvPr>
        </p:nvSpPr>
        <p:spPr>
          <a:xfrm>
            <a:off x="2641430" y="3508635"/>
            <a:ext cx="5725412" cy="3218188"/>
          </a:xfrm>
        </p:spPr>
        <p:txBody>
          <a:bodyPr anchor="t">
            <a:normAutofit/>
          </a:bodyPr>
          <a:lstStyle>
            <a:lvl1pPr algn="l">
              <a:lnSpc>
                <a:spcPct val="90000"/>
              </a:lnSpc>
              <a:defRPr sz="5400" b="1" i="0" spc="-100">
                <a:solidFill>
                  <a:srgbClr val="342413"/>
                </a:solidFill>
                <a:latin typeface="Franklin Gothic Medium"/>
                <a:cs typeface="Franklin Gothic Medium"/>
              </a:defRPr>
            </a:lvl1pPr>
          </a:lstStyle>
          <a:p>
            <a:r>
              <a:rPr lang="en-US"/>
              <a:t>Click to edit Master title style</a:t>
            </a:r>
          </a:p>
        </p:txBody>
      </p:sp>
      <p:sp>
        <p:nvSpPr>
          <p:cNvPr id="3" name="Subtitle 2"/>
          <p:cNvSpPr>
            <a:spLocks noGrp="1"/>
          </p:cNvSpPr>
          <p:nvPr>
            <p:ph type="subTitle" idx="1" hasCustomPrompt="1"/>
          </p:nvPr>
        </p:nvSpPr>
        <p:spPr>
          <a:xfrm>
            <a:off x="1416858" y="3429000"/>
            <a:ext cx="1268396" cy="1063403"/>
          </a:xfrm>
        </p:spPr>
        <p:txBody>
          <a:bodyPr>
            <a:noAutofit/>
          </a:bodyPr>
          <a:lstStyle>
            <a:lvl1pPr marL="0" indent="0" algn="l">
              <a:buNone/>
              <a:defRPr sz="5400" b="0" i="0">
                <a:solidFill>
                  <a:srgbClr val="FFFFFF"/>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1</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4" name="Subtitle 2"/>
          <p:cNvSpPr txBox="1">
            <a:spLocks/>
          </p:cNvSpPr>
          <p:nvPr userDrawn="1"/>
        </p:nvSpPr>
        <p:spPr bwMode="auto">
          <a:xfrm>
            <a:off x="303378" y="3801822"/>
            <a:ext cx="1113480" cy="41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sz="5400" b="0" i="0" kern="1200">
                <a:solidFill>
                  <a:srgbClr val="FFFFFF"/>
                </a:solidFill>
                <a:latin typeface="Franklin Gothic Book"/>
                <a:ea typeface="ＭＳ Ｐゴシック" charset="0"/>
                <a:cs typeface="Franklin Gothic Book"/>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400"/>
              <a:t>CHAPTER</a:t>
            </a:r>
          </a:p>
        </p:txBody>
      </p:sp>
    </p:spTree>
    <p:extLst>
      <p:ext uri="{BB962C8B-B14F-4D97-AF65-F5344CB8AC3E}">
        <p14:creationId xmlns:p14="http://schemas.microsoft.com/office/powerpoint/2010/main" val="133989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Froeb5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bg1"/>
                </a:solidFill>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394852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Froeb5e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bg1"/>
                </a:solidFill>
                <a:latin typeface="Franklin Gothic Medium"/>
                <a:cs typeface="Franklin Gothic Medium"/>
              </a:defRPr>
            </a:lvl1pPr>
          </a:lstStyle>
          <a:p>
            <a:r>
              <a:rPr lang="en-US"/>
              <a:t>SUMMARY OF MAIN POINTS</a:t>
            </a:r>
            <a:endParaRPr lang="en-US" dirty="0"/>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173317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 name="Picture 4" descr="Froeb5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tx1"/>
                </a:solidFill>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195345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FA0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 Same Side Corner Rectangle 4"/>
          <p:cNvSpPr/>
          <p:nvPr/>
        </p:nvSpPr>
        <p:spPr>
          <a:xfrm rot="16200000">
            <a:off x="1698625" y="-862012"/>
            <a:ext cx="5976938" cy="8913812"/>
          </a:xfrm>
          <a:prstGeom prst="round2SameRect">
            <a:avLst>
              <a:gd name="adj1" fmla="val 9335"/>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1"/>
          <p:cNvSpPr txBox="1">
            <a:spLocks/>
          </p:cNvSpPr>
          <p:nvPr/>
        </p:nvSpPr>
        <p:spPr>
          <a:xfrm>
            <a:off x="104775" y="6623050"/>
            <a:ext cx="8243888" cy="225425"/>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kern="700" spc="50">
                <a:solidFill>
                  <a:schemeClr val="tx1">
                    <a:lumMod val="65000"/>
                    <a:lumOff val="35000"/>
                  </a:schemeClr>
                </a:solidFill>
                <a:latin typeface="Arial Narrow"/>
                <a:cs typeface="Arial Narrow"/>
              </a:rPr>
              <a:t>Copyright ©2016 Cengage Learning. All Rights Reserved. May not be scanned, copied or duplicated, or posted to a publicly accessible website, in whole or in part.</a:t>
            </a:r>
          </a:p>
        </p:txBody>
      </p:sp>
      <p:sp>
        <p:nvSpPr>
          <p:cNvPr id="7" name="Round Same Side Corner Rectangle 6"/>
          <p:cNvSpPr/>
          <p:nvPr/>
        </p:nvSpPr>
        <p:spPr>
          <a:xfrm rot="16200000">
            <a:off x="4592638" y="-3832225"/>
            <a:ext cx="731838" cy="8396287"/>
          </a:xfrm>
          <a:prstGeom prst="round2SameRect">
            <a:avLst>
              <a:gd name="adj1" fmla="val 31083"/>
              <a:gd name="adj2" fmla="val 0"/>
            </a:avLst>
          </a:prstGeom>
          <a:solidFill>
            <a:srgbClr val="6699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996950" y="123825"/>
            <a:ext cx="5973763" cy="431800"/>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US" sz="2800" b="1" spc="100">
                <a:solidFill>
                  <a:srgbClr val="FFFFFF"/>
                </a:solidFill>
                <a:latin typeface="Franklin Gothic Medium"/>
                <a:ea typeface="+mn-ea"/>
                <a:cs typeface="Franklin Gothic Medium"/>
              </a:rPr>
              <a:t>SUMMARY OF MAIN POINTS</a:t>
            </a:r>
          </a:p>
        </p:txBody>
      </p:sp>
      <p:sp>
        <p:nvSpPr>
          <p:cNvPr id="3" name="Content Placeholder 2"/>
          <p:cNvSpPr>
            <a:spLocks noGrp="1"/>
          </p:cNvSpPr>
          <p:nvPr>
            <p:ph idx="1"/>
          </p:nvPr>
        </p:nvSpPr>
        <p:spPr>
          <a:xfrm>
            <a:off x="536433" y="843050"/>
            <a:ext cx="8150367" cy="5656399"/>
          </a:xfrm>
        </p:spPr>
        <p:txBody>
          <a:bodyPr lIns="0" tIns="0" rIns="0" bIns="0" spcCol="274320">
            <a:noAutofit/>
          </a:bodyPr>
          <a:lstStyle>
            <a:lvl1pPr marL="438912" indent="-438912">
              <a:spcBef>
                <a:spcPts val="1368"/>
              </a:spcBef>
              <a:buClr>
                <a:srgbClr val="669933"/>
              </a:buClr>
              <a:buSzPct val="100000"/>
              <a:buFont typeface="Lucida Grande"/>
              <a:buChar char="●"/>
              <a:defRPr sz="3000">
                <a:solidFill>
                  <a:srgbClr val="342413"/>
                </a:solidFill>
                <a:latin typeface="Times New Roman"/>
                <a:cs typeface="Times New Roman"/>
              </a:defRPr>
            </a:lvl1pPr>
            <a:lvl2pPr marL="742950" indent="-285750">
              <a:buClr>
                <a:srgbClr val="4289A4"/>
              </a:buClr>
              <a:buSzPct val="100000"/>
              <a:buFont typeface="Arial"/>
              <a:buChar char="•"/>
              <a:defRPr i="1">
                <a:solidFill>
                  <a:srgbClr val="342413"/>
                </a:solidFill>
                <a:latin typeface="Times New Roman"/>
                <a:cs typeface="Times New Roman"/>
              </a:defRPr>
            </a:lvl2pPr>
            <a:lvl3pPr>
              <a:defRPr>
                <a:solidFill>
                  <a:srgbClr val="FFFFFF"/>
                </a:solidFill>
                <a:latin typeface="Times New Roman"/>
                <a:cs typeface="Times New Roman"/>
              </a:defRPr>
            </a:lvl3pPr>
            <a:lvl4pPr>
              <a:defRPr>
                <a:solidFill>
                  <a:srgbClr val="FFFFFF"/>
                </a:solidFill>
                <a:latin typeface="Times New Roman"/>
                <a:cs typeface="Times New Roman"/>
              </a:defRPr>
            </a:lvl4pPr>
            <a:lvl5pPr>
              <a:defRPr>
                <a:solidFill>
                  <a:srgbClr val="FFFFFF"/>
                </a:solidFill>
                <a:latin typeface="Times New Roman"/>
                <a:cs typeface="Times New Roman"/>
              </a:defRPr>
            </a:lvl5pPr>
          </a:lstStyle>
          <a:p>
            <a:pPr lvl="0"/>
            <a:r>
              <a:rPr lang="en-US"/>
              <a:t>Click to edit Master text styles</a:t>
            </a:r>
          </a:p>
          <a:p>
            <a:pPr lvl="1"/>
            <a:r>
              <a:rPr lang="en-US"/>
              <a:t>Second level</a:t>
            </a:r>
          </a:p>
        </p:txBody>
      </p:sp>
      <p:sp>
        <p:nvSpPr>
          <p:cNvPr id="9"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6953250" y="6497638"/>
            <a:ext cx="2133600" cy="365125"/>
          </a:xfrm>
        </p:spPr>
        <p:txBody>
          <a:bodyPr/>
          <a:lstStyle>
            <a:lvl1pPr>
              <a:defRPr b="1">
                <a:solidFill>
                  <a:srgbClr val="FFFFFF"/>
                </a:solidFill>
                <a:latin typeface="Franklin Gothic Medium"/>
                <a:cs typeface="Franklin Gothic Medium"/>
              </a:defRPr>
            </a:lvl1pPr>
          </a:lstStyle>
          <a:p>
            <a:pPr>
              <a:defRPr/>
            </a:pPr>
            <a:fld id="{CA67C160-E87A-6546-B849-16CD74EAFEFA}" type="slidenum">
              <a:rPr lang="en-US"/>
              <a:pPr>
                <a:defRPr/>
              </a:pPr>
              <a:t>‹#›</a:t>
            </a:fld>
            <a:endParaRPr lang="en-US"/>
          </a:p>
        </p:txBody>
      </p:sp>
      <p:sp>
        <p:nvSpPr>
          <p:cNvPr id="11" name="Text Placeholder 10"/>
          <p:cNvSpPr>
            <a:spLocks noGrp="1"/>
          </p:cNvSpPr>
          <p:nvPr>
            <p:ph type="body" sz="quarter" idx="12"/>
          </p:nvPr>
        </p:nvSpPr>
        <p:spPr>
          <a:xfrm>
            <a:off x="5644200" y="196283"/>
            <a:ext cx="2860675" cy="535556"/>
          </a:xfrm>
        </p:spPr>
        <p:txBody>
          <a:bodyPr/>
          <a:lstStyle>
            <a:lvl1pPr marL="0" indent="0">
              <a:buFontTx/>
              <a:buNone/>
              <a:defRPr sz="1800" b="0" i="1">
                <a:solidFill>
                  <a:schemeClr val="bg1"/>
                </a:solidFill>
                <a:latin typeface="Franklin Gothic Book"/>
                <a:cs typeface="Franklin Gothic Book"/>
              </a:defRPr>
            </a:lvl1pPr>
          </a:lstStyle>
          <a:p>
            <a:pPr lvl="0"/>
            <a:r>
              <a:rPr lang="en-US"/>
              <a:t>Click to edit Master text styles</a:t>
            </a:r>
          </a:p>
        </p:txBody>
      </p:sp>
    </p:spTree>
    <p:extLst>
      <p:ext uri="{BB962C8B-B14F-4D97-AF65-F5344CB8AC3E}">
        <p14:creationId xmlns:p14="http://schemas.microsoft.com/office/powerpoint/2010/main" val="2045598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0B00092-D649-9842-8CCA-FA97C02035E6}" type="slidenum">
              <a:rPr/>
              <a:pPr>
                <a:defRPr/>
              </a:pPr>
              <a:t>‹#›</a:t>
            </a:fld>
            <a:endParaRPr lang="en-US"/>
          </a:p>
        </p:txBody>
      </p:sp>
    </p:spTree>
    <p:extLst>
      <p:ext uri="{BB962C8B-B14F-4D97-AF65-F5344CB8AC3E}">
        <p14:creationId xmlns:p14="http://schemas.microsoft.com/office/powerpoint/2010/main" val="6316207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fontAlgn="auto">
              <a:spcAft>
                <a:spcPts val="0"/>
              </a:spcAft>
              <a:defRPr/>
            </a:pPr>
            <a:r>
              <a:rPr lang="en-US"/>
              <a:t>Indirect Price Discrimination</a:t>
            </a:r>
            <a:endParaRPr lang="en-US" sz="4000" b="0" i="1">
              <a:ea typeface="+mj-ea"/>
            </a:endParaRPr>
          </a:p>
        </p:txBody>
      </p:sp>
      <p:sp>
        <p:nvSpPr>
          <p:cNvPr id="6146" name="Subtitle 2"/>
          <p:cNvSpPr>
            <a:spLocks noGrp="1"/>
          </p:cNvSpPr>
          <p:nvPr>
            <p:ph type="subTitle" idx="1"/>
          </p:nvPr>
        </p:nvSpPr>
        <p:spPr>
          <a:xfrm>
            <a:off x="1554480" y="3507365"/>
            <a:ext cx="6281738" cy="1392238"/>
          </a:xfrm>
        </p:spPr>
        <p:txBody>
          <a:bodyPr/>
          <a:lstStyle/>
          <a:p>
            <a:r>
              <a:rPr lang="en-US" dirty="0">
                <a:latin typeface="Franklin Gothic Book" charset="0"/>
                <a:cs typeface="Franklin Gothic Book" charset="0"/>
              </a:rPr>
              <a:t>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Price discrimination in software </a:t>
            </a:r>
            <a:r>
              <a:rPr lang="en-US" sz="2000" i="1"/>
              <a:t>(cont’d)</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26986490"/>
              </p:ext>
            </p:extLst>
          </p:nvPr>
        </p:nvGraphicFramePr>
        <p:xfrm>
          <a:off x="457200" y="2543331"/>
          <a:ext cx="8235950" cy="3381375"/>
        </p:xfrm>
        <a:graphic>
          <a:graphicData uri="http://schemas.openxmlformats.org/drawingml/2006/table">
            <a:tbl>
              <a:tblPr/>
              <a:tblGrid>
                <a:gridCol w="2744788">
                  <a:extLst>
                    <a:ext uri="{9D8B030D-6E8A-4147-A177-3AD203B41FA5}">
                      <a16:colId xmlns:a16="http://schemas.microsoft.com/office/drawing/2014/main" val="20000"/>
                    </a:ext>
                  </a:extLst>
                </a:gridCol>
                <a:gridCol w="3209925">
                  <a:extLst>
                    <a:ext uri="{9D8B030D-6E8A-4147-A177-3AD203B41FA5}">
                      <a16:colId xmlns:a16="http://schemas.microsoft.com/office/drawing/2014/main" val="20001"/>
                    </a:ext>
                  </a:extLst>
                </a:gridCol>
                <a:gridCol w="2281237">
                  <a:extLst>
                    <a:ext uri="{9D8B030D-6E8A-4147-A177-3AD203B41FA5}">
                      <a16:colId xmlns:a16="http://schemas.microsoft.com/office/drawing/2014/main" val="20002"/>
                    </a:ext>
                  </a:extLst>
                </a:gridCol>
              </a:tblGrid>
              <a:tr h="638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rebuchet MS" charset="0"/>
                          <a:ea typeface="ＭＳ Ｐゴシック" charset="0"/>
                          <a:cs typeface="ＭＳ Ｐゴシック" charset="0"/>
                        </a:rPr>
                        <a:t>Strategy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rebuchet MS" charset="0"/>
                          <a:ea typeface="ＭＳ Ｐゴシック" charset="0"/>
                          <a:cs typeface="ＭＳ Ｐゴシック" charset="0"/>
                        </a:rPr>
                        <a:t>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rebuchet MS" charset="0"/>
                          <a:ea typeface="ＭＳ Ｐゴシック" charset="0"/>
                          <a:cs typeface="ＭＳ Ｐゴシック" charset="0"/>
                        </a:rPr>
                        <a:t>Total Profit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rebuchet MS" charset="0"/>
                          <a:ea typeface="ＭＳ Ｐゴシック" charset="0"/>
                          <a:cs typeface="ＭＳ Ｐゴシック" charset="0"/>
                        </a:rPr>
                        <a:t>1. Sell only to commercial users at a single high price.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rebuchet MS" charset="0"/>
                          <a:ea typeface="ＭＳ Ｐゴシック" charset="0"/>
                          <a:cs typeface="ＭＳ Ｐゴシック" charset="0"/>
                        </a:rPr>
                        <a:t>Price full-featured version at $500, do not sell home version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rebuchet MS" charset="0"/>
                          <a:ea typeface="ＭＳ Ｐゴシック" charset="0"/>
                          <a:cs typeface="ＭＳ Ｐゴシック" charset="0"/>
                        </a:rPr>
                        <a:t>$500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1"/>
                  </a:ext>
                </a:extLst>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rebuchet MS" charset="0"/>
                          <a:ea typeface="ＭＳ Ｐゴシック" charset="0"/>
                          <a:cs typeface="ＭＳ Ｐゴシック" charset="0"/>
                        </a:rPr>
                        <a:t>2. Sell to all users at a single low price.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rebuchet MS" charset="0"/>
                          <a:ea typeface="ＭＳ Ｐゴシック" charset="0"/>
                          <a:cs typeface="ＭＳ Ｐゴシック" charset="0"/>
                        </a:rPr>
                        <a:t>Price full-featured version at $175.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rebuchet MS" charset="0"/>
                          <a:ea typeface="ＭＳ Ｐゴシック" charset="0"/>
                          <a:cs typeface="ＭＳ Ｐゴシック" charset="0"/>
                        </a:rPr>
                        <a:t>$175 + $175 = $300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02"/>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rebuchet MS" charset="0"/>
                          <a:ea typeface="ＭＳ Ｐゴシック" charset="0"/>
                          <a:cs typeface="ＭＳ Ｐゴシック" charset="0"/>
                        </a:rPr>
                        <a:t>3. Price discriminate: Price high to the commercial users; price low to the home users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rebuchet MS" charset="0"/>
                          <a:ea typeface="ＭＳ Ｐゴシック" charset="0"/>
                          <a:cs typeface="ＭＳ Ｐゴシック" charset="0"/>
                        </a:rPr>
                        <a:t>Price disabled version at $150; price full-featured version at $449.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rebuchet MS" charset="0"/>
                          <a:ea typeface="ＭＳ Ｐゴシック" charset="0"/>
                          <a:cs typeface="ＭＳ Ｐゴシック" charset="0"/>
                        </a:rPr>
                        <a:t>$150 + $449 = $599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79863304"/>
              </p:ext>
            </p:extLst>
          </p:nvPr>
        </p:nvGraphicFramePr>
        <p:xfrm>
          <a:off x="1371600" y="1171731"/>
          <a:ext cx="6407150" cy="1114425"/>
        </p:xfrm>
        <a:graphic>
          <a:graphicData uri="http://schemas.openxmlformats.org/drawingml/2006/table">
            <a:tbl>
              <a:tblPr/>
              <a:tblGrid>
                <a:gridCol w="2540000">
                  <a:extLst>
                    <a:ext uri="{9D8B030D-6E8A-4147-A177-3AD203B41FA5}">
                      <a16:colId xmlns:a16="http://schemas.microsoft.com/office/drawing/2014/main" val="20000"/>
                    </a:ext>
                  </a:extLst>
                </a:gridCol>
                <a:gridCol w="1730375">
                  <a:extLst>
                    <a:ext uri="{9D8B030D-6E8A-4147-A177-3AD203B41FA5}">
                      <a16:colId xmlns:a16="http://schemas.microsoft.com/office/drawing/2014/main" val="20001"/>
                    </a:ext>
                  </a:extLst>
                </a:gridCol>
                <a:gridCol w="2136775">
                  <a:extLst>
                    <a:ext uri="{9D8B030D-6E8A-4147-A177-3AD203B41FA5}">
                      <a16:colId xmlns:a16="http://schemas.microsoft.com/office/drawing/2014/main" val="20002"/>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rebuchet MS" charset="0"/>
                          <a:ea typeface="ＭＳ Ｐゴシック" charset="0"/>
                          <a:cs typeface="ＭＳ Ｐゴシック" charset="0"/>
                        </a:rPr>
                        <a:t>Software Version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rebuchet MS" charset="0"/>
                          <a:ea typeface="ＭＳ Ｐゴシック" charset="0"/>
                          <a:cs typeface="ＭＳ Ｐゴシック" charset="0"/>
                        </a:rPr>
                        <a:t>Home Users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rebuchet MS" charset="0"/>
                          <a:ea typeface="ＭＳ Ｐゴシック" charset="0"/>
                          <a:cs typeface="ＭＳ Ｐゴシック" charset="0"/>
                        </a:rPr>
                        <a:t>Commercial Users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rebuchet MS" charset="0"/>
                          <a:ea typeface="ＭＳ Ｐゴシック" charset="0"/>
                          <a:cs typeface="ＭＳ Ｐゴシック" charset="0"/>
                        </a:rPr>
                        <a:t>Full-featured version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rebuchet MS" charset="0"/>
                          <a:ea typeface="ＭＳ Ｐゴシック" charset="0"/>
                          <a:cs typeface="ＭＳ Ｐゴシック" charset="0"/>
                        </a:rPr>
                        <a:t>$175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rebuchet MS" charset="0"/>
                          <a:ea typeface="ＭＳ Ｐゴシック" charset="0"/>
                          <a:cs typeface="ＭＳ Ｐゴシック" charset="0"/>
                        </a:rPr>
                        <a:t>$500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rebuchet MS" charset="0"/>
                          <a:ea typeface="ＭＳ Ｐゴシック" charset="0"/>
                          <a:cs typeface="ＭＳ Ｐゴシック" charset="0"/>
                        </a:rPr>
                        <a:t>Disabled version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rebuchet MS" charset="0"/>
                          <a:ea typeface="ＭＳ Ｐゴシック" charset="0"/>
                          <a:cs typeface="ＭＳ Ｐゴシック" charset="0"/>
                        </a:rPr>
                        <a:t>$150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rebuchet MS" charset="0"/>
                          <a:ea typeface="ＭＳ Ｐゴシック" charset="0"/>
                          <a:cs typeface="ＭＳ Ｐゴシック" charset="0"/>
                        </a:rPr>
                        <a:t>$200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900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pricing schemes</a:t>
            </a:r>
          </a:p>
        </p:txBody>
      </p:sp>
      <p:sp>
        <p:nvSpPr>
          <p:cNvPr id="3" name="Content Placeholder 2"/>
          <p:cNvSpPr>
            <a:spLocks noGrp="1"/>
          </p:cNvSpPr>
          <p:nvPr>
            <p:ph idx="1"/>
          </p:nvPr>
        </p:nvSpPr>
        <p:spPr>
          <a:xfrm>
            <a:off x="457200" y="1255713"/>
            <a:ext cx="8229600" cy="5230811"/>
          </a:xfrm>
        </p:spPr>
        <p:txBody>
          <a:bodyPr>
            <a:normAutofit fontScale="77500" lnSpcReduction="20000"/>
          </a:bodyPr>
          <a:lstStyle/>
          <a:p>
            <a:pPr>
              <a:lnSpc>
                <a:spcPct val="110000"/>
              </a:lnSpc>
            </a:pPr>
            <a:r>
              <a:rPr lang="en-US"/>
              <a:t>In 1990, IBM released the LaserPrinter E – a lower-price alternative to the popular LaserPrinter</a:t>
            </a:r>
          </a:p>
          <a:p>
            <a:pPr lvl="1">
              <a:lnSpc>
                <a:spcPct val="110000"/>
              </a:lnSpc>
              <a:spcBef>
                <a:spcPts val="1080"/>
              </a:spcBef>
            </a:pPr>
            <a:r>
              <a:rPr lang="en-US"/>
              <a:t>The LaserPrinter E printed at a speed of 5 pages per minute while the LaserPrinter could print at 10 ppm. </a:t>
            </a:r>
          </a:p>
          <a:p>
            <a:pPr lvl="1">
              <a:lnSpc>
                <a:spcPct val="110000"/>
              </a:lnSpc>
              <a:spcBef>
                <a:spcPts val="1080"/>
              </a:spcBef>
            </a:pPr>
            <a:r>
              <a:rPr lang="en-US"/>
              <a:t>IBM added chips to the LaserPrinter E (increasing the MC) to slow the printing speed and ensure the LaserPrint was still the preferred model.</a:t>
            </a:r>
          </a:p>
          <a:p>
            <a:pPr lvl="1">
              <a:lnSpc>
                <a:spcPct val="110000"/>
              </a:lnSpc>
              <a:spcBef>
                <a:spcPts val="1080"/>
              </a:spcBef>
            </a:pPr>
            <a:r>
              <a:rPr lang="en-US"/>
              <a:t>This pricing scheme is known as the “damaged goods” strategy </a:t>
            </a:r>
          </a:p>
          <a:p>
            <a:pPr>
              <a:lnSpc>
                <a:spcPct val="110000"/>
              </a:lnSpc>
            </a:pPr>
            <a:r>
              <a:rPr lang="en-US"/>
              <a:t>Frequently, successful price discrimination attracts competition. </a:t>
            </a:r>
          </a:p>
          <a:p>
            <a:pPr lvl="1">
              <a:lnSpc>
                <a:spcPct val="110000"/>
              </a:lnSpc>
              <a:spcBef>
                <a:spcPts val="1080"/>
              </a:spcBef>
            </a:pPr>
            <a:r>
              <a:rPr lang="en-US"/>
              <a:t>Between 1997 and 2005 competition drove United Airlines to </a:t>
            </a:r>
            <a:br>
              <a:rPr lang="en-US"/>
            </a:br>
            <a:r>
              <a:rPr lang="en-US"/>
              <a:t>reduce prices on its business class tickets on the Philadelphia </a:t>
            </a:r>
            <a:br>
              <a:rPr lang="en-US"/>
            </a:br>
            <a:r>
              <a:rPr lang="en-US"/>
              <a:t>to Chicago flight. </a:t>
            </a:r>
          </a:p>
          <a:p>
            <a:pPr lvl="1">
              <a:lnSpc>
                <a:spcPct val="110000"/>
              </a:lnSpc>
              <a:spcBef>
                <a:spcPts val="1080"/>
              </a:spcBef>
            </a:pPr>
            <a:r>
              <a:rPr lang="en-US"/>
              <a:t>In 1997, the highest-priced tickets were 3 times higher than the </a:t>
            </a:r>
            <a:br>
              <a:rPr lang="en-US"/>
            </a:br>
            <a:r>
              <a:rPr lang="en-US"/>
              <a:t>lowest priced tickets. By 2005, the highest-price was less than </a:t>
            </a:r>
            <a:br>
              <a:rPr lang="en-US"/>
            </a:br>
            <a:r>
              <a:rPr lang="en-US"/>
              <a:t>twice the low price.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11</a:t>
            </a:fld>
            <a:endParaRPr lang="en-US"/>
          </a:p>
        </p:txBody>
      </p:sp>
    </p:spTree>
    <p:extLst>
      <p:ext uri="{BB962C8B-B14F-4D97-AF65-F5344CB8AC3E}">
        <p14:creationId xmlns:p14="http://schemas.microsoft.com/office/powerpoint/2010/main" val="140892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UA:  PHX to ORD</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38966"/>
            <a:ext cx="7543800" cy="503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1190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Volume discounts</a:t>
            </a:r>
          </a:p>
        </p:txBody>
      </p:sp>
      <p:sp>
        <p:nvSpPr>
          <p:cNvPr id="3" name="Content Placeholder 2"/>
          <p:cNvSpPr>
            <a:spLocks noGrp="1"/>
          </p:cNvSpPr>
          <p:nvPr>
            <p:ph idx="1"/>
          </p:nvPr>
        </p:nvSpPr>
        <p:spPr>
          <a:xfrm>
            <a:off x="457200" y="1255714"/>
            <a:ext cx="7944835" cy="4870450"/>
          </a:xfrm>
        </p:spPr>
        <p:txBody>
          <a:bodyPr/>
          <a:lstStyle/>
          <a:p>
            <a:r>
              <a:rPr lang="en-US"/>
              <a:t>Volume of purchase can also be used to discriminate between buyers. </a:t>
            </a:r>
          </a:p>
          <a:p>
            <a:r>
              <a:rPr lang="en-US"/>
              <a:t>For example: a single customer willing to pay $7 for the first unit purchased, $6 for the second, $5 for the third, etc. </a:t>
            </a:r>
          </a:p>
          <a:p>
            <a:pPr lvl="1"/>
            <a:r>
              <a:rPr lang="en-US"/>
              <a:t>A price of $7 means the consumer will buy only one unit. But a price of $6 means the consumer will buy two units.</a:t>
            </a:r>
          </a:p>
          <a:p>
            <a:pPr lvl="1"/>
            <a:r>
              <a:rPr lang="en-US"/>
              <a:t>The price represents the value the consumer places on each unit consumed. This is known as an </a:t>
            </a:r>
            <a:r>
              <a:rPr lang="en-US" b="1"/>
              <a:t>individual demand curve</a:t>
            </a:r>
            <a:r>
              <a:rPr lang="en-US"/>
              <a:t>.</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13</a:t>
            </a:fld>
            <a:endParaRPr lang="en-US"/>
          </a:p>
        </p:txBody>
      </p:sp>
    </p:spTree>
    <p:extLst>
      <p:ext uri="{BB962C8B-B14F-4D97-AF65-F5344CB8AC3E}">
        <p14:creationId xmlns:p14="http://schemas.microsoft.com/office/powerpoint/2010/main" val="295581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Volume discounts </a:t>
            </a:r>
            <a:r>
              <a:rPr lang="en-US" sz="2000" i="1"/>
              <a:t>(cont’d)</a:t>
            </a:r>
          </a:p>
        </p:txBody>
      </p:sp>
      <p:sp>
        <p:nvSpPr>
          <p:cNvPr id="3" name="Content Placeholder 2"/>
          <p:cNvSpPr>
            <a:spLocks noGrp="1"/>
          </p:cNvSpPr>
          <p:nvPr>
            <p:ph idx="1"/>
          </p:nvPr>
        </p:nvSpPr>
        <p:spPr/>
        <p:txBody>
          <a:bodyPr/>
          <a:lstStyle/>
          <a:p>
            <a:r>
              <a:rPr lang="en-US"/>
              <a:t>If a seller sets a single price, she will sell all units where MR &gt; MC. </a:t>
            </a:r>
          </a:p>
          <a:p>
            <a:pPr lvl="1"/>
            <a:r>
              <a:rPr lang="en-US"/>
              <a:t>For this example, 3 units at a price of $5 – but if MC is just $1.50 this leaves unconsummated wealth-creating transactions (the remaining three units valued at $4, $3, and $2).</a:t>
            </a:r>
          </a:p>
          <a:p>
            <a:pPr lvl="1"/>
            <a:r>
              <a:rPr lang="en-US"/>
              <a:t>To increase profitability the seller must find a way to sell the additional units at a lower price without lowering the price of the first three units sold.</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14</a:t>
            </a:fld>
            <a:endParaRPr lang="en-US"/>
          </a:p>
        </p:txBody>
      </p:sp>
    </p:spTree>
    <p:extLst>
      <p:ext uri="{BB962C8B-B14F-4D97-AF65-F5344CB8AC3E}">
        <p14:creationId xmlns:p14="http://schemas.microsoft.com/office/powerpoint/2010/main" val="217881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Volume discounts </a:t>
            </a:r>
            <a:r>
              <a:rPr lang="en-US" sz="2000" i="1"/>
              <a:t>(cont’d)</a:t>
            </a:r>
            <a:endParaRPr lang="en-US"/>
          </a:p>
        </p:txBody>
      </p:sp>
      <p:sp>
        <p:nvSpPr>
          <p:cNvPr id="3" name="Content Placeholder 2"/>
          <p:cNvSpPr>
            <a:spLocks noGrp="1"/>
          </p:cNvSpPr>
          <p:nvPr>
            <p:ph idx="1"/>
          </p:nvPr>
        </p:nvSpPr>
        <p:spPr>
          <a:xfrm>
            <a:off x="457200" y="1255713"/>
            <a:ext cx="8229600" cy="5230811"/>
          </a:xfrm>
        </p:spPr>
        <p:txBody>
          <a:bodyPr>
            <a:normAutofit fontScale="77500" lnSpcReduction="20000"/>
          </a:bodyPr>
          <a:lstStyle/>
          <a:p>
            <a:pPr marL="0" indent="0">
              <a:lnSpc>
                <a:spcPct val="110000"/>
              </a:lnSpc>
              <a:buNone/>
            </a:pPr>
            <a:r>
              <a:rPr lang="en-US"/>
              <a:t>This can be done in a number of ways: </a:t>
            </a:r>
          </a:p>
          <a:p>
            <a:pPr>
              <a:lnSpc>
                <a:spcPct val="110000"/>
              </a:lnSpc>
            </a:pPr>
            <a:r>
              <a:rPr lang="en-US"/>
              <a:t>Offer volume discounts; for example, price the ﬁrst good at $7, the second at $6, the third at $5, and so on. </a:t>
            </a:r>
          </a:p>
          <a:p>
            <a:pPr>
              <a:lnSpc>
                <a:spcPct val="110000"/>
              </a:lnSpc>
            </a:pPr>
            <a:r>
              <a:rPr lang="en-US"/>
              <a:t>Use two-part pricing (ﬁxed price plus a per-unit price). Charge a per-unit price low enough to consummate all wealth-creating transactions (set it at MC ¼ $1.50).</a:t>
            </a:r>
          </a:p>
          <a:p>
            <a:pPr lvl="1">
              <a:lnSpc>
                <a:spcPct val="110000"/>
              </a:lnSpc>
            </a:pPr>
            <a:r>
              <a:rPr lang="en-US"/>
              <a:t>The consumer’s total value for six units is $27 ( ¼ $7 þ $6 þ $5 þ $4 þ $3 þ $2), and six units cost just $9 (¼ 6*$1.50) to produce. Bargain over how to split the remaining surplus ($18 ¼ $27 – $9) created by the transaction. This is the “ﬁxed price” part of the transaction. </a:t>
            </a:r>
          </a:p>
          <a:p>
            <a:pPr>
              <a:lnSpc>
                <a:spcPct val="110000"/>
              </a:lnSpc>
            </a:pPr>
            <a:r>
              <a:rPr lang="en-US"/>
              <a:t>Bundle the goods. The consumer’s total value for six units is $27. With enough bargaining power, the entire consumer surplus can be capture, if not, then bargain over how to split it.</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15</a:t>
            </a:fld>
            <a:endParaRPr lang="en-US"/>
          </a:p>
        </p:txBody>
      </p:sp>
    </p:spTree>
    <p:extLst>
      <p:ext uri="{BB962C8B-B14F-4D97-AF65-F5344CB8AC3E}">
        <p14:creationId xmlns:p14="http://schemas.microsoft.com/office/powerpoint/2010/main" val="114017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Bundling</a:t>
            </a:r>
          </a:p>
        </p:txBody>
      </p:sp>
      <p:sp>
        <p:nvSpPr>
          <p:cNvPr id="3" name="Content Placeholder 2"/>
          <p:cNvSpPr>
            <a:spLocks noGrp="1"/>
          </p:cNvSpPr>
          <p:nvPr>
            <p:ph idx="1"/>
          </p:nvPr>
        </p:nvSpPr>
        <p:spPr>
          <a:xfrm>
            <a:off x="457200" y="1255713"/>
            <a:ext cx="8229600" cy="5230811"/>
          </a:xfrm>
        </p:spPr>
        <p:txBody>
          <a:bodyPr>
            <a:normAutofit fontScale="85000" lnSpcReduction="20000"/>
          </a:bodyPr>
          <a:lstStyle/>
          <a:p>
            <a:pPr>
              <a:lnSpc>
                <a:spcPct val="110000"/>
              </a:lnSpc>
            </a:pPr>
            <a:r>
              <a:rPr lang="en-US"/>
              <a:t>When selling bundled goods don’t forget: When bargaining with a customer, do not bargain over unit price; instead, bargain over the bundled price. </a:t>
            </a:r>
          </a:p>
          <a:p>
            <a:pPr>
              <a:lnSpc>
                <a:spcPct val="110000"/>
              </a:lnSpc>
            </a:pPr>
            <a:r>
              <a:rPr lang="en-US"/>
              <a:t>Sellers can bundle like items where consumer value decreases with each additional unit OR sellers can bundle different items with different consumer demands.</a:t>
            </a:r>
          </a:p>
          <a:p>
            <a:pPr lvl="1">
              <a:lnSpc>
                <a:spcPct val="110000"/>
              </a:lnSpc>
            </a:pPr>
            <a:r>
              <a:rPr lang="en-US"/>
              <a:t>For example: a movie theatre – two group of customers prefer two different types of film (romantic comedy and SciFi). The theatre owner cannot directly price discriminate but in bundling the two picture together into a double feature, the problem is avoidable. </a:t>
            </a:r>
          </a:p>
          <a:p>
            <a:pPr lvl="1">
              <a:lnSpc>
                <a:spcPct val="110000"/>
              </a:lnSpc>
            </a:pPr>
            <a:r>
              <a:rPr lang="en-US"/>
              <a:t>Suppose there are 50 customers willing to pay $3 for the SciFi film but only $2 for the romantic comedy, and  50 willing to pay $3 for the chick flick but only $2 for the SciFi.</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16</a:t>
            </a:fld>
            <a:endParaRPr lang="en-US"/>
          </a:p>
        </p:txBody>
      </p:sp>
    </p:spTree>
    <p:extLst>
      <p:ext uri="{BB962C8B-B14F-4D97-AF65-F5344CB8AC3E}">
        <p14:creationId xmlns:p14="http://schemas.microsoft.com/office/powerpoint/2010/main" val="413243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Bundling </a:t>
            </a:r>
            <a:r>
              <a:rPr lang="en-US" sz="2000" i="1"/>
              <a:t>(cont’d)</a:t>
            </a:r>
          </a:p>
        </p:txBody>
      </p:sp>
      <p:sp>
        <p:nvSpPr>
          <p:cNvPr id="3" name="Content Placeholder 2"/>
          <p:cNvSpPr>
            <a:spLocks noGrp="1"/>
          </p:cNvSpPr>
          <p:nvPr>
            <p:ph idx="1"/>
          </p:nvPr>
        </p:nvSpPr>
        <p:spPr>
          <a:xfrm>
            <a:off x="457200" y="1255713"/>
            <a:ext cx="8229600" cy="5230811"/>
          </a:xfrm>
        </p:spPr>
        <p:txBody>
          <a:bodyPr>
            <a:normAutofit fontScale="77500" lnSpcReduction="20000"/>
          </a:bodyPr>
          <a:lstStyle/>
          <a:p>
            <a:pPr>
              <a:lnSpc>
                <a:spcPct val="110000"/>
              </a:lnSpc>
            </a:pPr>
            <a:r>
              <a:rPr lang="en-US"/>
              <a:t>If the theatre sets a single price for a ticket to any movie, it must face the pricing trade-off – sell to all consumers at $2 (total revenue $200 per film) or sell to half the movie goers at $3 (total revenue $150 per film). Pricing low is more profitable, earning $400 on the two films combined. </a:t>
            </a:r>
          </a:p>
          <a:p>
            <a:pPr>
              <a:lnSpc>
                <a:spcPct val="110000"/>
              </a:lnSpc>
            </a:pPr>
            <a:r>
              <a:rPr lang="en-US"/>
              <a:t>BUT if the theatre combines the movies into a double feature it can sell to all customers at a price of $5 increasing total revenue for the two films to $500</a:t>
            </a:r>
          </a:p>
          <a:p>
            <a:pPr>
              <a:lnSpc>
                <a:spcPct val="110000"/>
              </a:lnSpc>
            </a:pPr>
            <a:r>
              <a:rPr lang="en-US"/>
              <a:t>Bundling in this way makes consumers more homogeneous (both consumer groups are now willing to pay the same price).</a:t>
            </a:r>
          </a:p>
          <a:p>
            <a:pPr>
              <a:lnSpc>
                <a:spcPct val="110000"/>
              </a:lnSpc>
            </a:pPr>
            <a:r>
              <a:rPr lang="en-US"/>
              <a:t>This also allows sellers to earn more if willingness to pay is more homogeneous for the bundled good than separate goods</a:t>
            </a:r>
          </a:p>
          <a:p>
            <a:pPr lvl="1">
              <a:lnSpc>
                <a:spcPct val="110000"/>
              </a:lnSpc>
            </a:pPr>
            <a:r>
              <a:rPr lang="en-US"/>
              <a:t>For cable TV, providers make 65% more selling bundled packages than if each channel were sold separately.</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17</a:t>
            </a:fld>
            <a:endParaRPr lang="en-US"/>
          </a:p>
        </p:txBody>
      </p:sp>
    </p:spTree>
    <p:extLst>
      <p:ext uri="{BB962C8B-B14F-4D97-AF65-F5344CB8AC3E}">
        <p14:creationId xmlns:p14="http://schemas.microsoft.com/office/powerpoint/2010/main" val="338323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en-US" sz="2400"/>
              <a:t>When a seller cannot identify low- and high-value consumers or cannot prevent arbitrage between two groups, it can still discriminate, but only indirectly, by designing products or services that appeal to groups with different price elasticities of demand, who identify themselves based on their purchasing behavior.</a:t>
            </a:r>
          </a:p>
          <a:p>
            <a:r>
              <a:rPr lang="en-US" sz="2400"/>
              <a:t>Metering is a type of indirect discrimination that identiﬁes high-value consumers by how intensely they use a product (e.g., by how many cartridges they buy). In this case, charge a big markup on the cartridges and a lower markup on the printer. </a:t>
            </a:r>
          </a:p>
          <a:p>
            <a:r>
              <a:rPr lang="en-US" sz="2400"/>
              <a:t>If you offer a low-value product that is attractive to high-value consumers, you may cannibalize sales of your high-price product.</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a:t>
            </a:fld>
            <a:endParaRPr lang="en-US"/>
          </a:p>
        </p:txBody>
      </p:sp>
    </p:spTree>
    <p:extLst>
      <p:ext uri="{BB962C8B-B14F-4D97-AF65-F5344CB8AC3E}">
        <p14:creationId xmlns:p14="http://schemas.microsoft.com/office/powerpoint/2010/main" val="222437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r>
              <a:rPr lang="en-US"/>
              <a:t>When pricing for an individual customer, do not bargain over unit price. Instead, you should </a:t>
            </a:r>
          </a:p>
          <a:p>
            <a:pPr lvl="1"/>
            <a:r>
              <a:rPr lang="en-US"/>
              <a:t>Offer volume discounts; </a:t>
            </a:r>
          </a:p>
          <a:p>
            <a:pPr lvl="1"/>
            <a:r>
              <a:rPr lang="en-US"/>
              <a:t>Use two-part pricing; or </a:t>
            </a:r>
          </a:p>
          <a:p>
            <a:pPr lvl="1"/>
            <a:r>
              <a:rPr lang="en-US"/>
              <a:t>Offer a bundle containing a number of units. </a:t>
            </a:r>
          </a:p>
          <a:p>
            <a:r>
              <a:rPr lang="en-US"/>
              <a:t>Bundling different goods together can allow a seller to extract more consumer surplus if willingness to pay for the bundle is more homogeneous than willingness to pay for the separate items in the bundle.</a:t>
            </a:r>
          </a:p>
        </p:txBody>
      </p:sp>
      <p:sp>
        <p:nvSpPr>
          <p:cNvPr id="3" name="Slide Number Placeholder 2"/>
          <p:cNvSpPr>
            <a:spLocks noGrp="1"/>
          </p:cNvSpPr>
          <p:nvPr>
            <p:ph type="sldNum" sz="quarter" idx="11"/>
          </p:nvPr>
        </p:nvSpPr>
        <p:spPr/>
        <p:txBody>
          <a:bodyPr/>
          <a:lstStyle/>
          <a:p>
            <a:pPr>
              <a:defRPr/>
            </a:pPr>
            <a:fld id="{CA67C160-E87A-6546-B849-16CD74EAFEFA}" type="slidenum">
              <a:rPr lang="en-US"/>
              <a:pPr>
                <a:defRPr/>
              </a:pPr>
              <a:t>3</a:t>
            </a:fld>
            <a:endParaRPr lang="en-US"/>
          </a:p>
        </p:txBody>
      </p:sp>
      <p:sp>
        <p:nvSpPr>
          <p:cNvPr id="4" name="Text Placeholder 3"/>
          <p:cNvSpPr>
            <a:spLocks noGrp="1"/>
          </p:cNvSpPr>
          <p:nvPr>
            <p:ph type="body" sz="quarter" idx="4294967295"/>
          </p:nvPr>
        </p:nvSpPr>
        <p:spPr>
          <a:xfrm>
            <a:off x="6283325" y="196850"/>
            <a:ext cx="2860675" cy="534988"/>
          </a:xfrm>
        </p:spPr>
        <p:txBody>
          <a:bodyPr/>
          <a:lstStyle/>
          <a:p>
            <a:r>
              <a:rPr lang="en-US"/>
              <a:t>continued</a:t>
            </a:r>
          </a:p>
        </p:txBody>
      </p:sp>
    </p:spTree>
    <p:extLst>
      <p:ext uri="{BB962C8B-B14F-4D97-AF65-F5344CB8AC3E}">
        <p14:creationId xmlns:p14="http://schemas.microsoft.com/office/powerpoint/2010/main" val="235853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Airlines</a:t>
            </a:r>
          </a:p>
        </p:txBody>
      </p:sp>
      <p:sp>
        <p:nvSpPr>
          <p:cNvPr id="6" name="Content Placeholder 5"/>
          <p:cNvSpPr>
            <a:spLocks noGrp="1"/>
          </p:cNvSpPr>
          <p:nvPr>
            <p:ph idx="1"/>
          </p:nvPr>
        </p:nvSpPr>
        <p:spPr>
          <a:xfrm>
            <a:off x="457200" y="1255713"/>
            <a:ext cx="8036862" cy="5333119"/>
          </a:xfrm>
        </p:spPr>
        <p:txBody>
          <a:bodyPr>
            <a:normAutofit/>
          </a:bodyPr>
          <a:lstStyle/>
          <a:p>
            <a:r>
              <a:rPr lang="en-US"/>
              <a:t>Airlines cater to both business and leisure travelers</a:t>
            </a:r>
          </a:p>
          <a:p>
            <a:r>
              <a:rPr lang="en-US"/>
              <a:t>Business travelers have less elastic demand</a:t>
            </a:r>
          </a:p>
          <a:p>
            <a:pPr lvl="1"/>
            <a:r>
              <a:rPr lang="en-US"/>
              <a:t>Don’t pay for own ticket, more time sensitivity</a:t>
            </a:r>
          </a:p>
          <a:p>
            <a:r>
              <a:rPr lang="en-US"/>
              <a:t>Airlines can’t determine between these two groups of customers, but can analyze their buying habits</a:t>
            </a:r>
          </a:p>
          <a:p>
            <a:pPr lvl="1"/>
            <a:r>
              <a:rPr lang="en-US"/>
              <a:t>Leisure= vacation, planned well in advance</a:t>
            </a:r>
          </a:p>
          <a:p>
            <a:pPr lvl="1"/>
            <a:r>
              <a:rPr lang="en-US"/>
              <a:t>Business= last-minute, often on short notice</a:t>
            </a:r>
          </a:p>
          <a:p>
            <a:r>
              <a:rPr lang="en-US"/>
              <a:t>Airlines price tickets higher as the date of travel gets closer</a:t>
            </a:r>
          </a:p>
          <a:p>
            <a:r>
              <a:rPr lang="en-US"/>
              <a:t>How could businesses take advantage of this?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4</a:t>
            </a:fld>
            <a:endParaRPr lang="en-US"/>
          </a:p>
        </p:txBody>
      </p:sp>
    </p:spTree>
    <p:extLst>
      <p:ext uri="{BB962C8B-B14F-4D97-AF65-F5344CB8AC3E}">
        <p14:creationId xmlns:p14="http://schemas.microsoft.com/office/powerpoint/2010/main" val="393048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Hewlett-Packard printers</a:t>
            </a:r>
          </a:p>
        </p:txBody>
      </p:sp>
      <p:sp>
        <p:nvSpPr>
          <p:cNvPr id="6" name="Content Placeholder 5"/>
          <p:cNvSpPr>
            <a:spLocks noGrp="1"/>
          </p:cNvSpPr>
          <p:nvPr>
            <p:ph idx="1"/>
          </p:nvPr>
        </p:nvSpPr>
        <p:spPr>
          <a:xfrm>
            <a:off x="457200" y="1255714"/>
            <a:ext cx="8229600" cy="5305512"/>
          </a:xfrm>
        </p:spPr>
        <p:txBody>
          <a:bodyPr>
            <a:normAutofit fontScale="92500" lnSpcReduction="20000"/>
          </a:bodyPr>
          <a:lstStyle/>
          <a:p>
            <a:pPr>
              <a:lnSpc>
                <a:spcPct val="110000"/>
              </a:lnSpc>
            </a:pPr>
            <a:r>
              <a:rPr lang="en-US"/>
              <a:t>HP identifies high- and low-value consumer groups by the number of ink cartridges purchased</a:t>
            </a:r>
          </a:p>
          <a:p>
            <a:pPr>
              <a:lnSpc>
                <a:spcPct val="110000"/>
              </a:lnSpc>
            </a:pPr>
            <a:r>
              <a:rPr lang="en-US"/>
              <a:t>To charge high-value customers higher prices, HP charges a 50% markup over MC on ink cartridges while only charging a 15% markup on printers. </a:t>
            </a:r>
          </a:p>
          <a:p>
            <a:pPr>
              <a:lnSpc>
                <a:spcPct val="110000"/>
              </a:lnSpc>
            </a:pPr>
            <a:r>
              <a:rPr lang="en-US"/>
              <a:t>In 2003, HP sold $10 billion worth of printers and $12 billion in ink cartridge sales, HP’s actual profit off of ink cartridges was three times greater than the profit from printer sales.</a:t>
            </a:r>
          </a:p>
          <a:p>
            <a:pPr>
              <a:lnSpc>
                <a:spcPct val="110000"/>
              </a:lnSpc>
            </a:pPr>
            <a:r>
              <a:rPr lang="en-US"/>
              <a:t>The low margin on printers and high margin on ink cartridges is similar to pricing schemes used for many complementary products: razor blades and razors, movies and popcorn, etc.</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5</a:t>
            </a:fld>
            <a:endParaRPr lang="en-US"/>
          </a:p>
        </p:txBody>
      </p:sp>
    </p:spTree>
    <p:extLst>
      <p:ext uri="{BB962C8B-B14F-4D97-AF65-F5344CB8AC3E}">
        <p14:creationId xmlns:p14="http://schemas.microsoft.com/office/powerpoint/2010/main" val="74292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Complementary pricing</a:t>
            </a:r>
          </a:p>
        </p:txBody>
      </p:sp>
      <p:sp>
        <p:nvSpPr>
          <p:cNvPr id="3" name="Content Placeholder 2"/>
          <p:cNvSpPr>
            <a:spLocks noGrp="1"/>
          </p:cNvSpPr>
          <p:nvPr>
            <p:ph idx="1"/>
          </p:nvPr>
        </p:nvSpPr>
        <p:spPr>
          <a:xfrm>
            <a:off x="457200" y="3927495"/>
            <a:ext cx="8229600" cy="2471210"/>
          </a:xfrm>
        </p:spPr>
        <p:txBody>
          <a:bodyPr/>
          <a:lstStyle/>
          <a:p>
            <a:r>
              <a:rPr lang="en-US" sz="2800"/>
              <a:t>This strategy works because high-value costumers use more cartridges than low-value costumers.</a:t>
            </a:r>
          </a:p>
          <a:p>
            <a:r>
              <a:rPr lang="en-US" sz="2800"/>
              <a:t>“Metering” schemes, such as this, are used to identify high-value consumers and allow for indirect price discrimination. </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347990620"/>
              </p:ext>
            </p:extLst>
          </p:nvPr>
        </p:nvGraphicFramePr>
        <p:xfrm>
          <a:off x="361950" y="1154166"/>
          <a:ext cx="8437563" cy="2608263"/>
        </p:xfrm>
        <a:graphic>
          <a:graphicData uri="http://schemas.openxmlformats.org/drawingml/2006/table">
            <a:tbl>
              <a:tblPr/>
              <a:tblGrid>
                <a:gridCol w="1743075">
                  <a:extLst>
                    <a:ext uri="{9D8B030D-6E8A-4147-A177-3AD203B41FA5}">
                      <a16:colId xmlns:a16="http://schemas.microsoft.com/office/drawing/2014/main" val="20000"/>
                    </a:ext>
                  </a:extLst>
                </a:gridCol>
                <a:gridCol w="2774950">
                  <a:extLst>
                    <a:ext uri="{9D8B030D-6E8A-4147-A177-3AD203B41FA5}">
                      <a16:colId xmlns:a16="http://schemas.microsoft.com/office/drawing/2014/main" val="20001"/>
                    </a:ext>
                  </a:extLst>
                </a:gridCol>
                <a:gridCol w="2813050">
                  <a:extLst>
                    <a:ext uri="{9D8B030D-6E8A-4147-A177-3AD203B41FA5}">
                      <a16:colId xmlns:a16="http://schemas.microsoft.com/office/drawing/2014/main" val="20002"/>
                    </a:ext>
                  </a:extLst>
                </a:gridCol>
                <a:gridCol w="1106488">
                  <a:extLst>
                    <a:ext uri="{9D8B030D-6E8A-4147-A177-3AD203B41FA5}">
                      <a16:colId xmlns:a16="http://schemas.microsoft.com/office/drawing/2014/main" val="20003"/>
                    </a:ext>
                  </a:extLst>
                </a:gridCol>
              </a:tblGrid>
              <a:tr h="86942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a:ln>
                          <a:noFill/>
                        </a:ln>
                        <a:solidFill>
                          <a:srgbClr val="FFFFFF"/>
                        </a:solidFill>
                        <a:effectLst/>
                        <a:latin typeface="Trebuchet MS" charset="0"/>
                        <a:ea typeface="ＭＳ Ｐゴシック" charset="0"/>
                        <a:cs typeface="ＭＳ Ｐゴシック" charset="0"/>
                      </a:endParaRPr>
                    </a:p>
                  </a:txBody>
                  <a:tcPr marT="43471" marB="434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FFFFFF"/>
                          </a:solidFill>
                          <a:effectLst/>
                          <a:latin typeface="Trebuchet MS" charset="0"/>
                          <a:ea typeface="ＭＳ Ｐゴシック" charset="0"/>
                          <a:cs typeface="ＭＳ Ｐゴシック" charset="0"/>
                        </a:rPr>
                        <a:t>Low-Value Consumers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FFFFFF"/>
                          </a:solidFill>
                          <a:effectLst/>
                          <a:latin typeface="Trebuchet MS" charset="0"/>
                          <a:ea typeface="ＭＳ Ｐゴシック" charset="0"/>
                          <a:cs typeface="ＭＳ Ｐゴシック" charset="0"/>
                        </a:rPr>
                        <a:t>$100 value, 1 cartridge</a:t>
                      </a:r>
                    </a:p>
                  </a:txBody>
                  <a:tcPr marT="43471" marB="434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FFFFFF"/>
                          </a:solidFill>
                          <a:effectLst/>
                          <a:latin typeface="Trebuchet MS" charset="0"/>
                          <a:ea typeface="ＭＳ Ｐゴシック" charset="0"/>
                          <a:cs typeface="ＭＳ Ｐゴシック" charset="0"/>
                        </a:rPr>
                        <a:t>High-Value Consumers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FFFFFF"/>
                          </a:solidFill>
                          <a:effectLst/>
                          <a:latin typeface="Trebuchet MS" charset="0"/>
                          <a:ea typeface="ＭＳ Ｐゴシック" charset="0"/>
                          <a:cs typeface="ＭＳ Ｐゴシック" charset="0"/>
                        </a:rPr>
                        <a:t>$200 value, 2 cartridges</a:t>
                      </a:r>
                    </a:p>
                  </a:txBody>
                  <a:tcPr marT="43471" marB="434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FFFFFF"/>
                          </a:solidFill>
                          <a:effectLst/>
                          <a:latin typeface="Trebuchet MS" charset="0"/>
                          <a:ea typeface="ＭＳ Ｐゴシック" charset="0"/>
                          <a:cs typeface="ＭＳ Ｐゴシック" charset="0"/>
                        </a:rPr>
                        <a:t>Total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FFFFFF"/>
                          </a:solidFill>
                          <a:effectLst/>
                          <a:latin typeface="Trebuchet MS" charset="0"/>
                          <a:ea typeface="ＭＳ Ｐゴシック" charset="0"/>
                          <a:cs typeface="ＭＳ Ｐゴシック" charset="0"/>
                        </a:rPr>
                        <a:t>Revenue</a:t>
                      </a:r>
                    </a:p>
                  </a:txBody>
                  <a:tcPr marT="43471" marB="434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694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Trebuchet MS" charset="0"/>
                          <a:ea typeface="ＭＳ Ｐゴシック" charset="0"/>
                          <a:cs typeface="ＭＳ Ｐゴシック" charset="0"/>
                        </a:rPr>
                        <a:t>Strategy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Trebuchet MS" charset="0"/>
                          <a:ea typeface="ＭＳ Ｐゴシック" charset="0"/>
                          <a:cs typeface="ＭＳ Ｐゴシック" charset="0"/>
                        </a:rPr>
                        <a:t>$50 printer + $50 cartridge</a:t>
                      </a:r>
                    </a:p>
                  </a:txBody>
                  <a:tcPr marT="43471" marB="434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Trebuchet MS" charset="0"/>
                          <a:ea typeface="ＭＳ Ｐゴシック" charset="0"/>
                          <a:cs typeface="ＭＳ Ｐゴシック" charset="0"/>
                        </a:rPr>
                        <a:t>$100</a:t>
                      </a:r>
                    </a:p>
                  </a:txBody>
                  <a:tcPr marT="43471" marB="434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Trebuchet MS" charset="0"/>
                          <a:ea typeface="ＭＳ Ｐゴシック" charset="0"/>
                          <a:cs typeface="ＭＳ Ｐゴシック" charset="0"/>
                        </a:rPr>
                        <a:t>$150</a:t>
                      </a:r>
                    </a:p>
                  </a:txBody>
                  <a:tcPr marT="43471" marB="434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Trebuchet MS" charset="0"/>
                          <a:ea typeface="ＭＳ Ｐゴシック" charset="0"/>
                          <a:cs typeface="ＭＳ Ｐゴシック" charset="0"/>
                        </a:rPr>
                        <a:t>$250</a:t>
                      </a:r>
                    </a:p>
                  </a:txBody>
                  <a:tcPr marT="43471" marB="434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1"/>
                  </a:ext>
                </a:extLst>
              </a:tr>
              <a:tr h="8694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Trebuchet MS" charset="0"/>
                          <a:ea typeface="ＭＳ Ｐゴシック" charset="0"/>
                          <a:cs typeface="ＭＳ Ｐゴシック" charset="0"/>
                        </a:rPr>
                        <a:t>Strategy 2: $0 printer + $100 cartridge</a:t>
                      </a:r>
                    </a:p>
                  </a:txBody>
                  <a:tcPr marT="43471" marB="434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Trebuchet MS" charset="0"/>
                          <a:ea typeface="ＭＳ Ｐゴシック" charset="0"/>
                          <a:cs typeface="ＭＳ Ｐゴシック" charset="0"/>
                        </a:rPr>
                        <a:t>$100</a:t>
                      </a:r>
                    </a:p>
                  </a:txBody>
                  <a:tcPr marT="43471" marB="434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Trebuchet MS" charset="0"/>
                          <a:ea typeface="ＭＳ Ｐゴシック" charset="0"/>
                          <a:cs typeface="ＭＳ Ｐゴシック" charset="0"/>
                        </a:rPr>
                        <a:t>$200</a:t>
                      </a:r>
                    </a:p>
                  </a:txBody>
                  <a:tcPr marT="43471" marB="434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Trebuchet MS" charset="0"/>
                          <a:ea typeface="ＭＳ Ｐゴシック" charset="0"/>
                          <a:cs typeface="ＭＳ Ｐゴシック" charset="0"/>
                        </a:rPr>
                        <a:t>$300</a:t>
                      </a:r>
                    </a:p>
                  </a:txBody>
                  <a:tcPr marT="43471" marB="434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203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Indirect price discrimination</a:t>
            </a:r>
          </a:p>
        </p:txBody>
      </p:sp>
      <p:sp>
        <p:nvSpPr>
          <p:cNvPr id="3" name="Content Placeholder 2"/>
          <p:cNvSpPr>
            <a:spLocks noGrp="1"/>
          </p:cNvSpPr>
          <p:nvPr>
            <p:ph idx="1"/>
          </p:nvPr>
        </p:nvSpPr>
        <p:spPr>
          <a:xfrm>
            <a:off x="457200" y="1255713"/>
            <a:ext cx="8229600" cy="5230811"/>
          </a:xfrm>
        </p:spPr>
        <p:txBody>
          <a:bodyPr>
            <a:normAutofit fontScale="92500" lnSpcReduction="20000"/>
          </a:bodyPr>
          <a:lstStyle/>
          <a:p>
            <a:r>
              <a:rPr lang="en-US"/>
              <a:t>When arbitrage cannot be prevented; OR when high- and low-value groups cannot be identified, sellers can still use price discrimination by designing products or services that appeal to different consumer groups. </a:t>
            </a:r>
          </a:p>
          <a:p>
            <a:pPr lvl="1"/>
            <a:r>
              <a:rPr lang="en-US"/>
              <a:t>Discount coupons: grocery stores allow more price sensitive consumers (shoppers with a lower income) to use coupons to receive lower prices, high-income/value shoppers are less price sensitive and less likely to clip coupons. </a:t>
            </a:r>
          </a:p>
          <a:p>
            <a:pPr lvl="1"/>
            <a:r>
              <a:rPr lang="en-US"/>
              <a:t>This pricing scheme can be dangerous, though. High-value customers have the option of clipping coupons, and if too many do the scheme will become unprofitable.</a:t>
            </a:r>
          </a:p>
          <a:p>
            <a:pPr lvl="1"/>
            <a:r>
              <a:rPr lang="en-US"/>
              <a:t>A second risk is creating profitable entry opportunities for rivals. For example, HP’s ink cartridges, unless HP can prevent rivals from selling lower-priced ink cartridges or refills, HP will lose sales.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7</a:t>
            </a:fld>
            <a:endParaRPr lang="en-US"/>
          </a:p>
        </p:txBody>
      </p:sp>
    </p:spTree>
    <p:extLst>
      <p:ext uri="{BB962C8B-B14F-4D97-AF65-F5344CB8AC3E}">
        <p14:creationId xmlns:p14="http://schemas.microsoft.com/office/powerpoint/2010/main" val="280288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Indirect price discrimination </a:t>
            </a:r>
            <a:r>
              <a:rPr lang="en-US" sz="2000" i="1"/>
              <a:t>(cont’d)</a:t>
            </a:r>
          </a:p>
        </p:txBody>
      </p:sp>
      <p:sp>
        <p:nvSpPr>
          <p:cNvPr id="3" name="Content Placeholder 2"/>
          <p:cNvSpPr>
            <a:spLocks noGrp="1"/>
          </p:cNvSpPr>
          <p:nvPr>
            <p:ph idx="1"/>
          </p:nvPr>
        </p:nvSpPr>
        <p:spPr/>
        <p:txBody>
          <a:bodyPr/>
          <a:lstStyle/>
          <a:p>
            <a:r>
              <a:rPr lang="en-US"/>
              <a:t>In some cases, businesses can increase profit by “tying” the sales of one product to another, e.g., new ink cartridges to sale of printers. </a:t>
            </a:r>
          </a:p>
          <a:p>
            <a:pPr lvl="1"/>
            <a:r>
              <a:rPr lang="en-US"/>
              <a:t>BUT such ties may violate antitrust laws. </a:t>
            </a:r>
          </a:p>
          <a:p>
            <a:r>
              <a:rPr lang="en-US"/>
              <a:t>In fact, a former antitrust prosecutor advises: </a:t>
            </a:r>
          </a:p>
          <a:p>
            <a:pPr lvl="1"/>
            <a:r>
              <a:rPr lang="en-US"/>
              <a:t>“Do not tie the sale of one product to another. Such arrangements are only legal in a few rare instances—to ensure effective functioning of complicated equipment, to name one. But they are generally against the law.” </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8</a:t>
            </a:fld>
            <a:endParaRPr lang="en-US"/>
          </a:p>
        </p:txBody>
      </p:sp>
    </p:spTree>
    <p:extLst>
      <p:ext uri="{BB962C8B-B14F-4D97-AF65-F5344CB8AC3E}">
        <p14:creationId xmlns:p14="http://schemas.microsoft.com/office/powerpoint/2010/main" val="212642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Price discrimination in software</a:t>
            </a:r>
          </a:p>
        </p:txBody>
      </p:sp>
      <p:sp>
        <p:nvSpPr>
          <p:cNvPr id="3" name="Content Placeholder 2"/>
          <p:cNvSpPr>
            <a:spLocks noGrp="1"/>
          </p:cNvSpPr>
          <p:nvPr>
            <p:ph idx="1"/>
          </p:nvPr>
        </p:nvSpPr>
        <p:spPr>
          <a:xfrm>
            <a:off x="457200" y="1255713"/>
            <a:ext cx="8229600" cy="5443548"/>
          </a:xfrm>
        </p:spPr>
        <p:txBody>
          <a:bodyPr>
            <a:noAutofit/>
          </a:bodyPr>
          <a:lstStyle/>
          <a:p>
            <a:pPr>
              <a:lnSpc>
                <a:spcPct val="110000"/>
              </a:lnSpc>
            </a:pPr>
            <a:r>
              <a:rPr lang="en-US" sz="2400"/>
              <a:t>Software manufacturers discriminate between high- and low-value consumers by offering different versions of software designed, and priced, to appeal to different groups. </a:t>
            </a:r>
          </a:p>
          <a:p>
            <a:pPr>
              <a:lnSpc>
                <a:spcPct val="110000"/>
              </a:lnSpc>
            </a:pPr>
            <a:r>
              <a:rPr lang="en-US" sz="2400"/>
              <a:t>For example, the software MINITAB, sold an “academic” version (aimed at students) for $50 in March 2009, while selling a full-featured model (aimed at businesses) for $1,195. </a:t>
            </a:r>
          </a:p>
          <a:p>
            <a:pPr lvl="1">
              <a:lnSpc>
                <a:spcPct val="110000"/>
              </a:lnSpc>
              <a:spcBef>
                <a:spcPts val="1680"/>
              </a:spcBef>
            </a:pPr>
            <a:r>
              <a:rPr lang="en-US" sz="2000"/>
              <a:t>Here the threat of cannibalization is clear and to avoid losing money the manufacturer must price and/or design the two versions so that high-value customers really do prefer the more expensive version. </a:t>
            </a:r>
          </a:p>
          <a:p>
            <a:pPr lvl="1">
              <a:lnSpc>
                <a:spcPct val="110000"/>
              </a:lnSpc>
              <a:spcBef>
                <a:spcPts val="1680"/>
              </a:spcBef>
            </a:pPr>
            <a:r>
              <a:rPr lang="en-US" sz="2000"/>
              <a:t>For MINITAB this meant putting limits on the number of observations and omitting some statistical tests in the academic version</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9</a:t>
            </a:fld>
            <a:endParaRPr lang="en-US"/>
          </a:p>
        </p:txBody>
      </p:sp>
    </p:spTree>
    <p:extLst>
      <p:ext uri="{BB962C8B-B14F-4D97-AF65-F5344CB8AC3E}">
        <p14:creationId xmlns:p14="http://schemas.microsoft.com/office/powerpoint/2010/main" val="925866970"/>
      </p:ext>
    </p:extLst>
  </p:cSld>
  <p:clrMapOvr>
    <a:masterClrMapping/>
  </p:clrMapOvr>
</p:sld>
</file>

<file path=ppt/theme/theme1.xml><?xml version="1.0" encoding="utf-8"?>
<a:theme xmlns:a="http://schemas.openxmlformats.org/drawingml/2006/main" name="Froeb4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694</TotalTime>
  <Words>1762</Words>
  <Application>Microsoft Office PowerPoint</Application>
  <PresentationFormat>On-screen Show (4:3)</PresentationFormat>
  <Paragraphs>131</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ＭＳ Ｐゴシック</vt:lpstr>
      <vt:lpstr>Arial</vt:lpstr>
      <vt:lpstr>Arial Narrow</vt:lpstr>
      <vt:lpstr>Calibri</vt:lpstr>
      <vt:lpstr>Franklin Gothic Book</vt:lpstr>
      <vt:lpstr>Franklin Gothic Medium</vt:lpstr>
      <vt:lpstr>Lucida Grande</vt:lpstr>
      <vt:lpstr>Times New Roman</vt:lpstr>
      <vt:lpstr>Trebuchet MS</vt:lpstr>
      <vt:lpstr>Froeb4eTemplate</vt:lpstr>
      <vt:lpstr>Indirect Price Discrimination</vt:lpstr>
      <vt:lpstr>PowerPoint Presentation</vt:lpstr>
      <vt:lpstr>PowerPoint Presentation</vt:lpstr>
      <vt:lpstr>Airlines</vt:lpstr>
      <vt:lpstr>Hewlett-Packard printers</vt:lpstr>
      <vt:lpstr>Complementary pricing</vt:lpstr>
      <vt:lpstr>Indirect price discrimination</vt:lpstr>
      <vt:lpstr>Indirect price discrimination (cont’d)</vt:lpstr>
      <vt:lpstr>Price discrimination in software</vt:lpstr>
      <vt:lpstr>Price discrimination in software (cont’d)</vt:lpstr>
      <vt:lpstr>More pricing schemes</vt:lpstr>
      <vt:lpstr>UA:  PHX to ORD</vt:lpstr>
      <vt:lpstr>Volume discounts</vt:lpstr>
      <vt:lpstr>Volume discounts (cont’d)</vt:lpstr>
      <vt:lpstr>Volume discounts (cont’d)</vt:lpstr>
      <vt:lpstr>Bundling</vt:lpstr>
      <vt:lpstr>Bundling (cont’d)</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Umbarger, Molly K</cp:lastModifiedBy>
  <cp:revision>56</cp:revision>
  <dcterms:created xsi:type="dcterms:W3CDTF">2014-12-12T21:22:25Z</dcterms:created>
  <dcterms:modified xsi:type="dcterms:W3CDTF">2017-09-26T19:23:08Z</dcterms:modified>
</cp:coreProperties>
</file>