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4089" r:id="rId2"/>
  </p:sldMasterIdLst>
  <p:notesMasterIdLst>
    <p:notesMasterId r:id="rId45"/>
  </p:notesMasterIdLst>
  <p:handoutMasterIdLst>
    <p:handoutMasterId r:id="rId46"/>
  </p:handoutMasterIdLst>
  <p:sldIdLst>
    <p:sldId id="350" r:id="rId3"/>
    <p:sldId id="258" r:id="rId4"/>
    <p:sldId id="259" r:id="rId5"/>
    <p:sldId id="310" r:id="rId6"/>
    <p:sldId id="311" r:id="rId7"/>
    <p:sldId id="312" r:id="rId8"/>
    <p:sldId id="348" r:id="rId9"/>
    <p:sldId id="314" r:id="rId10"/>
    <p:sldId id="317" r:id="rId11"/>
    <p:sldId id="318" r:id="rId12"/>
    <p:sldId id="316" r:id="rId13"/>
    <p:sldId id="319" r:id="rId14"/>
    <p:sldId id="320" r:id="rId15"/>
    <p:sldId id="321" r:id="rId16"/>
    <p:sldId id="315" r:id="rId17"/>
    <p:sldId id="322" r:id="rId18"/>
    <p:sldId id="324" r:id="rId19"/>
    <p:sldId id="325" r:id="rId20"/>
    <p:sldId id="326" r:id="rId21"/>
    <p:sldId id="327" r:id="rId22"/>
    <p:sldId id="328" r:id="rId23"/>
    <p:sldId id="323" r:id="rId24"/>
    <p:sldId id="329" r:id="rId25"/>
    <p:sldId id="330" r:id="rId26"/>
    <p:sldId id="349" r:id="rId27"/>
    <p:sldId id="331" r:id="rId28"/>
    <p:sldId id="332" r:id="rId29"/>
    <p:sldId id="333" r:id="rId30"/>
    <p:sldId id="334" r:id="rId31"/>
    <p:sldId id="335" r:id="rId32"/>
    <p:sldId id="336" r:id="rId33"/>
    <p:sldId id="337" r:id="rId34"/>
    <p:sldId id="338" r:id="rId35"/>
    <p:sldId id="339" r:id="rId36"/>
    <p:sldId id="340" r:id="rId37"/>
    <p:sldId id="341" r:id="rId38"/>
    <p:sldId id="342" r:id="rId39"/>
    <p:sldId id="343" r:id="rId40"/>
    <p:sldId id="344" r:id="rId41"/>
    <p:sldId id="345" r:id="rId42"/>
    <p:sldId id="347" r:id="rId43"/>
    <p:sldId id="346" r:id="rId4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C5449"/>
    <a:srgbClr val="A90015"/>
    <a:srgbClr val="3F7681"/>
    <a:srgbClr val="627A91"/>
    <a:srgbClr val="002956"/>
    <a:srgbClr val="000000"/>
    <a:srgbClr val="1B4E8E"/>
    <a:srgbClr val="EBB2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09" autoAdjust="0"/>
    <p:restoredTop sz="93620" autoAdjust="0"/>
  </p:normalViewPr>
  <p:slideViewPr>
    <p:cSldViewPr>
      <p:cViewPr varScale="1">
        <p:scale>
          <a:sx n="88" d="100"/>
          <a:sy n="88" d="100"/>
        </p:scale>
        <p:origin x="1080" y="78"/>
      </p:cViewPr>
      <p:guideLst>
        <p:guide orient="horz" pos="2400"/>
        <p:guide pos="2880"/>
      </p:guideLst>
    </p:cSldViewPr>
  </p:slideViewPr>
  <p:outlineViewPr>
    <p:cViewPr>
      <p:scale>
        <a:sx n="33" d="100"/>
        <a:sy n="33" d="100"/>
      </p:scale>
      <p:origin x="0" y="-17866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viewProps" Target="viewProps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pitchFamily="-108" charset="-128"/>
              </a:defRPr>
            </a:lvl1pPr>
          </a:lstStyle>
          <a:p>
            <a:pPr>
              <a:defRPr/>
            </a:pPr>
            <a:fld id="{56588D66-2AD0-43C9-B9F5-E28A0D26E0D3}" type="datetime1">
              <a:rPr lang="en-US"/>
              <a:pPr>
                <a:defRPr/>
              </a:pPr>
              <a:t>10/20/2016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1693D2D-8FE0-4489-9C1C-BB8A17720AB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056586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pitchFamily="-108" charset="-128"/>
              </a:defRPr>
            </a:lvl1pPr>
          </a:lstStyle>
          <a:p>
            <a:pPr>
              <a:defRPr/>
            </a:pPr>
            <a:fld id="{7FE877A8-9CE4-4522-9260-2BE6626DEE82}" type="datetime1">
              <a:rPr lang="en-US"/>
              <a:pPr>
                <a:defRPr/>
              </a:pPr>
              <a:t>10/20/2016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477B053-EDBD-47C0-88D1-BD99122A5EF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9522472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8" charset="-128"/>
        <a:cs typeface="ＭＳ Ｐゴシック" pitchFamily="-108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8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8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8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8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C97364-D3E3-4DEF-B5A2-6E46F33A14E4}" type="slidenum">
              <a:rPr kumimoji="0" lang="en-US" altLang="en-US" sz="1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en-US" sz="12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265608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A6C855CF-179A-431F-A46C-C370274C8A8A}" type="slidenum">
              <a:rPr lang="en-US" altLang="en-US" sz="1200"/>
              <a:pPr/>
              <a:t>2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9845710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77B053-EDBD-47C0-88D1-BD99122A5EFD}" type="slidenum">
              <a:rPr lang="en-US" altLang="en-US" smtClean="0"/>
              <a:pPr/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21227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77B053-EDBD-47C0-88D1-BD99122A5EFD}" type="slidenum">
              <a:rPr lang="en-US" altLang="en-US" smtClean="0"/>
              <a:pPr/>
              <a:t>37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194573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" descr="MM_IacobucciPPT_1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905000" y="2133600"/>
            <a:ext cx="6934200" cy="1752600"/>
          </a:xfrm>
        </p:spPr>
        <p:txBody>
          <a:bodyPr anchor="t"/>
          <a:lstStyle>
            <a:lvl1pPr algn="l">
              <a:defRPr sz="4800">
                <a:solidFill>
                  <a:srgbClr val="EBB239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xfrm>
            <a:off x="1905000" y="6400800"/>
            <a:ext cx="6324600" cy="4572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458200" y="6553200"/>
            <a:ext cx="381000" cy="3048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12.  </a:t>
            </a:r>
          </a:p>
        </p:txBody>
      </p:sp>
    </p:spTree>
    <p:extLst>
      <p:ext uri="{BB962C8B-B14F-4D97-AF65-F5344CB8AC3E}">
        <p14:creationId xmlns:p14="http://schemas.microsoft.com/office/powerpoint/2010/main" val="14048743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610600" y="6553200"/>
            <a:ext cx="381000" cy="30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53A6FB10-AD52-443E-A62A-C8193269B0A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341810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38900" y="479425"/>
            <a:ext cx="2019300" cy="56165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479425"/>
            <a:ext cx="5905500" cy="56165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610600" y="6553200"/>
            <a:ext cx="381000" cy="30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345EA45A-3A3A-439F-833B-477102CCC28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9969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001000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1676400"/>
            <a:ext cx="7467600" cy="1981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90600" y="3810000"/>
            <a:ext cx="74676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610600" y="6553200"/>
            <a:ext cx="381000" cy="30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4C460B48-C9B4-4E99-B569-25AB7A8E1BB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095806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79425"/>
            <a:ext cx="7543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90600" y="1981200"/>
            <a:ext cx="74676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90600" y="4114800"/>
            <a:ext cx="74676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610600" y="6553200"/>
            <a:ext cx="381000" cy="30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CBE43A70-DF2E-462B-924C-097E832D120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52127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" descr="MM_IacobucciPPT_12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905000" y="2133600"/>
            <a:ext cx="6934200" cy="1752600"/>
          </a:xfrm>
        </p:spPr>
        <p:txBody>
          <a:bodyPr anchor="t"/>
          <a:lstStyle>
            <a:lvl1pPr algn="l">
              <a:defRPr sz="4800">
                <a:solidFill>
                  <a:srgbClr val="EBB239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xfrm>
            <a:off x="1905000" y="6400800"/>
            <a:ext cx="6324600" cy="4572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58200" y="6553200"/>
            <a:ext cx="914400" cy="30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60066"/>
              </a:buClr>
              <a:buFont typeface="Times" panose="02020603050405020304" pitchFamily="18" charset="0"/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1B4E8E"/>
              </a:buClr>
              <a:buSzPct val="95000"/>
              <a:buFont typeface="Arial" panose="020B0604020202020204" pitchFamily="34" charset="0"/>
              <a:buChar char="•"/>
              <a:defRPr sz="26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200" dirty="0">
                <a:solidFill>
                  <a:srgbClr val="1B4E8E"/>
                </a:solidFill>
                <a:latin typeface="Century" panose="02040604050505020304" pitchFamily="18" charset="0"/>
              </a:rPr>
              <a:t>12. 2</a:t>
            </a:r>
          </a:p>
        </p:txBody>
      </p:sp>
    </p:spTree>
    <p:extLst>
      <p:ext uri="{BB962C8B-B14F-4D97-AF65-F5344CB8AC3E}">
        <p14:creationId xmlns:p14="http://schemas.microsoft.com/office/powerpoint/2010/main" val="10465189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84112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610600" y="6553200"/>
            <a:ext cx="3810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AA3181A5-674E-4120-A14D-ED35AB148F0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03579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1981200"/>
            <a:ext cx="3657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981200"/>
            <a:ext cx="3657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610600" y="6553200"/>
            <a:ext cx="3810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57DD9945-9B7E-490C-9AB3-E543E8AD8F9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901925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610600" y="6553200"/>
            <a:ext cx="3810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C6473752-BA8D-469B-91F8-941C24BF59B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55313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610600" y="6553200"/>
            <a:ext cx="3810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7A9FA81D-0A1B-40C4-8E3D-AC4F2C52386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41937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7924800" cy="609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610600" y="6553200"/>
            <a:ext cx="381000" cy="30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996213C0-6208-47FE-ADFE-5D4C007F82C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960254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983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77117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37574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610600" y="6553200"/>
            <a:ext cx="3810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5DDCAB3B-1D73-4221-913C-EFAB02595A8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106098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38900" y="479425"/>
            <a:ext cx="2019300" cy="56165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479425"/>
            <a:ext cx="5905500" cy="56165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610600" y="6553200"/>
            <a:ext cx="3810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4A1CF92F-B322-4329-B2A8-FFC0FBA49A6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264289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79425"/>
            <a:ext cx="7543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1981200"/>
            <a:ext cx="74676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90600" y="4114800"/>
            <a:ext cx="74676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610600" y="6553200"/>
            <a:ext cx="3810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F9EDE6F2-6A5C-486E-81CB-822876DD534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8328452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79425"/>
            <a:ext cx="7543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90600" y="1981200"/>
            <a:ext cx="74676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90600" y="4114800"/>
            <a:ext cx="74676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610600" y="6553200"/>
            <a:ext cx="3810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F0BB2BA6-6EBB-4E28-BF72-582AF581C31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00729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610600" y="6553200"/>
            <a:ext cx="381000" cy="30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45DC386E-612C-4819-92FA-80C5381D3F7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447627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1981200"/>
            <a:ext cx="3657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981200"/>
            <a:ext cx="3657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610600" y="6553200"/>
            <a:ext cx="381000" cy="30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F56C65B2-D125-498D-B763-EEE61B6BF01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172250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38877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610600" y="6553200"/>
            <a:ext cx="381000" cy="30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3B505276-10EF-4F19-9453-F8B4CA12F9A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74436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610600" y="6553200"/>
            <a:ext cx="381000" cy="30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4D1CBCCE-1562-4E4B-8FF6-80A3AA8DC52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74192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MM_IacobucciPPT_1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9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-92075"/>
            <a:ext cx="9186863" cy="695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610600" y="6553200"/>
            <a:ext cx="381000" cy="30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3C5BA95A-0DC5-4F99-85B1-354F057164A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84583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610600" y="6553200"/>
            <a:ext cx="381000" cy="30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DBB54244-4085-496E-A77C-A8EC389224C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12027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610600" y="6553200"/>
            <a:ext cx="381000" cy="30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CBAE3BA9-DE03-4644-99F0-8C97FBD7B1E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37978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MM_IacobucciPPT_13.jpg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7924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1752600"/>
            <a:ext cx="74676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248400"/>
            <a:ext cx="76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  <a:ea typeface="ＭＳ Ｐゴシック" pitchFamily="-80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09600" y="6553200"/>
            <a:ext cx="7162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>
                <a:latin typeface="Arial" pitchFamily="34" charset="0"/>
                <a:ea typeface="ＭＳ Ｐゴシック" pitchFamily="-80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Text Box 4"/>
          <p:cNvSpPr txBox="1">
            <a:spLocks noChangeArrowheads="1"/>
          </p:cNvSpPr>
          <p:nvPr userDrawn="1"/>
        </p:nvSpPr>
        <p:spPr bwMode="auto">
          <a:xfrm>
            <a:off x="609600" y="6553200"/>
            <a:ext cx="73914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9pPr>
          </a:lstStyle>
          <a:p>
            <a:pPr>
              <a:defRPr/>
            </a:pPr>
            <a:r>
              <a:rPr lang="en-US" sz="800" dirty="0"/>
              <a:t>© 2018 Cengage Learning.</a:t>
            </a:r>
            <a:r>
              <a:rPr lang="en-US" sz="800" baseline="30000" dirty="0"/>
              <a:t>®</a:t>
            </a:r>
            <a:r>
              <a:rPr lang="en-US" sz="800" dirty="0"/>
              <a:t> May not be scanned, copied or duplicated, or posted to a publicly accessible website, in whole or in part.  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553200"/>
            <a:ext cx="381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1B4E8E"/>
                </a:solidFill>
                <a:latin typeface="Century" panose="02040604050505020304" pitchFamily="18" charset="0"/>
              </a:defRPr>
            </a:lvl1pPr>
          </a:lstStyle>
          <a:p>
            <a:fld id="{0F5869DB-E256-4722-B9B6-0D6EC3CBE3A9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0" name="TextBox 9"/>
          <p:cNvSpPr txBox="1">
            <a:spLocks noChangeArrowheads="1"/>
          </p:cNvSpPr>
          <p:nvPr userDrawn="1"/>
        </p:nvSpPr>
        <p:spPr bwMode="auto">
          <a:xfrm>
            <a:off x="8382000" y="6553200"/>
            <a:ext cx="457200" cy="27622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9pPr>
          </a:lstStyle>
          <a:p>
            <a:pPr>
              <a:defRPr/>
            </a:pPr>
            <a:r>
              <a:rPr lang="en-US" sz="1200" dirty="0">
                <a:solidFill>
                  <a:srgbClr val="1B4E8E"/>
                </a:solidFill>
                <a:latin typeface="Century" pitchFamily="-108" charset="0"/>
              </a:rPr>
              <a:t>12.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76" r:id="rId1"/>
    <p:sldLayoutId id="2147484077" r:id="rId2"/>
    <p:sldLayoutId id="2147484078" r:id="rId3"/>
    <p:sldLayoutId id="2147484079" r:id="rId4"/>
    <p:sldLayoutId id="2147484080" r:id="rId5"/>
    <p:sldLayoutId id="2147484081" r:id="rId6"/>
    <p:sldLayoutId id="2147484082" r:id="rId7"/>
    <p:sldLayoutId id="2147484083" r:id="rId8"/>
    <p:sldLayoutId id="2147484084" r:id="rId9"/>
    <p:sldLayoutId id="2147484085" r:id="rId10"/>
    <p:sldLayoutId id="2147484086" r:id="rId11"/>
    <p:sldLayoutId id="2147484087" r:id="rId12"/>
    <p:sldLayoutId id="2147484088" r:id="rId13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entury"/>
          <a:ea typeface="+mj-ea"/>
          <a:cs typeface="Century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entury" pitchFamily="-108" charset="0"/>
          <a:ea typeface="ＭＳ Ｐゴシック" pitchFamily="-80" charset="-128"/>
          <a:cs typeface="Century" pitchFamily="-10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entury" pitchFamily="-108" charset="0"/>
          <a:ea typeface="ＭＳ Ｐゴシック" pitchFamily="-80" charset="-128"/>
          <a:cs typeface="Century" pitchFamily="-10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entury" pitchFamily="-108" charset="0"/>
          <a:ea typeface="ＭＳ Ｐゴシック" pitchFamily="-80" charset="-128"/>
          <a:cs typeface="Century" pitchFamily="-10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entury" pitchFamily="-108" charset="0"/>
          <a:ea typeface="ＭＳ Ｐゴシック" pitchFamily="-80" charset="-128"/>
          <a:cs typeface="Century" pitchFamily="-10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Arial" pitchFamily="34" charset="0"/>
          <a:ea typeface="ＭＳ Ｐゴシック" pitchFamily="-8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Arial" pitchFamily="34" charset="0"/>
          <a:ea typeface="ＭＳ Ｐゴシック" pitchFamily="-8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Arial" pitchFamily="34" charset="0"/>
          <a:ea typeface="ＭＳ Ｐゴシック" pitchFamily="-8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Arial" pitchFamily="34" charset="0"/>
          <a:ea typeface="ＭＳ Ｐゴシック" pitchFamily="-8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660066"/>
        </a:buClr>
        <a:buFont typeface="Times" panose="02020603050405020304" pitchFamily="18" charset="0"/>
        <a:buChar char="•"/>
        <a:defRPr sz="3000">
          <a:solidFill>
            <a:schemeClr val="tx1"/>
          </a:solidFill>
          <a:latin typeface="+mn-lt"/>
          <a:ea typeface="+mn-ea"/>
          <a:cs typeface="ＭＳ Ｐゴシック" pitchFamily="-108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1B4E8E"/>
        </a:buClr>
        <a:buSzPct val="95000"/>
        <a:buFont typeface="Arial" panose="020B0604020202020204" pitchFamily="34" charset="0"/>
        <a:buChar char="•"/>
        <a:defRPr sz="2600" i="1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MM_IacobucciPPT_13.jpg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7924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1752600"/>
            <a:ext cx="74676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248400"/>
            <a:ext cx="76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  <a:ea typeface="ＭＳ Ｐゴシック" pitchFamily="-80" charset="-128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09600" y="6553200"/>
            <a:ext cx="7162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>
                <a:latin typeface="Arial" pitchFamily="34" charset="0"/>
                <a:ea typeface="ＭＳ Ｐゴシック" pitchFamily="-80" charset="-128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Text Box 4"/>
          <p:cNvSpPr txBox="1">
            <a:spLocks noChangeArrowheads="1"/>
          </p:cNvSpPr>
          <p:nvPr userDrawn="1"/>
        </p:nvSpPr>
        <p:spPr bwMode="auto">
          <a:xfrm>
            <a:off x="609600" y="6553200"/>
            <a:ext cx="73914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9pPr>
          </a:lstStyle>
          <a:p>
            <a:pPr>
              <a:defRPr/>
            </a:pPr>
            <a:r>
              <a:rPr lang="en-US" sz="800" dirty="0">
                <a:solidFill>
                  <a:srgbClr val="000000"/>
                </a:solidFill>
              </a:rPr>
              <a:t>© 2018 Cengage Learning.</a:t>
            </a:r>
            <a:r>
              <a:rPr lang="en-US" sz="800" baseline="30000" dirty="0">
                <a:solidFill>
                  <a:srgbClr val="000000"/>
                </a:solidFill>
              </a:rPr>
              <a:t>®</a:t>
            </a:r>
            <a:r>
              <a:rPr lang="en-US" sz="800" dirty="0">
                <a:solidFill>
                  <a:srgbClr val="000000"/>
                </a:solidFill>
              </a:rPr>
              <a:t> May not be scanned, copied or duplicated, or posted to a publicly accessible website, in whole or in part.  </a:t>
            </a: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553200"/>
            <a:ext cx="381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1B4E8E"/>
                </a:solidFill>
                <a:latin typeface="Century" panose="02040604050505020304" pitchFamily="18" charset="0"/>
              </a:defRPr>
            </a:lvl1pPr>
          </a:lstStyle>
          <a:p>
            <a:fld id="{0F5869DB-E256-4722-B9B6-0D6EC3CBE3A9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1" name="TextBox 10"/>
          <p:cNvSpPr txBox="1">
            <a:spLocks noChangeArrowheads="1"/>
          </p:cNvSpPr>
          <p:nvPr userDrawn="1"/>
        </p:nvSpPr>
        <p:spPr bwMode="auto">
          <a:xfrm>
            <a:off x="8382000" y="6553200"/>
            <a:ext cx="457200" cy="27622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9pPr>
          </a:lstStyle>
          <a:p>
            <a:pPr>
              <a:defRPr/>
            </a:pPr>
            <a:r>
              <a:rPr lang="en-US" sz="1200" dirty="0">
                <a:solidFill>
                  <a:srgbClr val="1B4E8E"/>
                </a:solidFill>
                <a:latin typeface="Century" pitchFamily="-108" charset="0"/>
              </a:rPr>
              <a:t>12.</a:t>
            </a:r>
          </a:p>
        </p:txBody>
      </p:sp>
    </p:spTree>
    <p:extLst>
      <p:ext uri="{BB962C8B-B14F-4D97-AF65-F5344CB8AC3E}">
        <p14:creationId xmlns:p14="http://schemas.microsoft.com/office/powerpoint/2010/main" val="2749317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0" r:id="rId1"/>
    <p:sldLayoutId id="2147484091" r:id="rId2"/>
    <p:sldLayoutId id="2147484092" r:id="rId3"/>
    <p:sldLayoutId id="2147484093" r:id="rId4"/>
    <p:sldLayoutId id="2147484094" r:id="rId5"/>
    <p:sldLayoutId id="2147484095" r:id="rId6"/>
    <p:sldLayoutId id="2147484096" r:id="rId7"/>
    <p:sldLayoutId id="2147484097" r:id="rId8"/>
    <p:sldLayoutId id="2147484098" r:id="rId9"/>
    <p:sldLayoutId id="2147484099" r:id="rId10"/>
    <p:sldLayoutId id="2147484100" r:id="rId11"/>
    <p:sldLayoutId id="2147484101" r:id="rId12"/>
    <p:sldLayoutId id="2147484102" r:id="rId13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entury"/>
          <a:ea typeface="+mj-ea"/>
          <a:cs typeface="Century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entury" pitchFamily="-108" charset="0"/>
          <a:ea typeface="ＭＳ Ｐゴシック" pitchFamily="-80" charset="-128"/>
          <a:cs typeface="Century" pitchFamily="-10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entury" pitchFamily="-108" charset="0"/>
          <a:ea typeface="ＭＳ Ｐゴシック" pitchFamily="-80" charset="-128"/>
          <a:cs typeface="Century" pitchFamily="-10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entury" pitchFamily="-108" charset="0"/>
          <a:ea typeface="ＭＳ Ｐゴシック" pitchFamily="-80" charset="-128"/>
          <a:cs typeface="Century" pitchFamily="-10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entury" pitchFamily="-108" charset="0"/>
          <a:ea typeface="ＭＳ Ｐゴシック" pitchFamily="-80" charset="-128"/>
          <a:cs typeface="Century" pitchFamily="-10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Arial" pitchFamily="34" charset="0"/>
          <a:ea typeface="ＭＳ Ｐゴシック" pitchFamily="-8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Arial" pitchFamily="34" charset="0"/>
          <a:ea typeface="ＭＳ Ｐゴシック" pitchFamily="-8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Arial" pitchFamily="34" charset="0"/>
          <a:ea typeface="ＭＳ Ｐゴシック" pitchFamily="-8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Arial" pitchFamily="34" charset="0"/>
          <a:ea typeface="ＭＳ Ｐゴシック" pitchFamily="-8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660066"/>
        </a:buClr>
        <a:buFont typeface="Times" panose="02020603050405020304" pitchFamily="18" charset="0"/>
        <a:buChar char="•"/>
        <a:defRPr sz="3000">
          <a:solidFill>
            <a:schemeClr val="tx1"/>
          </a:solidFill>
          <a:latin typeface="+mn-lt"/>
          <a:ea typeface="+mn-ea"/>
          <a:cs typeface="ＭＳ Ｐゴシック" pitchFamily="-108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1B4E8E"/>
        </a:buClr>
        <a:buSzPct val="95000"/>
        <a:buFont typeface="Arial" panose="020B0604020202020204" pitchFamily="34" charset="0"/>
        <a:buChar char="•"/>
        <a:defRPr sz="2600" i="1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990600" y="6642100"/>
            <a:ext cx="74676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660066"/>
              </a:buClr>
              <a:buFont typeface="Times" panose="02020603050405020304" pitchFamily="18" charset="0"/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1B4E8E"/>
              </a:buClr>
              <a:buSzPct val="95000"/>
              <a:buFont typeface="Arial" panose="020B0604020202020204" pitchFamily="34" charset="0"/>
              <a:buChar char="•"/>
              <a:defRPr sz="26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60606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rPr>
              <a:t>© 2018 </a:t>
            </a:r>
            <a:r>
              <a:rPr kumimoji="0" lang="en-US" altLang="en-US" sz="800" b="0" i="0" u="none" strike="noStrike" kern="0" cap="none" spc="0" normalizeH="0" baseline="0" noProof="0" dirty="0" err="1">
                <a:ln>
                  <a:noFill/>
                </a:ln>
                <a:solidFill>
                  <a:srgbClr val="60606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rPr>
              <a:t>Cengage</a:t>
            </a:r>
            <a:r>
              <a:rPr kumimoji="0" lang="en-US" alt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60606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rPr>
              <a:t> Learning</a:t>
            </a:r>
            <a:r>
              <a:rPr kumimoji="0" lang="en-US" altLang="en-US" sz="800" b="0" i="0" u="none" strike="noStrike" kern="0" cap="none" spc="0" normalizeH="0" baseline="30000" noProof="0" dirty="0">
                <a:ln>
                  <a:noFill/>
                </a:ln>
                <a:solidFill>
                  <a:srgbClr val="60606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rPr>
              <a:t>®</a:t>
            </a:r>
            <a:r>
              <a:rPr kumimoji="0" lang="en-US" alt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60606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rPr>
              <a:t>. May not be scanned, copied or duplicated, or posted to a publicly accessible website, in whole or in part.  </a:t>
            </a:r>
          </a:p>
        </p:txBody>
      </p:sp>
    </p:spTree>
    <p:extLst>
      <p:ext uri="{BB962C8B-B14F-4D97-AF65-F5344CB8AC3E}">
        <p14:creationId xmlns:p14="http://schemas.microsoft.com/office/powerpoint/2010/main" val="789553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>
                <a:latin typeface="Century" panose="02040604050505020304" pitchFamily="18" charset="0"/>
                <a:cs typeface="Century" panose="02040604050505020304" pitchFamily="18" charset="0"/>
              </a:rPr>
              <a:t>Reach, Frequency, and GRPs</a:t>
            </a:r>
            <a:br>
              <a:rPr lang="en-US" altLang="en-US" sz="2800" dirty="0">
                <a:latin typeface="Century" panose="02040604050505020304" pitchFamily="18" charset="0"/>
                <a:cs typeface="Century" panose="02040604050505020304" pitchFamily="18" charset="0"/>
              </a:rPr>
            </a:br>
            <a:r>
              <a:rPr lang="en-US" altLang="en-US" sz="2000" dirty="0">
                <a:latin typeface="Century" panose="02040604050505020304" pitchFamily="18" charset="0"/>
                <a:cs typeface="Century" panose="02040604050505020304" pitchFamily="18" charset="0"/>
              </a:rPr>
              <a:t>(slide 2 of 2)</a:t>
            </a:r>
            <a:endParaRPr lang="en-US" altLang="en-US" sz="2800" dirty="0">
              <a:latin typeface="Century" panose="02040604050505020304" pitchFamily="18" charset="0"/>
              <a:cs typeface="Century" panose="02040604050505020304" pitchFamily="18" charset="0"/>
            </a:endParaRP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>
                <a:cs typeface="Times New Roman" panose="02020603050405020304" pitchFamily="18" charset="0"/>
              </a:rPr>
              <a:t>For reach, the goal is to expose as many of the target customers as possible</a:t>
            </a:r>
          </a:p>
          <a:p>
            <a:pPr lvl="1">
              <a:lnSpc>
                <a:spcPct val="90000"/>
              </a:lnSpc>
            </a:pPr>
            <a:r>
              <a:rPr lang="en-US" altLang="en-US" dirty="0">
                <a:cs typeface="Times New Roman" panose="02020603050405020304" pitchFamily="18" charset="0"/>
              </a:rPr>
              <a:t>Find the most cost-efficient media</a:t>
            </a:r>
          </a:p>
          <a:p>
            <a:pPr>
              <a:lnSpc>
                <a:spcPct val="90000"/>
              </a:lnSpc>
            </a:pPr>
            <a:endParaRPr lang="en-US" altLang="en-US" dirty="0"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en-US" altLang="en-US" dirty="0">
                <a:cs typeface="Times New Roman" panose="02020603050405020304" pitchFamily="18" charset="0"/>
              </a:rPr>
              <a:t>Frequency depends on the goal</a:t>
            </a:r>
          </a:p>
          <a:p>
            <a:pPr lvl="1">
              <a:lnSpc>
                <a:spcPct val="90000"/>
              </a:lnSpc>
            </a:pPr>
            <a:r>
              <a:rPr lang="en-US" altLang="en-US" dirty="0">
                <a:cs typeface="Times New Roman" panose="02020603050405020304" pitchFamily="18" charset="0"/>
              </a:rPr>
              <a:t>Awareness and memory—a few exposures</a:t>
            </a:r>
          </a:p>
          <a:p>
            <a:pPr lvl="1">
              <a:lnSpc>
                <a:spcPct val="90000"/>
              </a:lnSpc>
            </a:pPr>
            <a:r>
              <a:rPr lang="en-US" altLang="en-US" dirty="0">
                <a:cs typeface="Times New Roman" panose="02020603050405020304" pitchFamily="18" charset="0"/>
              </a:rPr>
              <a:t>Persuasion may take more </a:t>
            </a:r>
          </a:p>
          <a:p>
            <a:pPr lvl="1">
              <a:lnSpc>
                <a:spcPct val="90000"/>
              </a:lnSpc>
            </a:pPr>
            <a:r>
              <a:rPr lang="en-US" altLang="en-US" dirty="0">
                <a:cs typeface="Times New Roman" panose="02020603050405020304" pitchFamily="18" charset="0"/>
              </a:rPr>
              <a:t>Readily understood ads wear out quickly</a:t>
            </a:r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553200"/>
            <a:ext cx="381000" cy="30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60066"/>
              </a:buClr>
              <a:buFont typeface="Times" panose="02020603050405020304" pitchFamily="18" charset="0"/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1B4E8E"/>
              </a:buClr>
              <a:buSzPct val="95000"/>
              <a:buFont typeface="Arial" panose="020B0604020202020204" pitchFamily="34" charset="0"/>
              <a:buChar char="•"/>
              <a:defRPr sz="26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BAA594C2-C11D-43C5-A0A0-85D90A7146F6}" type="slidenum">
              <a:rPr lang="en-US" altLang="en-US" sz="1200">
                <a:solidFill>
                  <a:srgbClr val="1B4E8E"/>
                </a:solidFill>
                <a:latin typeface="Century" panose="02040604050505020304" pitchFamily="18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10</a:t>
            </a:fld>
            <a:endParaRPr lang="en-US" altLang="en-US" sz="1200" dirty="0">
              <a:solidFill>
                <a:srgbClr val="1B4E8E"/>
              </a:solidFill>
              <a:latin typeface="Century" panose="020406040505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Century" panose="02040604050505020304" pitchFamily="18" charset="0"/>
                <a:cs typeface="Century" panose="02040604050505020304" pitchFamily="18" charset="0"/>
              </a:rPr>
              <a:t>When to Schedule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en-US" dirty="0">
                <a:cs typeface="Times New Roman" panose="02020603050405020304" pitchFamily="18" charset="0"/>
              </a:rPr>
              <a:t>It costs more to get higher ratings</a:t>
            </a:r>
          </a:p>
          <a:p>
            <a:pPr lvl="1"/>
            <a:r>
              <a:rPr lang="en-US" altLang="en-US" dirty="0">
                <a:cs typeface="Times New Roman" panose="02020603050405020304" pitchFamily="18" charset="0"/>
              </a:rPr>
              <a:t>However, the relationship is not perfect</a:t>
            </a:r>
            <a:endParaRPr lang="en-US" altLang="en-US" dirty="0"/>
          </a:p>
        </p:txBody>
      </p:sp>
      <p:pic>
        <p:nvPicPr>
          <p:cNvPr id="24580" name="Picture 6" descr="Figure 12.2 Advertising Time Costs More During Popular TV Show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2338" y="2882900"/>
            <a:ext cx="4759325" cy="336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553200"/>
            <a:ext cx="381000" cy="30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60066"/>
              </a:buClr>
              <a:buFont typeface="Times" panose="02020603050405020304" pitchFamily="18" charset="0"/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1B4E8E"/>
              </a:buClr>
              <a:buSzPct val="95000"/>
              <a:buFont typeface="Arial" panose="020B0604020202020204" pitchFamily="34" charset="0"/>
              <a:buChar char="•"/>
              <a:defRPr sz="26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BAA594C2-C11D-43C5-A0A0-85D90A7146F6}" type="slidenum">
              <a:rPr lang="en-US" altLang="en-US" sz="1200">
                <a:solidFill>
                  <a:srgbClr val="1B4E8E"/>
                </a:solidFill>
                <a:latin typeface="Century" panose="02040604050505020304" pitchFamily="18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11</a:t>
            </a:fld>
            <a:endParaRPr lang="en-US" altLang="en-US" sz="1200" dirty="0">
              <a:solidFill>
                <a:srgbClr val="1B4E8E"/>
              </a:solidFill>
              <a:latin typeface="Century" panose="020406040505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>
                <a:latin typeface="Century" panose="02040604050505020304" pitchFamily="18" charset="0"/>
                <a:cs typeface="Century" panose="02040604050505020304" pitchFamily="18" charset="0"/>
              </a:rPr>
              <a:t>When to Schedule: Concept in </a:t>
            </a:r>
            <a:r>
              <a:rPr lang="en-US" altLang="en-US" sz="2800" dirty="0" smtClean="0">
                <a:latin typeface="Century" panose="02040604050505020304" pitchFamily="18" charset="0"/>
                <a:cs typeface="Century" panose="02040604050505020304" pitchFamily="18" charset="0"/>
              </a:rPr>
              <a:t>Action</a:t>
            </a:r>
            <a:r>
              <a:rPr lang="en-US" altLang="en-US" dirty="0" smtClean="0">
                <a:latin typeface="Century" panose="02040604050505020304" pitchFamily="18" charset="0"/>
                <a:cs typeface="Century" panose="02040604050505020304" pitchFamily="18" charset="0"/>
              </a:rPr>
              <a:t/>
            </a:r>
            <a:br>
              <a:rPr lang="en-US" altLang="en-US" dirty="0" smtClean="0">
                <a:latin typeface="Century" panose="02040604050505020304" pitchFamily="18" charset="0"/>
                <a:cs typeface="Century" panose="02040604050505020304" pitchFamily="18" charset="0"/>
              </a:rPr>
            </a:br>
            <a:r>
              <a:rPr lang="en-US" altLang="en-US" sz="2000" dirty="0" smtClean="0">
                <a:latin typeface="Century" panose="02040604050505020304" pitchFamily="18" charset="0"/>
                <a:cs typeface="Century" panose="02040604050505020304" pitchFamily="18" charset="0"/>
              </a:rPr>
              <a:t>(slide 1 of 2)</a:t>
            </a:r>
            <a:endParaRPr lang="en-US" altLang="en-US" sz="2000" dirty="0">
              <a:latin typeface="Century" panose="02040604050505020304" pitchFamily="18" charset="0"/>
              <a:cs typeface="Century" panose="02040604050505020304" pitchFamily="18" charset="0"/>
            </a:endParaRP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>
                <a:cs typeface="Times New Roman" panose="02020603050405020304" pitchFamily="18" charset="0"/>
              </a:rPr>
              <a:t>Example</a:t>
            </a:r>
          </a:p>
          <a:p>
            <a:pPr lvl="1">
              <a:lnSpc>
                <a:spcPct val="90000"/>
              </a:lnSpc>
            </a:pPr>
            <a:r>
              <a:rPr lang="en-US" altLang="en-US" dirty="0">
                <a:cs typeface="Times New Roman" panose="02020603050405020304" pitchFamily="18" charset="0"/>
              </a:rPr>
              <a:t>Big Bang Theory: 6.3 million TVs </a:t>
            </a:r>
          </a:p>
          <a:p>
            <a:pPr lvl="1">
              <a:lnSpc>
                <a:spcPct val="90000"/>
              </a:lnSpc>
            </a:pPr>
            <a:r>
              <a:rPr lang="en-US" altLang="en-US" dirty="0">
                <a:cs typeface="Times New Roman" panose="02020603050405020304" pitchFamily="18" charset="0"/>
              </a:rPr>
              <a:t>$328,000 per 30 seconds</a:t>
            </a:r>
          </a:p>
          <a:p>
            <a:pPr lvl="1">
              <a:lnSpc>
                <a:spcPct val="90000"/>
              </a:lnSpc>
            </a:pPr>
            <a:r>
              <a:rPr lang="en-US" altLang="en-US" dirty="0">
                <a:cs typeface="Times New Roman" panose="02020603050405020304" pitchFamily="18" charset="0"/>
              </a:rPr>
              <a:t>McDonald’s meal contribution: $0.50</a:t>
            </a:r>
          </a:p>
          <a:p>
            <a:pPr lvl="2">
              <a:lnSpc>
                <a:spcPct val="90000"/>
              </a:lnSpc>
            </a:pPr>
            <a:r>
              <a:rPr lang="en-US" altLang="en-US" dirty="0">
                <a:cs typeface="Times New Roman" panose="02020603050405020304" pitchFamily="18" charset="0"/>
              </a:rPr>
              <a:t>$328,000/0.50 = 656,000 meals/breakeven </a:t>
            </a:r>
          </a:p>
          <a:p>
            <a:pPr lvl="1">
              <a:lnSpc>
                <a:spcPct val="90000"/>
              </a:lnSpc>
            </a:pPr>
            <a:r>
              <a:rPr lang="en-US" altLang="en-US" dirty="0">
                <a:cs typeface="Times New Roman" panose="02020603050405020304" pitchFamily="18" charset="0"/>
              </a:rPr>
              <a:t>6.3 million viewers are exposed; thus, McDonald’s needs 10.4% to purchase</a:t>
            </a:r>
            <a:r>
              <a:rPr lang="en-US" altLang="en-US" sz="3000" dirty="0">
                <a:cs typeface="Times New Roman" panose="02020603050405020304" pitchFamily="18" charset="0"/>
              </a:rPr>
              <a:t> </a:t>
            </a:r>
          </a:p>
          <a:p>
            <a:pPr lvl="2">
              <a:lnSpc>
                <a:spcPct val="90000"/>
              </a:lnSpc>
            </a:pPr>
            <a:r>
              <a:rPr lang="en-US" altLang="en-US" dirty="0">
                <a:cs typeface="Times New Roman" panose="02020603050405020304" pitchFamily="18" charset="0"/>
              </a:rPr>
              <a:t>656,000/6.3 million = 10.4%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Is this reasonable?</a:t>
            </a:r>
          </a:p>
          <a:p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553200"/>
            <a:ext cx="381000" cy="30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60066"/>
              </a:buClr>
              <a:buFont typeface="Times" panose="02020603050405020304" pitchFamily="18" charset="0"/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1B4E8E"/>
              </a:buClr>
              <a:buSzPct val="95000"/>
              <a:buFont typeface="Arial" panose="020B0604020202020204" pitchFamily="34" charset="0"/>
              <a:buChar char="•"/>
              <a:defRPr sz="26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BAA594C2-C11D-43C5-A0A0-85D90A7146F6}" type="slidenum">
              <a:rPr lang="en-US" altLang="en-US" sz="1200">
                <a:solidFill>
                  <a:srgbClr val="1B4E8E"/>
                </a:solidFill>
                <a:latin typeface="Century" panose="02040604050505020304" pitchFamily="18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12</a:t>
            </a:fld>
            <a:endParaRPr lang="en-US" altLang="en-US" sz="1200" dirty="0">
              <a:solidFill>
                <a:srgbClr val="1B4E8E"/>
              </a:solidFill>
              <a:latin typeface="Century" panose="020406040505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>
                <a:latin typeface="Century" panose="02040604050505020304" pitchFamily="18" charset="0"/>
                <a:cs typeface="Century" panose="02040604050505020304" pitchFamily="18" charset="0"/>
              </a:rPr>
              <a:t>When to Schedule: Concept in Action</a:t>
            </a:r>
            <a:br>
              <a:rPr lang="en-US" altLang="en-US" sz="2800" dirty="0">
                <a:latin typeface="Century" panose="02040604050505020304" pitchFamily="18" charset="0"/>
                <a:cs typeface="Century" panose="02040604050505020304" pitchFamily="18" charset="0"/>
              </a:rPr>
            </a:br>
            <a:r>
              <a:rPr lang="en-US" altLang="en-US" sz="2000" dirty="0">
                <a:latin typeface="Century" panose="02040604050505020304" pitchFamily="18" charset="0"/>
                <a:cs typeface="Century" panose="02040604050505020304" pitchFamily="18" charset="0"/>
              </a:rPr>
              <a:t>(slide </a:t>
            </a:r>
            <a:r>
              <a:rPr lang="en-US" altLang="en-US" sz="2000" dirty="0" smtClean="0">
                <a:latin typeface="Century" panose="02040604050505020304" pitchFamily="18" charset="0"/>
                <a:cs typeface="Century" panose="02040604050505020304" pitchFamily="18" charset="0"/>
              </a:rPr>
              <a:t>2 </a:t>
            </a:r>
            <a:r>
              <a:rPr lang="en-US" altLang="en-US" sz="2000" dirty="0">
                <a:latin typeface="Century" panose="02040604050505020304" pitchFamily="18" charset="0"/>
                <a:cs typeface="Century" panose="02040604050505020304" pitchFamily="18" charset="0"/>
              </a:rPr>
              <a:t>of 2)</a:t>
            </a:r>
            <a:endParaRPr lang="en-US" altLang="en-US" dirty="0">
              <a:latin typeface="Century" panose="02040604050505020304" pitchFamily="18" charset="0"/>
              <a:cs typeface="Century" panose="02040604050505020304" pitchFamily="18" charset="0"/>
            </a:endParaRP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>
                <a:cs typeface="Times New Roman" panose="02020603050405020304" pitchFamily="18" charset="0"/>
              </a:rPr>
              <a:t>Continuous: regularity in ad exposure</a:t>
            </a:r>
          </a:p>
          <a:p>
            <a:pPr lvl="2">
              <a:lnSpc>
                <a:spcPct val="90000"/>
              </a:lnSpc>
              <a:buFontTx/>
              <a:buNone/>
            </a:pPr>
            <a:endParaRPr lang="en-US" altLang="en-US" sz="2000" dirty="0"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en-US" altLang="en-US" dirty="0">
                <a:cs typeface="Times New Roman" panose="02020603050405020304" pitchFamily="18" charset="0"/>
              </a:rPr>
              <a:t>Occasional: pop up from time to time</a:t>
            </a:r>
          </a:p>
          <a:p>
            <a:pPr lvl="1">
              <a:lnSpc>
                <a:spcPct val="90000"/>
              </a:lnSpc>
              <a:buFontTx/>
              <a:buNone/>
            </a:pPr>
            <a:endParaRPr lang="en-US" altLang="en-US" sz="2200" dirty="0"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en-US" altLang="en-US" dirty="0">
                <a:cs typeface="Times New Roman" panose="02020603050405020304" pitchFamily="18" charset="0"/>
              </a:rPr>
              <a:t>Seasonal</a:t>
            </a:r>
            <a:r>
              <a:rPr lang="en-US" altLang="en-US" i="1" dirty="0">
                <a:cs typeface="Times New Roman" panose="02020603050405020304" pitchFamily="18" charset="0"/>
              </a:rPr>
              <a:t>: </a:t>
            </a:r>
            <a:r>
              <a:rPr lang="en-US" altLang="en-US" dirty="0">
                <a:cs typeface="Times New Roman" panose="02020603050405020304" pitchFamily="18" charset="0"/>
              </a:rPr>
              <a:t>infrequent and focused on the preterm season for the product</a:t>
            </a:r>
            <a:r>
              <a:rPr lang="en-US" altLang="en-US" sz="2600" dirty="0">
                <a:cs typeface="Times New Roman" panose="02020603050405020304" pitchFamily="18" charset="0"/>
              </a:rPr>
              <a:t> </a:t>
            </a:r>
          </a:p>
          <a:p>
            <a:pPr lvl="2">
              <a:lnSpc>
                <a:spcPct val="90000"/>
              </a:lnSpc>
            </a:pPr>
            <a:r>
              <a:rPr lang="en-US" altLang="en-US" dirty="0">
                <a:cs typeface="Times New Roman" panose="02020603050405020304" pitchFamily="18" charset="0"/>
              </a:rPr>
              <a:t>e.g., School supplies in August</a:t>
            </a:r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553200"/>
            <a:ext cx="381000" cy="30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60066"/>
              </a:buClr>
              <a:buFont typeface="Times" panose="02020603050405020304" pitchFamily="18" charset="0"/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1B4E8E"/>
              </a:buClr>
              <a:buSzPct val="95000"/>
              <a:buFont typeface="Arial" panose="020B0604020202020204" pitchFamily="34" charset="0"/>
              <a:buChar char="•"/>
              <a:defRPr sz="26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BAA594C2-C11D-43C5-A0A0-85D90A7146F6}" type="slidenum">
              <a:rPr lang="en-US" altLang="en-US" sz="1200">
                <a:solidFill>
                  <a:srgbClr val="1B4E8E"/>
                </a:solidFill>
                <a:latin typeface="Century" panose="02040604050505020304" pitchFamily="18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13</a:t>
            </a:fld>
            <a:endParaRPr lang="en-US" altLang="en-US" sz="1200" dirty="0">
              <a:solidFill>
                <a:srgbClr val="1B4E8E"/>
              </a:solidFill>
              <a:latin typeface="Century" panose="020406040505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Century" panose="02040604050505020304" pitchFamily="18" charset="0"/>
                <a:cs typeface="Century" panose="02040604050505020304" pitchFamily="18" charset="0"/>
              </a:rPr>
              <a:t>Discussion Questions #2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Times" pitchFamily="-108" charset="0"/>
              <a:buChar char="•"/>
              <a:defRPr/>
            </a:pPr>
            <a:r>
              <a:rPr lang="en-US" dirty="0"/>
              <a:t>When would you recommend advertising</a:t>
            </a:r>
          </a:p>
          <a:p>
            <a:pPr marL="971550" lvl="1" indent="-514350">
              <a:buFont typeface="+mj-lt"/>
              <a:buAutoNum type="arabicPeriod"/>
              <a:defRPr/>
            </a:pPr>
            <a:r>
              <a:rPr lang="en-US" dirty="0"/>
              <a:t>Your school?</a:t>
            </a:r>
          </a:p>
          <a:p>
            <a:pPr marL="971550" lvl="1" indent="-514350">
              <a:buFont typeface="+mj-lt"/>
              <a:buAutoNum type="arabicPeriod"/>
              <a:defRPr/>
            </a:pPr>
            <a:r>
              <a:rPr lang="en-US" dirty="0"/>
              <a:t>Oil changes?</a:t>
            </a:r>
          </a:p>
          <a:p>
            <a:pPr lvl="1">
              <a:buFont typeface="Arial" charset="0"/>
              <a:buChar char="•"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553200"/>
            <a:ext cx="381000" cy="30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60066"/>
              </a:buClr>
              <a:buFont typeface="Times" panose="02020603050405020304" pitchFamily="18" charset="0"/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1B4E8E"/>
              </a:buClr>
              <a:buSzPct val="95000"/>
              <a:buFont typeface="Arial" panose="020B0604020202020204" pitchFamily="34" charset="0"/>
              <a:buChar char="•"/>
              <a:defRPr sz="26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BAA594C2-C11D-43C5-A0A0-85D90A7146F6}" type="slidenum">
              <a:rPr lang="en-US" altLang="en-US" sz="1200">
                <a:solidFill>
                  <a:srgbClr val="1B4E8E"/>
                </a:solidFill>
                <a:latin typeface="Century" panose="02040604050505020304" pitchFamily="18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14</a:t>
            </a:fld>
            <a:endParaRPr lang="en-US" altLang="en-US" sz="1200" dirty="0">
              <a:solidFill>
                <a:srgbClr val="1B4E8E"/>
              </a:solidFill>
              <a:latin typeface="Century" panose="020406040505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>
                <a:latin typeface="Century" panose="02040604050505020304" pitchFamily="18" charset="0"/>
                <a:cs typeface="Century" panose="02040604050505020304" pitchFamily="18" charset="0"/>
              </a:rPr>
              <a:t>Which Media</a:t>
            </a:r>
            <a:br>
              <a:rPr lang="en-US" altLang="en-US" sz="2800" dirty="0">
                <a:latin typeface="Century" panose="02040604050505020304" pitchFamily="18" charset="0"/>
                <a:cs typeface="Century" panose="02040604050505020304" pitchFamily="18" charset="0"/>
              </a:rPr>
            </a:br>
            <a:r>
              <a:rPr lang="en-US" altLang="en-US" sz="2000" dirty="0">
                <a:solidFill>
                  <a:srgbClr val="FFFFFF"/>
                </a:solidFill>
                <a:latin typeface="Century" panose="02040604050505020304" pitchFamily="18" charset="0"/>
                <a:cs typeface="Century" panose="02040604050505020304" pitchFamily="18" charset="0"/>
              </a:rPr>
              <a:t>(slide 1 of 7)</a:t>
            </a:r>
            <a:endParaRPr lang="en-US" altLang="en-US" sz="2800" dirty="0">
              <a:latin typeface="Century" panose="02040604050505020304" pitchFamily="18" charset="0"/>
              <a:cs typeface="Century" panose="02040604050505020304" pitchFamily="18" charset="0"/>
            </a:endParaRPr>
          </a:p>
        </p:txBody>
      </p:sp>
      <p:sp>
        <p:nvSpPr>
          <p:cNvPr id="18435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The choice of media outlet is difficult because… </a:t>
            </a:r>
          </a:p>
          <a:p>
            <a:pPr lvl="1"/>
            <a:r>
              <a:rPr lang="en-US" altLang="en-US" dirty="0"/>
              <a:t>There are more media outlets </a:t>
            </a:r>
          </a:p>
          <a:p>
            <a:pPr lvl="2"/>
            <a:r>
              <a:rPr lang="en-US" altLang="en-US" dirty="0"/>
              <a:t>e.g., More television stations, more radio stations via XM, and the Internet </a:t>
            </a:r>
          </a:p>
          <a:p>
            <a:pPr lvl="1"/>
            <a:r>
              <a:rPr lang="en-US" altLang="en-US" dirty="0"/>
              <a:t>Audiences are fragmented across the many media and use technology to zip past ads</a:t>
            </a:r>
          </a:p>
          <a:p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553200"/>
            <a:ext cx="381000" cy="30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60066"/>
              </a:buClr>
              <a:buFont typeface="Times" panose="02020603050405020304" pitchFamily="18" charset="0"/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1B4E8E"/>
              </a:buClr>
              <a:buSzPct val="95000"/>
              <a:buFont typeface="Arial" panose="020B0604020202020204" pitchFamily="34" charset="0"/>
              <a:buChar char="•"/>
              <a:defRPr sz="26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BAA594C2-C11D-43C5-A0A0-85D90A7146F6}" type="slidenum">
              <a:rPr lang="en-US" altLang="en-US" sz="1200">
                <a:solidFill>
                  <a:srgbClr val="1B4E8E"/>
                </a:solidFill>
                <a:latin typeface="Century" panose="02040604050505020304" pitchFamily="18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15</a:t>
            </a:fld>
            <a:endParaRPr lang="en-US" altLang="en-US" sz="1200" dirty="0">
              <a:solidFill>
                <a:srgbClr val="1B4E8E"/>
              </a:solidFill>
              <a:latin typeface="Century" panose="020406040505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>
                <a:solidFill>
                  <a:srgbClr val="FFFFFF"/>
                </a:solidFill>
                <a:latin typeface="Century" panose="02040604050505020304" pitchFamily="18" charset="0"/>
                <a:cs typeface="Century" panose="02040604050505020304" pitchFamily="18" charset="0"/>
              </a:rPr>
              <a:t>Which Media</a:t>
            </a:r>
            <a:br>
              <a:rPr lang="en-US" altLang="en-US" sz="2800" dirty="0">
                <a:solidFill>
                  <a:srgbClr val="FFFFFF"/>
                </a:solidFill>
                <a:latin typeface="Century" panose="02040604050505020304" pitchFamily="18" charset="0"/>
                <a:cs typeface="Century" panose="02040604050505020304" pitchFamily="18" charset="0"/>
              </a:rPr>
            </a:br>
            <a:r>
              <a:rPr lang="en-US" altLang="en-US" sz="2000" dirty="0">
                <a:solidFill>
                  <a:srgbClr val="FFFFFF"/>
                </a:solidFill>
                <a:latin typeface="Century" panose="02040604050505020304" pitchFamily="18" charset="0"/>
                <a:cs typeface="Century" panose="02040604050505020304" pitchFamily="18" charset="0"/>
              </a:rPr>
              <a:t>(slide 2 of 7)</a:t>
            </a:r>
            <a:endParaRPr lang="en-US" altLang="en-US" dirty="0">
              <a:latin typeface="Century" panose="02040604050505020304" pitchFamily="18" charset="0"/>
              <a:cs typeface="Century" panose="02040604050505020304" pitchFamily="18" charset="0"/>
            </a:endParaRP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990600" y="1752600"/>
            <a:ext cx="7543800" cy="4343400"/>
          </a:xfrm>
        </p:spPr>
        <p:txBody>
          <a:bodyPr/>
          <a:lstStyle/>
          <a:p>
            <a:r>
              <a:rPr lang="en-US" altLang="en-US" dirty="0"/>
              <a:t>Integrated marketing communication</a:t>
            </a:r>
          </a:p>
          <a:p>
            <a:pPr lvl="1"/>
            <a:r>
              <a:rPr lang="en-US" altLang="en-US" dirty="0"/>
              <a:t>When advertising across media</a:t>
            </a:r>
          </a:p>
          <a:p>
            <a:pPr lvl="2"/>
            <a:r>
              <a:rPr lang="en-US" altLang="en-US" dirty="0"/>
              <a:t>Consider the company’s overarching strategy</a:t>
            </a:r>
          </a:p>
          <a:p>
            <a:pPr lvl="2"/>
            <a:r>
              <a:rPr lang="en-US" altLang="en-US" dirty="0"/>
              <a:t>Ensure a consistent message</a:t>
            </a:r>
          </a:p>
          <a:p>
            <a:pPr lvl="3"/>
            <a:r>
              <a:rPr lang="en-US" altLang="en-US" dirty="0"/>
              <a:t>All communications </a:t>
            </a:r>
          </a:p>
          <a:p>
            <a:pPr lvl="4"/>
            <a:r>
              <a:rPr lang="en-US" altLang="en-US" dirty="0"/>
              <a:t>e.g., Trade advertising, personal selling, direct marketing, and product placements </a:t>
            </a:r>
          </a:p>
          <a:p>
            <a:pPr lvl="3"/>
            <a:r>
              <a:rPr lang="en-US" altLang="en-US" dirty="0"/>
              <a:t>As well as other marketing mix elements </a:t>
            </a:r>
          </a:p>
          <a:p>
            <a:pPr lvl="4"/>
            <a:r>
              <a:rPr lang="en-US" altLang="en-US" dirty="0"/>
              <a:t>e.g., Product design, pricing, and channels </a:t>
            </a:r>
          </a:p>
          <a:p>
            <a:pPr lvl="2"/>
            <a:r>
              <a:rPr lang="en-US" altLang="en-US" dirty="0"/>
              <a:t>Play to each media’s strength</a:t>
            </a:r>
          </a:p>
          <a:p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553200"/>
            <a:ext cx="381000" cy="30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60066"/>
              </a:buClr>
              <a:buFont typeface="Times" panose="02020603050405020304" pitchFamily="18" charset="0"/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1B4E8E"/>
              </a:buClr>
              <a:buSzPct val="95000"/>
              <a:buFont typeface="Arial" panose="020B0604020202020204" pitchFamily="34" charset="0"/>
              <a:buChar char="•"/>
              <a:defRPr sz="26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BAA594C2-C11D-43C5-A0A0-85D90A7146F6}" type="slidenum">
              <a:rPr lang="en-US" altLang="en-US" sz="1200">
                <a:solidFill>
                  <a:srgbClr val="1B4E8E"/>
                </a:solidFill>
                <a:latin typeface="Century" panose="02040604050505020304" pitchFamily="18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16</a:t>
            </a:fld>
            <a:endParaRPr lang="en-US" altLang="en-US" sz="1200" dirty="0">
              <a:solidFill>
                <a:srgbClr val="1B4E8E"/>
              </a:solidFill>
              <a:latin typeface="Century" panose="020406040505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>
                <a:solidFill>
                  <a:srgbClr val="FFFFFF"/>
                </a:solidFill>
                <a:latin typeface="Century" panose="02040604050505020304" pitchFamily="18" charset="0"/>
                <a:cs typeface="Century" panose="02040604050505020304" pitchFamily="18" charset="0"/>
              </a:rPr>
              <a:t>Which Media</a:t>
            </a:r>
            <a:br>
              <a:rPr lang="en-US" altLang="en-US" sz="2800" dirty="0">
                <a:solidFill>
                  <a:srgbClr val="FFFFFF"/>
                </a:solidFill>
                <a:latin typeface="Century" panose="02040604050505020304" pitchFamily="18" charset="0"/>
                <a:cs typeface="Century" panose="02040604050505020304" pitchFamily="18" charset="0"/>
              </a:rPr>
            </a:br>
            <a:r>
              <a:rPr lang="en-US" altLang="en-US" sz="2000" dirty="0">
                <a:solidFill>
                  <a:srgbClr val="FFFFFF"/>
                </a:solidFill>
                <a:latin typeface="Century" panose="02040604050505020304" pitchFamily="18" charset="0"/>
                <a:cs typeface="Century" panose="02040604050505020304" pitchFamily="18" charset="0"/>
              </a:rPr>
              <a:t>(slide 3 of 7)</a:t>
            </a:r>
            <a:endParaRPr lang="en-US" altLang="en-US" dirty="0">
              <a:latin typeface="Century" panose="02040604050505020304" pitchFamily="18" charset="0"/>
              <a:cs typeface="Century" panose="02040604050505020304" pitchFamily="18" charset="0"/>
            </a:endParaRPr>
          </a:p>
        </p:txBody>
      </p:sp>
      <p:sp>
        <p:nvSpPr>
          <p:cNvPr id="30723" name="Text Placeholder 2"/>
          <p:cNvSpPr>
            <a:spLocks noGrp="1"/>
          </p:cNvSpPr>
          <p:nvPr>
            <p:ph type="body" sz="half" idx="2"/>
          </p:nvPr>
        </p:nvSpPr>
        <p:spPr>
          <a:xfrm>
            <a:off x="990600" y="4724400"/>
            <a:ext cx="7467600" cy="1981200"/>
          </a:xfrm>
        </p:spPr>
        <p:txBody>
          <a:bodyPr/>
          <a:lstStyle/>
          <a:p>
            <a:endParaRPr lang="en-US" altLang="en-US" dirty="0"/>
          </a:p>
          <a:p>
            <a:r>
              <a:rPr lang="en-US" altLang="en-US" dirty="0"/>
              <a:t>Media Choices: Relative Strengths on Business Measures</a:t>
            </a:r>
          </a:p>
        </p:txBody>
      </p:sp>
      <p:pic>
        <p:nvPicPr>
          <p:cNvPr id="30724" name="Picture 6" descr="Figure 12.3 Media Choices: Relative Strengths on Business Measures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39875" y="1397000"/>
            <a:ext cx="6064250" cy="3860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553200"/>
            <a:ext cx="381000" cy="30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60066"/>
              </a:buClr>
              <a:buFont typeface="Times" panose="02020603050405020304" pitchFamily="18" charset="0"/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1B4E8E"/>
              </a:buClr>
              <a:buSzPct val="95000"/>
              <a:buFont typeface="Arial" panose="020B0604020202020204" pitchFamily="34" charset="0"/>
              <a:buChar char="•"/>
              <a:defRPr sz="26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BAA594C2-C11D-43C5-A0A0-85D90A7146F6}" type="slidenum">
              <a:rPr lang="en-US" altLang="en-US" sz="1200">
                <a:solidFill>
                  <a:srgbClr val="1B4E8E"/>
                </a:solidFill>
                <a:latin typeface="Century" panose="02040604050505020304" pitchFamily="18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17</a:t>
            </a:fld>
            <a:endParaRPr lang="en-US" altLang="en-US" sz="1200" dirty="0">
              <a:solidFill>
                <a:srgbClr val="1B4E8E"/>
              </a:solidFill>
              <a:latin typeface="Century" panose="020406040505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>
                <a:solidFill>
                  <a:srgbClr val="FFFFFF"/>
                </a:solidFill>
                <a:latin typeface="Century" panose="02040604050505020304" pitchFamily="18" charset="0"/>
                <a:cs typeface="Century" panose="02040604050505020304" pitchFamily="18" charset="0"/>
              </a:rPr>
              <a:t>Which Media</a:t>
            </a:r>
            <a:br>
              <a:rPr lang="en-US" altLang="en-US" sz="2800" dirty="0">
                <a:solidFill>
                  <a:srgbClr val="FFFFFF"/>
                </a:solidFill>
                <a:latin typeface="Century" panose="02040604050505020304" pitchFamily="18" charset="0"/>
                <a:cs typeface="Century" panose="02040604050505020304" pitchFamily="18" charset="0"/>
              </a:rPr>
            </a:br>
            <a:r>
              <a:rPr lang="en-US" altLang="en-US" sz="2000" dirty="0">
                <a:solidFill>
                  <a:srgbClr val="FFFFFF"/>
                </a:solidFill>
                <a:latin typeface="Century" panose="02040604050505020304" pitchFamily="18" charset="0"/>
                <a:cs typeface="Century" panose="02040604050505020304" pitchFamily="18" charset="0"/>
              </a:rPr>
              <a:t>(slide 4 of 7)</a:t>
            </a:r>
            <a:endParaRPr lang="en-US" altLang="en-US" dirty="0">
              <a:latin typeface="Century" panose="02040604050505020304" pitchFamily="18" charset="0"/>
              <a:cs typeface="Century" panose="02040604050505020304" pitchFamily="18" charset="0"/>
            </a:endParaRPr>
          </a:p>
        </p:txBody>
      </p:sp>
      <p:sp>
        <p:nvSpPr>
          <p:cNvPr id="2150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>
                <a:cs typeface="Times New Roman" panose="02020603050405020304" pitchFamily="18" charset="0"/>
              </a:rPr>
              <a:t>Media comparisons</a:t>
            </a:r>
          </a:p>
          <a:p>
            <a:pPr lvl="1"/>
            <a:r>
              <a:rPr lang="en-US" altLang="en-US" dirty="0">
                <a:cs typeface="Times New Roman" panose="02020603050405020304" pitchFamily="18" charset="0"/>
              </a:rPr>
              <a:t>TV ads </a:t>
            </a:r>
          </a:p>
          <a:p>
            <a:pPr lvl="2"/>
            <a:r>
              <a:rPr lang="en-US" altLang="en-US" dirty="0">
                <a:cs typeface="Times New Roman" panose="02020603050405020304" pitchFamily="18" charset="0"/>
              </a:rPr>
              <a:t>Most expensive; yield the largest reach; yield a broad not targeted reach; cable allows some targeting; frequency is expensive</a:t>
            </a:r>
          </a:p>
          <a:p>
            <a:pPr lvl="1"/>
            <a:r>
              <a:rPr lang="en-US" altLang="en-US" dirty="0">
                <a:cs typeface="Times New Roman" panose="02020603050405020304" pitchFamily="18" charset="0"/>
              </a:rPr>
              <a:t>Magazines </a:t>
            </a:r>
          </a:p>
          <a:p>
            <a:pPr lvl="2"/>
            <a:r>
              <a:rPr lang="en-US" altLang="en-US" dirty="0">
                <a:cs typeface="Times New Roman" panose="02020603050405020304" pitchFamily="18" charset="0"/>
              </a:rPr>
              <a:t>Have broad appeal or can be targeted</a:t>
            </a:r>
          </a:p>
          <a:p>
            <a:pPr lvl="1"/>
            <a:r>
              <a:rPr lang="en-US" altLang="en-US" dirty="0">
                <a:cs typeface="Times New Roman" panose="02020603050405020304" pitchFamily="18" charset="0"/>
              </a:rPr>
              <a:t>Radio and newspapers </a:t>
            </a:r>
          </a:p>
          <a:p>
            <a:pPr lvl="2"/>
            <a:r>
              <a:rPr lang="en-US" altLang="en-US" dirty="0">
                <a:cs typeface="Times New Roman" panose="02020603050405020304" pitchFamily="18" charset="0"/>
              </a:rPr>
              <a:t>Purchased nationally, but can be purchased for local markets</a:t>
            </a:r>
            <a:endParaRPr lang="en-US" altLang="en-US" sz="3400" dirty="0">
              <a:cs typeface="Times New Roman" panose="02020603050405020304" pitchFamily="18" charset="0"/>
            </a:endParaRPr>
          </a:p>
          <a:p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553200"/>
            <a:ext cx="381000" cy="30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60066"/>
              </a:buClr>
              <a:buFont typeface="Times" panose="02020603050405020304" pitchFamily="18" charset="0"/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1B4E8E"/>
              </a:buClr>
              <a:buSzPct val="95000"/>
              <a:buFont typeface="Arial" panose="020B0604020202020204" pitchFamily="34" charset="0"/>
              <a:buChar char="•"/>
              <a:defRPr sz="26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BAA594C2-C11D-43C5-A0A0-85D90A7146F6}" type="slidenum">
              <a:rPr lang="en-US" altLang="en-US" sz="1200">
                <a:solidFill>
                  <a:srgbClr val="1B4E8E"/>
                </a:solidFill>
                <a:latin typeface="Century" panose="02040604050505020304" pitchFamily="18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18</a:t>
            </a:fld>
            <a:endParaRPr lang="en-US" altLang="en-US" sz="1200" dirty="0">
              <a:solidFill>
                <a:srgbClr val="1B4E8E"/>
              </a:solidFill>
              <a:latin typeface="Century" panose="020406040505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>
                <a:solidFill>
                  <a:srgbClr val="FFFFFF"/>
                </a:solidFill>
                <a:latin typeface="Century" panose="02040604050505020304" pitchFamily="18" charset="0"/>
                <a:cs typeface="Century" panose="02040604050505020304" pitchFamily="18" charset="0"/>
              </a:rPr>
              <a:t>Which Media</a:t>
            </a:r>
            <a:br>
              <a:rPr lang="en-US" altLang="en-US" sz="2800" dirty="0">
                <a:solidFill>
                  <a:srgbClr val="FFFFFF"/>
                </a:solidFill>
                <a:latin typeface="Century" panose="02040604050505020304" pitchFamily="18" charset="0"/>
                <a:cs typeface="Century" panose="02040604050505020304" pitchFamily="18" charset="0"/>
              </a:rPr>
            </a:br>
            <a:r>
              <a:rPr lang="en-US" altLang="en-US" sz="2000" dirty="0">
                <a:solidFill>
                  <a:srgbClr val="FFFFFF"/>
                </a:solidFill>
                <a:latin typeface="Century" panose="02040604050505020304" pitchFamily="18" charset="0"/>
                <a:cs typeface="Century" panose="02040604050505020304" pitchFamily="18" charset="0"/>
              </a:rPr>
              <a:t>(slide 5 of 7)</a:t>
            </a:r>
            <a:endParaRPr lang="en-US" altLang="en-US" dirty="0">
              <a:latin typeface="Century" panose="02040604050505020304" pitchFamily="18" charset="0"/>
              <a:cs typeface="Century" panose="02040604050505020304" pitchFamily="18" charset="0"/>
            </a:endParaRP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>
                <a:cs typeface="Times New Roman" panose="02020603050405020304" pitchFamily="18" charset="0"/>
              </a:rPr>
              <a:t>Media comparisons</a:t>
            </a:r>
          </a:p>
          <a:p>
            <a:pPr lvl="1"/>
            <a:r>
              <a:rPr lang="en-US" altLang="en-US" dirty="0"/>
              <a:t>Billboards are relatively inexpensive; good for local coverage</a:t>
            </a:r>
          </a:p>
          <a:p>
            <a:pPr lvl="1">
              <a:lnSpc>
                <a:spcPct val="90000"/>
              </a:lnSpc>
            </a:pPr>
            <a:r>
              <a:rPr lang="en-US" altLang="en-US" dirty="0">
                <a:cs typeface="Times New Roman" panose="02020603050405020304" pitchFamily="18" charset="0"/>
              </a:rPr>
              <a:t>Radio, newspapers, and magazines are less expensive than TV, but they also deliver smaller audiences</a:t>
            </a:r>
          </a:p>
          <a:p>
            <a:pPr lvl="1">
              <a:lnSpc>
                <a:spcPct val="90000"/>
              </a:lnSpc>
            </a:pPr>
            <a:r>
              <a:rPr lang="en-US" altLang="en-US" dirty="0">
                <a:cs typeface="Times New Roman" panose="02020603050405020304" pitchFamily="18" charset="0"/>
              </a:rPr>
              <a:t>Magazines require long lead times for production; have good reproduction quality</a:t>
            </a:r>
            <a:endParaRPr lang="en-US" altLang="en-US" sz="2200" dirty="0"/>
          </a:p>
          <a:p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553200"/>
            <a:ext cx="381000" cy="30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60066"/>
              </a:buClr>
              <a:buFont typeface="Times" panose="02020603050405020304" pitchFamily="18" charset="0"/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1B4E8E"/>
              </a:buClr>
              <a:buSzPct val="95000"/>
              <a:buFont typeface="Arial" panose="020B0604020202020204" pitchFamily="34" charset="0"/>
              <a:buChar char="•"/>
              <a:defRPr sz="26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BAA594C2-C11D-43C5-A0A0-85D90A7146F6}" type="slidenum">
              <a:rPr lang="en-US" altLang="en-US" sz="1200">
                <a:solidFill>
                  <a:srgbClr val="1B4E8E"/>
                </a:solidFill>
                <a:latin typeface="Century" panose="02040604050505020304" pitchFamily="18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19</a:t>
            </a:fld>
            <a:endParaRPr lang="en-US" altLang="en-US" sz="1200" dirty="0">
              <a:solidFill>
                <a:srgbClr val="1B4E8E"/>
              </a:solidFill>
              <a:latin typeface="Century" panose="020406040505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TextBox 5"/>
          <p:cNvSpPr txBox="1">
            <a:spLocks noChangeArrowheads="1"/>
          </p:cNvSpPr>
          <p:nvPr/>
        </p:nvSpPr>
        <p:spPr bwMode="auto">
          <a:xfrm>
            <a:off x="0" y="1270000"/>
            <a:ext cx="13716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660066"/>
              </a:buClr>
              <a:buFont typeface="Times" panose="02020603050405020304" pitchFamily="18" charset="0"/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1B4E8E"/>
              </a:buClr>
              <a:buSzPct val="95000"/>
              <a:buFont typeface="Arial" panose="020B0604020202020204" pitchFamily="34" charset="0"/>
              <a:buChar char="•"/>
              <a:defRPr sz="26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7200" b="1">
                <a:solidFill>
                  <a:srgbClr val="800000"/>
                </a:solidFill>
                <a:latin typeface="Century" panose="02040604050505020304" pitchFamily="18" charset="0"/>
              </a:rPr>
              <a:t>12</a:t>
            </a:r>
          </a:p>
        </p:txBody>
      </p:sp>
      <p:sp>
        <p:nvSpPr>
          <p:cNvPr id="15362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dirty="0">
                <a:latin typeface="Century" panose="02040604050505020304" pitchFamily="18" charset="0"/>
                <a:cs typeface="Century" panose="02040604050505020304" pitchFamily="18" charset="0"/>
              </a:rPr>
              <a:t>Integrated Marketing Communications and Media Choices</a:t>
            </a:r>
          </a:p>
        </p:txBody>
      </p:sp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914400" y="6642100"/>
            <a:ext cx="74676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660066"/>
              </a:buClr>
              <a:buFont typeface="Times" panose="02020603050405020304" pitchFamily="18" charset="0"/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1B4E8E"/>
              </a:buClr>
              <a:buSzPct val="95000"/>
              <a:buFont typeface="Arial" panose="020B0604020202020204" pitchFamily="34" charset="0"/>
              <a:buChar char="•"/>
              <a:defRPr sz="26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800">
                <a:solidFill>
                  <a:srgbClr val="606060"/>
                </a:solidFill>
              </a:rPr>
              <a:t>© 2018 Cengage Learning.</a:t>
            </a:r>
            <a:r>
              <a:rPr lang="en-US" altLang="en-US" sz="800" baseline="30000">
                <a:solidFill>
                  <a:srgbClr val="606060"/>
                </a:solidFill>
              </a:rPr>
              <a:t>®</a:t>
            </a:r>
            <a:r>
              <a:rPr lang="en-US" altLang="en-US" sz="800">
                <a:solidFill>
                  <a:srgbClr val="606060"/>
                </a:solidFill>
              </a:rPr>
              <a:t> May not be scanned, copied or duplicated, or posted to a publicly accessible website, in whole or in part.  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82000" y="6553200"/>
            <a:ext cx="381000" cy="30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60066"/>
              </a:buClr>
              <a:buFont typeface="Times" panose="02020603050405020304" pitchFamily="18" charset="0"/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1B4E8E"/>
              </a:buClr>
              <a:buSzPct val="95000"/>
              <a:buFont typeface="Arial" panose="020B0604020202020204" pitchFamily="34" charset="0"/>
              <a:buChar char="•"/>
              <a:defRPr sz="26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200" dirty="0">
                <a:solidFill>
                  <a:srgbClr val="1B4E8E"/>
                </a:solidFill>
                <a:latin typeface="Century" panose="02040604050505020304" pitchFamily="18" charset="0"/>
              </a:rPr>
              <a:t>12.  </a:t>
            </a:r>
            <a:fld id="{8D6409E8-F63F-4324-B80E-80F0CF573471}" type="slidenum">
              <a:rPr lang="en-US" altLang="en-US" sz="1200" smtClean="0">
                <a:solidFill>
                  <a:srgbClr val="1B4E8E"/>
                </a:solidFill>
                <a:latin typeface="Century" panose="02040604050505020304" pitchFamily="18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2</a:t>
            </a:fld>
            <a:endParaRPr lang="en-US" altLang="en-US" sz="1200" dirty="0">
              <a:solidFill>
                <a:srgbClr val="1B4E8E"/>
              </a:solidFill>
              <a:latin typeface="Century" panose="020406040505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>
                <a:solidFill>
                  <a:srgbClr val="FFFFFF"/>
                </a:solidFill>
                <a:latin typeface="Century" panose="02040604050505020304" pitchFamily="18" charset="0"/>
                <a:cs typeface="Century" panose="02040604050505020304" pitchFamily="18" charset="0"/>
              </a:rPr>
              <a:t>Which Media</a:t>
            </a:r>
            <a:br>
              <a:rPr lang="en-US" altLang="en-US" sz="2800" dirty="0">
                <a:solidFill>
                  <a:srgbClr val="FFFFFF"/>
                </a:solidFill>
                <a:latin typeface="Century" panose="02040604050505020304" pitchFamily="18" charset="0"/>
                <a:cs typeface="Century" panose="02040604050505020304" pitchFamily="18" charset="0"/>
              </a:rPr>
            </a:br>
            <a:r>
              <a:rPr lang="en-US" altLang="en-US" sz="2000" dirty="0">
                <a:solidFill>
                  <a:srgbClr val="FFFFFF"/>
                </a:solidFill>
                <a:latin typeface="Century" panose="02040604050505020304" pitchFamily="18" charset="0"/>
                <a:cs typeface="Century" panose="02040604050505020304" pitchFamily="18" charset="0"/>
              </a:rPr>
              <a:t>(slide 6 of 7)</a:t>
            </a:r>
            <a:endParaRPr lang="en-US" altLang="en-US" dirty="0">
              <a:latin typeface="Century" panose="02040604050505020304" pitchFamily="18" charset="0"/>
              <a:cs typeface="Century" panose="02040604050505020304" pitchFamily="18" charset="0"/>
            </a:endParaRP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Media comparisons</a:t>
            </a:r>
          </a:p>
          <a:p>
            <a:pPr lvl="1"/>
            <a:r>
              <a:rPr lang="en-US" altLang="en-US" dirty="0">
                <a:cs typeface="Times New Roman" panose="02020603050405020304" pitchFamily="18" charset="0"/>
              </a:rPr>
              <a:t>Newspapers and magazines are nonintrusive; viewers can ignore ads </a:t>
            </a:r>
          </a:p>
          <a:p>
            <a:pPr lvl="1"/>
            <a:r>
              <a:rPr lang="en-US" altLang="en-US" dirty="0">
                <a:cs typeface="Times New Roman" panose="02020603050405020304" pitchFamily="18" charset="0"/>
              </a:rPr>
              <a:t>Online and direct mail can be customized</a:t>
            </a:r>
          </a:p>
          <a:p>
            <a:pPr lvl="1"/>
            <a:r>
              <a:rPr lang="en-US" altLang="en-US" dirty="0">
                <a:cs typeface="Times New Roman" panose="02020603050405020304" pitchFamily="18" charset="0"/>
              </a:rPr>
              <a:t>Online ads are inexpensive and can be targeted; Internet penetration isn’t 100%</a:t>
            </a:r>
          </a:p>
          <a:p>
            <a:pPr lvl="1"/>
            <a:r>
              <a:rPr lang="en-US" altLang="en-US" dirty="0">
                <a:cs typeface="Times New Roman" panose="02020603050405020304" pitchFamily="18" charset="0"/>
              </a:rPr>
              <a:t>Direct mail is relatively inexpensive and targeted; not efficient (junk mail)</a:t>
            </a:r>
            <a:r>
              <a:rPr lang="en-US" altLang="en-US" sz="2200" dirty="0">
                <a:cs typeface="Times New Roman" panose="02020603050405020304" pitchFamily="18" charset="0"/>
              </a:rPr>
              <a:t> </a:t>
            </a:r>
            <a:endParaRPr lang="en-US" altLang="en-US" sz="2600" dirty="0"/>
          </a:p>
          <a:p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553200"/>
            <a:ext cx="381000" cy="30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60066"/>
              </a:buClr>
              <a:buFont typeface="Times" panose="02020603050405020304" pitchFamily="18" charset="0"/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1B4E8E"/>
              </a:buClr>
              <a:buSzPct val="95000"/>
              <a:buFont typeface="Arial" panose="020B0604020202020204" pitchFamily="34" charset="0"/>
              <a:buChar char="•"/>
              <a:defRPr sz="26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BAA594C2-C11D-43C5-A0A0-85D90A7146F6}" type="slidenum">
              <a:rPr lang="en-US" altLang="en-US" sz="1200">
                <a:solidFill>
                  <a:srgbClr val="1B4E8E"/>
                </a:solidFill>
                <a:latin typeface="Century" panose="02040604050505020304" pitchFamily="18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20</a:t>
            </a:fld>
            <a:endParaRPr lang="en-US" altLang="en-US" sz="1200" dirty="0">
              <a:solidFill>
                <a:srgbClr val="1B4E8E"/>
              </a:solidFill>
              <a:latin typeface="Century" panose="020406040505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>
                <a:solidFill>
                  <a:srgbClr val="FFFFFF"/>
                </a:solidFill>
                <a:latin typeface="Century" panose="02040604050505020304" pitchFamily="18" charset="0"/>
                <a:cs typeface="Century" panose="02040604050505020304" pitchFamily="18" charset="0"/>
              </a:rPr>
              <a:t>Which Media</a:t>
            </a:r>
            <a:br>
              <a:rPr lang="en-US" altLang="en-US" sz="2800" dirty="0">
                <a:solidFill>
                  <a:srgbClr val="FFFFFF"/>
                </a:solidFill>
                <a:latin typeface="Century" panose="02040604050505020304" pitchFamily="18" charset="0"/>
                <a:cs typeface="Century" panose="02040604050505020304" pitchFamily="18" charset="0"/>
              </a:rPr>
            </a:br>
            <a:r>
              <a:rPr lang="en-US" altLang="en-US" sz="2000" dirty="0">
                <a:solidFill>
                  <a:srgbClr val="FFFFFF"/>
                </a:solidFill>
                <a:latin typeface="Century" panose="02040604050505020304" pitchFamily="18" charset="0"/>
                <a:cs typeface="Century" panose="02040604050505020304" pitchFamily="18" charset="0"/>
              </a:rPr>
              <a:t>(slide 7 of 7)</a:t>
            </a:r>
            <a:endParaRPr lang="en-US" altLang="en-US" dirty="0">
              <a:latin typeface="Century" panose="02040604050505020304" pitchFamily="18" charset="0"/>
              <a:cs typeface="Century" panose="02040604050505020304" pitchFamily="18" charset="0"/>
            </a:endParaRPr>
          </a:p>
        </p:txBody>
      </p:sp>
      <p:sp>
        <p:nvSpPr>
          <p:cNvPr id="34819" name="Text Placeholder 2"/>
          <p:cNvSpPr>
            <a:spLocks noGrp="1"/>
          </p:cNvSpPr>
          <p:nvPr>
            <p:ph type="body" sz="half" idx="2"/>
          </p:nvPr>
        </p:nvSpPr>
        <p:spPr>
          <a:xfrm>
            <a:off x="990600" y="4495800"/>
            <a:ext cx="7467600" cy="1981200"/>
          </a:xfrm>
        </p:spPr>
        <p:txBody>
          <a:bodyPr/>
          <a:lstStyle/>
          <a:p>
            <a:endParaRPr lang="en-US" altLang="en-US" dirty="0"/>
          </a:p>
          <a:p>
            <a:r>
              <a:rPr lang="en-US" altLang="en-US" dirty="0"/>
              <a:t>Media Choices: Relative Strengths on Ad Content</a:t>
            </a:r>
          </a:p>
        </p:txBody>
      </p:sp>
      <p:pic>
        <p:nvPicPr>
          <p:cNvPr id="34820" name="Picture 5" descr="Figure 12.4 Media Choices: Relative Strengths on Ad Content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09688" y="1374775"/>
            <a:ext cx="6524625" cy="35083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553200"/>
            <a:ext cx="381000" cy="30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60066"/>
              </a:buClr>
              <a:buFont typeface="Times" panose="02020603050405020304" pitchFamily="18" charset="0"/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1B4E8E"/>
              </a:buClr>
              <a:buSzPct val="95000"/>
              <a:buFont typeface="Arial" panose="020B0604020202020204" pitchFamily="34" charset="0"/>
              <a:buChar char="•"/>
              <a:defRPr sz="26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BAA594C2-C11D-43C5-A0A0-85D90A7146F6}" type="slidenum">
              <a:rPr lang="en-US" altLang="en-US" sz="1200">
                <a:solidFill>
                  <a:srgbClr val="1B4E8E"/>
                </a:solidFill>
                <a:latin typeface="Century" panose="02040604050505020304" pitchFamily="18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21</a:t>
            </a:fld>
            <a:endParaRPr lang="en-US" altLang="en-US" sz="1200" dirty="0">
              <a:solidFill>
                <a:srgbClr val="1B4E8E"/>
              </a:solidFill>
              <a:latin typeface="Century" panose="020406040505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Century" panose="02040604050505020304" pitchFamily="18" charset="0"/>
                <a:cs typeface="Century" panose="02040604050505020304" pitchFamily="18" charset="0"/>
              </a:rPr>
              <a:t>Discussion Questions #3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US" altLang="en-US" dirty="0"/>
              <a:t>Which media would you choose to advertise a new local restaurant? Why?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US" altLang="en-US" dirty="0"/>
              <a:t>What should you consider to help guarantee an integrated approach?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553200"/>
            <a:ext cx="381000" cy="30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60066"/>
              </a:buClr>
              <a:buFont typeface="Times" panose="02020603050405020304" pitchFamily="18" charset="0"/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1B4E8E"/>
              </a:buClr>
              <a:buSzPct val="95000"/>
              <a:buFont typeface="Arial" panose="020B0604020202020204" pitchFamily="34" charset="0"/>
              <a:buChar char="•"/>
              <a:defRPr sz="26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BAA594C2-C11D-43C5-A0A0-85D90A7146F6}" type="slidenum">
              <a:rPr lang="en-US" altLang="en-US" sz="1200">
                <a:solidFill>
                  <a:srgbClr val="1B4E8E"/>
                </a:solidFill>
                <a:latin typeface="Century" panose="02040604050505020304" pitchFamily="18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22</a:t>
            </a:fld>
            <a:endParaRPr lang="en-US" altLang="en-US" sz="1200" dirty="0">
              <a:solidFill>
                <a:srgbClr val="1B4E8E"/>
              </a:solidFill>
              <a:latin typeface="Century" panose="020406040505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Century" panose="02040604050505020304" pitchFamily="18" charset="0"/>
                <a:cs typeface="Century" panose="02040604050505020304" pitchFamily="18" charset="0"/>
              </a:rPr>
              <a:t>Beyond Advertising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>
                <a:cs typeface="Times New Roman" panose="02020603050405020304" pitchFamily="18" charset="0"/>
              </a:rPr>
              <a:t>Personal selling</a:t>
            </a:r>
          </a:p>
          <a:p>
            <a:pPr lvl="1"/>
            <a:r>
              <a:rPr lang="en-US" altLang="en-US" dirty="0">
                <a:cs typeface="Times New Roman" panose="02020603050405020304" pitchFamily="18" charset="0"/>
              </a:rPr>
              <a:t>Is an essential communication vehicle </a:t>
            </a:r>
          </a:p>
          <a:p>
            <a:pPr lvl="1"/>
            <a:r>
              <a:rPr lang="en-US" altLang="en-US" dirty="0">
                <a:cs typeface="Times New Roman" panose="02020603050405020304" pitchFamily="18" charset="0"/>
              </a:rPr>
              <a:t>Accounts for 14 million jobs</a:t>
            </a:r>
          </a:p>
          <a:p>
            <a:pPr lvl="3"/>
            <a:r>
              <a:rPr lang="en-US" altLang="en-US" dirty="0">
                <a:cs typeface="Times New Roman" panose="02020603050405020304" pitchFamily="18" charset="0"/>
              </a:rPr>
              <a:t>Over 10% of workforce </a:t>
            </a:r>
          </a:p>
          <a:p>
            <a:pPr lvl="1"/>
            <a:r>
              <a:rPr lang="en-US" altLang="en-US" dirty="0">
                <a:cs typeface="Times New Roman" panose="02020603050405020304" pitchFamily="18" charset="0"/>
              </a:rPr>
              <a:t>Is especially important for expensive, complicated products</a:t>
            </a:r>
            <a:endParaRPr lang="en-US" altLang="en-US" dirty="0"/>
          </a:p>
          <a:p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553200"/>
            <a:ext cx="381000" cy="30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60066"/>
              </a:buClr>
              <a:buFont typeface="Times" panose="02020603050405020304" pitchFamily="18" charset="0"/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1B4E8E"/>
              </a:buClr>
              <a:buSzPct val="95000"/>
              <a:buFont typeface="Arial" panose="020B0604020202020204" pitchFamily="34" charset="0"/>
              <a:buChar char="•"/>
              <a:defRPr sz="26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BAA594C2-C11D-43C5-A0A0-85D90A7146F6}" type="slidenum">
              <a:rPr lang="en-US" altLang="en-US" sz="1200">
                <a:solidFill>
                  <a:srgbClr val="1B4E8E"/>
                </a:solidFill>
                <a:latin typeface="Century" panose="02040604050505020304" pitchFamily="18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23</a:t>
            </a:fld>
            <a:endParaRPr lang="en-US" altLang="en-US" sz="1200" dirty="0">
              <a:solidFill>
                <a:srgbClr val="1B4E8E"/>
              </a:solidFill>
              <a:latin typeface="Century" panose="020406040505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>
                <a:latin typeface="Century" panose="02040604050505020304" pitchFamily="18" charset="0"/>
                <a:cs typeface="Century" panose="02040604050505020304" pitchFamily="18" charset="0"/>
              </a:rPr>
              <a:t>Designing a Sales </a:t>
            </a:r>
            <a:r>
              <a:rPr lang="en-US" altLang="en-US" sz="2800" dirty="0" smtClean="0">
                <a:latin typeface="Century" panose="02040604050505020304" pitchFamily="18" charset="0"/>
                <a:cs typeface="Century" panose="02040604050505020304" pitchFamily="18" charset="0"/>
              </a:rPr>
              <a:t>Force</a:t>
            </a:r>
            <a:r>
              <a:rPr lang="en-US" altLang="en-US" dirty="0" smtClean="0">
                <a:latin typeface="Century" panose="02040604050505020304" pitchFamily="18" charset="0"/>
                <a:cs typeface="Century" panose="02040604050505020304" pitchFamily="18" charset="0"/>
              </a:rPr>
              <a:t/>
            </a:r>
            <a:br>
              <a:rPr lang="en-US" altLang="en-US" dirty="0" smtClean="0">
                <a:latin typeface="Century" panose="02040604050505020304" pitchFamily="18" charset="0"/>
                <a:cs typeface="Century" panose="02040604050505020304" pitchFamily="18" charset="0"/>
              </a:rPr>
            </a:br>
            <a:r>
              <a:rPr lang="en-US" altLang="en-US" sz="2000" dirty="0" smtClean="0">
                <a:latin typeface="Century" panose="02040604050505020304" pitchFamily="18" charset="0"/>
                <a:cs typeface="Century" panose="02040604050505020304" pitchFamily="18" charset="0"/>
              </a:rPr>
              <a:t>(slide 1 of 2)</a:t>
            </a:r>
            <a:endParaRPr lang="en-US" altLang="en-US" sz="2000" dirty="0">
              <a:latin typeface="Century" panose="02040604050505020304" pitchFamily="18" charset="0"/>
              <a:cs typeface="Century" panose="02040604050505020304" pitchFamily="18" charset="0"/>
            </a:endParaRP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Questions to consider…</a:t>
            </a:r>
          </a:p>
          <a:p>
            <a:pPr marL="971550" lvl="1" indent="-514350">
              <a:buFont typeface="Arial" panose="020B0604020202020204" pitchFamily="34" charset="0"/>
              <a:buAutoNum type="arabicPeriod"/>
            </a:pPr>
            <a:r>
              <a:rPr lang="en-US" altLang="en-US" dirty="0"/>
              <a:t>How many salespeople do I need?</a:t>
            </a:r>
          </a:p>
          <a:p>
            <a:pPr lvl="2"/>
            <a:r>
              <a:rPr lang="en-US" altLang="en-US" dirty="0"/>
              <a:t>More with an aggressive launch or to protect territories</a:t>
            </a:r>
          </a:p>
          <a:p>
            <a:pPr marL="971550" lvl="1" indent="-514350">
              <a:buFont typeface="Arial" panose="020B0604020202020204" pitchFamily="34" charset="0"/>
              <a:buAutoNum type="arabicPeriod"/>
            </a:pPr>
            <a:r>
              <a:rPr lang="en-US" altLang="en-US" dirty="0"/>
              <a:t>Where do I deploy them?</a:t>
            </a:r>
          </a:p>
          <a:p>
            <a:pPr marL="971550" lvl="1" indent="-514350">
              <a:buFont typeface="Arial" panose="020B0604020202020204" pitchFamily="34" charset="0"/>
              <a:buAutoNum type="arabicPeriod"/>
            </a:pPr>
            <a:r>
              <a:rPr lang="en-US" altLang="en-US" dirty="0"/>
              <a:t>How do I compensate them? </a:t>
            </a:r>
          </a:p>
          <a:p>
            <a:pPr lvl="2"/>
            <a:r>
              <a:rPr lang="en-US" altLang="en-US" dirty="0"/>
              <a:t>Salary and commission</a:t>
            </a:r>
          </a:p>
          <a:p>
            <a:pPr lvl="3"/>
            <a:r>
              <a:rPr lang="en-US" altLang="en-US" dirty="0"/>
              <a:t>Proportion determined by tradition and  competition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553200"/>
            <a:ext cx="381000" cy="30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60066"/>
              </a:buClr>
              <a:buFont typeface="Times" panose="02020603050405020304" pitchFamily="18" charset="0"/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1B4E8E"/>
              </a:buClr>
              <a:buSzPct val="95000"/>
              <a:buFont typeface="Arial" panose="020B0604020202020204" pitchFamily="34" charset="0"/>
              <a:buChar char="•"/>
              <a:defRPr sz="26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BAA594C2-C11D-43C5-A0A0-85D90A7146F6}" type="slidenum">
              <a:rPr lang="en-US" altLang="en-US" sz="1200">
                <a:solidFill>
                  <a:srgbClr val="1B4E8E"/>
                </a:solidFill>
                <a:latin typeface="Century" panose="02040604050505020304" pitchFamily="18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24</a:t>
            </a:fld>
            <a:endParaRPr lang="en-US" altLang="en-US" sz="1200" dirty="0">
              <a:solidFill>
                <a:srgbClr val="1B4E8E"/>
              </a:solidFill>
              <a:latin typeface="Century" panose="020406040505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Century" panose="02040604050505020304" pitchFamily="18" charset="0"/>
                <a:cs typeface="Century" panose="02040604050505020304" pitchFamily="18" charset="0"/>
              </a:rPr>
              <a:t>Advertising vs. Personal Selling</a:t>
            </a:r>
          </a:p>
        </p:txBody>
      </p:sp>
      <p:pic>
        <p:nvPicPr>
          <p:cNvPr id="38915" name="Picture 2" descr="Figure 12.5 Choice between Advertising and a Sales Force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68425" y="1855788"/>
            <a:ext cx="6407150" cy="18780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6" name="Text Placeholder 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altLang="en-US" dirty="0"/>
          </a:p>
          <a:p>
            <a:r>
              <a:rPr lang="en-US" altLang="en-US" dirty="0"/>
              <a:t>Choice Between Advertising and a </a:t>
            </a:r>
            <a:br>
              <a:rPr lang="en-US" altLang="en-US" dirty="0"/>
            </a:br>
            <a:r>
              <a:rPr lang="en-US" altLang="en-US" dirty="0"/>
              <a:t>Sales Force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553200"/>
            <a:ext cx="381000" cy="30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60066"/>
              </a:buClr>
              <a:buFont typeface="Times" panose="02020603050405020304" pitchFamily="18" charset="0"/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1B4E8E"/>
              </a:buClr>
              <a:buSzPct val="95000"/>
              <a:buFont typeface="Arial" panose="020B0604020202020204" pitchFamily="34" charset="0"/>
              <a:buChar char="•"/>
              <a:defRPr sz="26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BAA594C2-C11D-43C5-A0A0-85D90A7146F6}" type="slidenum">
              <a:rPr lang="en-US" altLang="en-US" sz="1200">
                <a:solidFill>
                  <a:srgbClr val="1B4E8E"/>
                </a:solidFill>
                <a:latin typeface="Century" panose="02040604050505020304" pitchFamily="18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25</a:t>
            </a:fld>
            <a:endParaRPr lang="en-US" altLang="en-US" sz="1200" dirty="0">
              <a:solidFill>
                <a:srgbClr val="1B4E8E"/>
              </a:solidFill>
              <a:latin typeface="Century" panose="020406040505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Century" panose="02040604050505020304" pitchFamily="18" charset="0"/>
                <a:cs typeface="Century" panose="02040604050505020304" pitchFamily="18" charset="0"/>
              </a:rPr>
              <a:t>Discussion Question #4</a:t>
            </a:r>
          </a:p>
        </p:txBody>
      </p:sp>
      <p:pic>
        <p:nvPicPr>
          <p:cNvPr id="39940" name="Picture 6" descr="Figure 12.6 Allocation of Communication and&#10;Promotion Budg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3400" y="1371600"/>
            <a:ext cx="2997200" cy="288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9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altLang="en-US" dirty="0"/>
          </a:p>
          <a:p>
            <a:r>
              <a:rPr lang="en-US" altLang="en-US" dirty="0"/>
              <a:t>Why do you think such a large proportion of the promotional budget is spent on trade promotion?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553200"/>
            <a:ext cx="381000" cy="30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60066"/>
              </a:buClr>
              <a:buFont typeface="Times" panose="02020603050405020304" pitchFamily="18" charset="0"/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1B4E8E"/>
              </a:buClr>
              <a:buSzPct val="95000"/>
              <a:buFont typeface="Arial" panose="020B0604020202020204" pitchFamily="34" charset="0"/>
              <a:buChar char="•"/>
              <a:defRPr sz="26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BAA594C2-C11D-43C5-A0A0-85D90A7146F6}" type="slidenum">
              <a:rPr lang="en-US" altLang="en-US" sz="1200">
                <a:solidFill>
                  <a:srgbClr val="1B4E8E"/>
                </a:solidFill>
                <a:latin typeface="Century" panose="02040604050505020304" pitchFamily="18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26</a:t>
            </a:fld>
            <a:endParaRPr lang="en-US" altLang="en-US" sz="1200" dirty="0">
              <a:solidFill>
                <a:srgbClr val="1B4E8E"/>
              </a:solidFill>
              <a:latin typeface="Century" panose="020406040505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>
                <a:latin typeface="Century" panose="02040604050505020304" pitchFamily="18" charset="0"/>
                <a:cs typeface="Century" panose="02040604050505020304" pitchFamily="18" charset="0"/>
              </a:rPr>
              <a:t>Designing a Sales Force</a:t>
            </a:r>
            <a:r>
              <a:rPr lang="en-US" altLang="en-US" dirty="0">
                <a:latin typeface="Century" panose="02040604050505020304" pitchFamily="18" charset="0"/>
                <a:cs typeface="Century" panose="02040604050505020304" pitchFamily="18" charset="0"/>
              </a:rPr>
              <a:t/>
            </a:r>
            <a:br>
              <a:rPr lang="en-US" altLang="en-US" dirty="0">
                <a:latin typeface="Century" panose="02040604050505020304" pitchFamily="18" charset="0"/>
                <a:cs typeface="Century" panose="02040604050505020304" pitchFamily="18" charset="0"/>
              </a:rPr>
            </a:br>
            <a:r>
              <a:rPr lang="en-US" altLang="en-US" sz="2000" dirty="0" smtClean="0">
                <a:latin typeface="Century" panose="02040604050505020304" pitchFamily="18" charset="0"/>
                <a:cs typeface="Century" panose="02040604050505020304" pitchFamily="18" charset="0"/>
              </a:rPr>
              <a:t>(slide 2 of 2)</a:t>
            </a:r>
            <a:endParaRPr lang="en-US" altLang="en-US" dirty="0">
              <a:latin typeface="Century" panose="02040604050505020304" pitchFamily="18" charset="0"/>
              <a:cs typeface="Century" panose="02040604050505020304" pitchFamily="18" charset="0"/>
            </a:endParaRP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dirty="0">
                <a:cs typeface="Times New Roman" panose="02020603050405020304" pitchFamily="18" charset="0"/>
              </a:rPr>
              <a:t>Pull strategies</a:t>
            </a:r>
          </a:p>
          <a:p>
            <a:pPr lvl="1">
              <a:lnSpc>
                <a:spcPct val="80000"/>
              </a:lnSpc>
            </a:pPr>
            <a:r>
              <a:rPr lang="en-US" altLang="en-US" dirty="0">
                <a:cs typeface="Times New Roman" panose="02020603050405020304" pitchFamily="18" charset="0"/>
              </a:rPr>
              <a:t>Direct promotional efforts to consumers </a:t>
            </a:r>
          </a:p>
          <a:p>
            <a:pPr lvl="2">
              <a:lnSpc>
                <a:spcPct val="80000"/>
              </a:lnSpc>
            </a:pPr>
            <a:r>
              <a:rPr lang="en-US" altLang="en-US" dirty="0">
                <a:cs typeface="Times New Roman" panose="02020603050405020304" pitchFamily="18" charset="0"/>
              </a:rPr>
              <a:t>Rely on advertising and sales promotions</a:t>
            </a:r>
          </a:p>
          <a:p>
            <a:pPr lvl="1">
              <a:lnSpc>
                <a:spcPct val="80000"/>
              </a:lnSpc>
              <a:buFontTx/>
              <a:buNone/>
            </a:pPr>
            <a:endParaRPr lang="en-US" altLang="en-US" dirty="0"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r>
              <a:rPr lang="en-US" altLang="en-US" dirty="0">
                <a:cs typeface="Times New Roman" panose="02020603050405020304" pitchFamily="18" charset="0"/>
              </a:rPr>
              <a:t>Push relies more on personal selling</a:t>
            </a:r>
          </a:p>
          <a:p>
            <a:pPr lvl="1">
              <a:lnSpc>
                <a:spcPct val="80000"/>
              </a:lnSpc>
            </a:pPr>
            <a:r>
              <a:rPr lang="en-US" altLang="en-US" dirty="0">
                <a:cs typeface="Times New Roman" panose="02020603050405020304" pitchFamily="18" charset="0"/>
              </a:rPr>
              <a:t>Direct promotional efforts to channel</a:t>
            </a:r>
          </a:p>
          <a:p>
            <a:pPr lvl="2">
              <a:lnSpc>
                <a:spcPct val="80000"/>
              </a:lnSpc>
            </a:pPr>
            <a:r>
              <a:rPr lang="en-US" altLang="en-US" sz="2200" dirty="0">
                <a:cs typeface="Times New Roman" panose="02020603050405020304" pitchFamily="18" charset="0"/>
              </a:rPr>
              <a:t>Rely on trade allowances—price reductions to intermediaries for allocating space, etc. </a:t>
            </a:r>
          </a:p>
          <a:p>
            <a:pPr lvl="3">
              <a:lnSpc>
                <a:spcPct val="80000"/>
              </a:lnSpc>
            </a:pPr>
            <a:r>
              <a:rPr lang="en-US" altLang="en-US" sz="2000" dirty="0">
                <a:cs typeface="Times New Roman" panose="02020603050405020304" pitchFamily="18" charset="0"/>
              </a:rPr>
              <a:t>May be passed on to retailer’s salespeople as cash, training and product demonstrations, free merchandise, conventions, etc. </a:t>
            </a:r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553200"/>
            <a:ext cx="381000" cy="30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60066"/>
              </a:buClr>
              <a:buFont typeface="Times" panose="02020603050405020304" pitchFamily="18" charset="0"/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1B4E8E"/>
              </a:buClr>
              <a:buSzPct val="95000"/>
              <a:buFont typeface="Arial" panose="020B0604020202020204" pitchFamily="34" charset="0"/>
              <a:buChar char="•"/>
              <a:defRPr sz="26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BAA594C2-C11D-43C5-A0A0-85D90A7146F6}" type="slidenum">
              <a:rPr lang="en-US" altLang="en-US" sz="1200">
                <a:solidFill>
                  <a:srgbClr val="1B4E8E"/>
                </a:solidFill>
                <a:latin typeface="Century" panose="02040604050505020304" pitchFamily="18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27</a:t>
            </a:fld>
            <a:endParaRPr lang="en-US" altLang="en-US" sz="1200" dirty="0">
              <a:solidFill>
                <a:srgbClr val="1B4E8E"/>
              </a:solidFill>
              <a:latin typeface="Century" panose="020406040505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>
                <a:latin typeface="Century" panose="02040604050505020304" pitchFamily="18" charset="0"/>
                <a:cs typeface="Century" panose="02040604050505020304" pitchFamily="18" charset="0"/>
              </a:rPr>
              <a:t>Public Relations</a:t>
            </a:r>
            <a:br>
              <a:rPr lang="en-US" altLang="en-US" sz="2800" dirty="0">
                <a:latin typeface="Century" panose="02040604050505020304" pitchFamily="18" charset="0"/>
                <a:cs typeface="Century" panose="02040604050505020304" pitchFamily="18" charset="0"/>
              </a:rPr>
            </a:br>
            <a:r>
              <a:rPr lang="en-US" altLang="en-US" sz="2000" dirty="0">
                <a:latin typeface="Century" panose="02040604050505020304" pitchFamily="18" charset="0"/>
                <a:cs typeface="Century" panose="02040604050505020304" pitchFamily="18" charset="0"/>
              </a:rPr>
              <a:t>(slide 1 of 3)</a:t>
            </a:r>
            <a:endParaRPr lang="en-US" altLang="en-US" sz="2800" dirty="0">
              <a:latin typeface="Century" panose="02040604050505020304" pitchFamily="18" charset="0"/>
              <a:cs typeface="Century" panose="02040604050505020304" pitchFamily="18" charset="0"/>
            </a:endParaRPr>
          </a:p>
        </p:txBody>
      </p:sp>
      <p:sp>
        <p:nvSpPr>
          <p:cNvPr id="419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>
                <a:cs typeface="Times New Roman" panose="02020603050405020304" pitchFamily="18" charset="0"/>
              </a:rPr>
              <a:t>Purpose</a:t>
            </a:r>
          </a:p>
          <a:p>
            <a:pPr lvl="1">
              <a:lnSpc>
                <a:spcPct val="90000"/>
              </a:lnSpc>
            </a:pPr>
            <a:r>
              <a:rPr lang="en-US" altLang="en-US" dirty="0">
                <a:cs typeface="Times New Roman" panose="02020603050405020304" pitchFamily="18" charset="0"/>
              </a:rPr>
              <a:t>Provide information and build brand attributes</a:t>
            </a:r>
          </a:p>
          <a:p>
            <a:pPr lvl="1">
              <a:lnSpc>
                <a:spcPct val="90000"/>
              </a:lnSpc>
            </a:pPr>
            <a:r>
              <a:rPr lang="en-US" altLang="en-US" dirty="0">
                <a:cs typeface="Times New Roman" panose="02020603050405020304" pitchFamily="18" charset="0"/>
              </a:rPr>
              <a:t>PR lines of communication are a company’s attempt to reach its constituency</a:t>
            </a:r>
          </a:p>
          <a:p>
            <a:pPr lvl="2">
              <a:lnSpc>
                <a:spcPct val="90000"/>
              </a:lnSpc>
            </a:pPr>
            <a:r>
              <a:rPr lang="en-US" altLang="en-US" dirty="0">
                <a:cs typeface="Times New Roman" panose="02020603050405020304" pitchFamily="18" charset="0"/>
              </a:rPr>
              <a:t>Customers, suppliers, stockholders, government, employees, general community</a:t>
            </a:r>
          </a:p>
          <a:p>
            <a:pPr lvl="1">
              <a:lnSpc>
                <a:spcPct val="90000"/>
              </a:lnSpc>
            </a:pPr>
            <a:r>
              <a:rPr lang="en-US" altLang="en-US" dirty="0">
                <a:cs typeface="Times New Roman" panose="02020603050405020304" pitchFamily="18" charset="0"/>
              </a:rPr>
              <a:t>Convey a positive image and educate a constituency about the company</a:t>
            </a:r>
          </a:p>
          <a:p>
            <a:pPr lvl="1">
              <a:lnSpc>
                <a:spcPct val="90000"/>
              </a:lnSpc>
            </a:pPr>
            <a:r>
              <a:rPr lang="en-US" altLang="en-US" dirty="0">
                <a:cs typeface="Times New Roman" panose="02020603050405020304" pitchFamily="18" charset="0"/>
              </a:rPr>
              <a:t>Generate goodwill on behalf of the company</a:t>
            </a:r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553200"/>
            <a:ext cx="381000" cy="30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60066"/>
              </a:buClr>
              <a:buFont typeface="Times" panose="02020603050405020304" pitchFamily="18" charset="0"/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1B4E8E"/>
              </a:buClr>
              <a:buSzPct val="95000"/>
              <a:buFont typeface="Arial" panose="020B0604020202020204" pitchFamily="34" charset="0"/>
              <a:buChar char="•"/>
              <a:defRPr sz="26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BAA594C2-C11D-43C5-A0A0-85D90A7146F6}" type="slidenum">
              <a:rPr lang="en-US" altLang="en-US" sz="1200">
                <a:solidFill>
                  <a:srgbClr val="1B4E8E"/>
                </a:solidFill>
                <a:latin typeface="Century" panose="02040604050505020304" pitchFamily="18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28</a:t>
            </a:fld>
            <a:endParaRPr lang="en-US" altLang="en-US" sz="1200" dirty="0">
              <a:solidFill>
                <a:srgbClr val="1B4E8E"/>
              </a:solidFill>
              <a:latin typeface="Century" panose="020406040505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>
                <a:solidFill>
                  <a:srgbClr val="FFFFFF"/>
                </a:solidFill>
                <a:latin typeface="Century" panose="02040604050505020304" pitchFamily="18" charset="0"/>
                <a:cs typeface="Century" panose="02040604050505020304" pitchFamily="18" charset="0"/>
              </a:rPr>
              <a:t>Public Relations</a:t>
            </a:r>
            <a:br>
              <a:rPr lang="en-US" altLang="en-US" sz="2800" dirty="0">
                <a:solidFill>
                  <a:srgbClr val="FFFFFF"/>
                </a:solidFill>
                <a:latin typeface="Century" panose="02040604050505020304" pitchFamily="18" charset="0"/>
                <a:cs typeface="Century" panose="02040604050505020304" pitchFamily="18" charset="0"/>
              </a:rPr>
            </a:br>
            <a:r>
              <a:rPr lang="en-US" altLang="en-US" sz="2000" dirty="0">
                <a:solidFill>
                  <a:srgbClr val="FFFFFF"/>
                </a:solidFill>
                <a:latin typeface="Century" panose="02040604050505020304" pitchFamily="18" charset="0"/>
                <a:cs typeface="Century" panose="02040604050505020304" pitchFamily="18" charset="0"/>
              </a:rPr>
              <a:t>(slide 2 of 3)</a:t>
            </a:r>
            <a:endParaRPr lang="en-US" altLang="en-US" dirty="0">
              <a:latin typeface="Century" panose="02040604050505020304" pitchFamily="18" charset="0"/>
              <a:cs typeface="Century" panose="02040604050505020304" pitchFamily="18" charset="0"/>
            </a:endParaRP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dirty="0"/>
              <a:t>PR people</a:t>
            </a:r>
          </a:p>
          <a:p>
            <a:pPr lvl="1">
              <a:lnSpc>
                <a:spcPct val="80000"/>
              </a:lnSpc>
            </a:pPr>
            <a:r>
              <a:rPr lang="en-US" altLang="en-US" dirty="0"/>
              <a:t>Issue press kits</a:t>
            </a:r>
          </a:p>
          <a:p>
            <a:pPr lvl="2">
              <a:lnSpc>
                <a:spcPct val="80000"/>
              </a:lnSpc>
            </a:pPr>
            <a:r>
              <a:rPr lang="en-US" altLang="en-US" dirty="0"/>
              <a:t>Press releases </a:t>
            </a:r>
            <a:r>
              <a:rPr lang="en-US" altLang="en-US" dirty="0">
                <a:cs typeface="Times New Roman" panose="02020603050405020304" pitchFamily="18" charset="0"/>
              </a:rPr>
              <a:t>for newsworthy occurrences</a:t>
            </a:r>
            <a:br>
              <a:rPr lang="en-US" altLang="en-US" dirty="0">
                <a:cs typeface="Times New Roman" panose="02020603050405020304" pitchFamily="18" charset="0"/>
              </a:rPr>
            </a:br>
            <a:r>
              <a:rPr lang="en-US" altLang="en-US" dirty="0">
                <a:cs typeface="Times New Roman" panose="02020603050405020304" pitchFamily="18" charset="0"/>
              </a:rPr>
              <a:t>(e.g., product launch), company information, bios, and history</a:t>
            </a:r>
            <a:endParaRPr lang="en-US" altLang="en-US" sz="1800" dirty="0">
              <a:cs typeface="Times New Roman" panose="02020603050405020304" pitchFamily="18" charset="0"/>
            </a:endParaRPr>
          </a:p>
          <a:p>
            <a:pPr lvl="1">
              <a:lnSpc>
                <a:spcPct val="80000"/>
              </a:lnSpc>
            </a:pPr>
            <a:r>
              <a:rPr lang="en-US" altLang="en-US" dirty="0">
                <a:cs typeface="Times New Roman" panose="02020603050405020304" pitchFamily="18" charset="0"/>
              </a:rPr>
              <a:t>Maintain company information on website </a:t>
            </a:r>
          </a:p>
          <a:p>
            <a:pPr lvl="1">
              <a:lnSpc>
                <a:spcPct val="80000"/>
              </a:lnSpc>
            </a:pPr>
            <a:r>
              <a:rPr lang="en-US" altLang="en-US" dirty="0">
                <a:cs typeface="Times New Roman" panose="02020603050405020304" pitchFamily="18" charset="0"/>
              </a:rPr>
              <a:t>Arrange events (e.g., speaking engagements), sponsorships, and community philanthropy</a:t>
            </a:r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553200"/>
            <a:ext cx="381000" cy="30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60066"/>
              </a:buClr>
              <a:buFont typeface="Times" panose="02020603050405020304" pitchFamily="18" charset="0"/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1B4E8E"/>
              </a:buClr>
              <a:buSzPct val="95000"/>
              <a:buFont typeface="Arial" panose="020B0604020202020204" pitchFamily="34" charset="0"/>
              <a:buChar char="•"/>
              <a:defRPr sz="26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BAA594C2-C11D-43C5-A0A0-85D90A7146F6}" type="slidenum">
              <a:rPr lang="en-US" altLang="en-US" sz="1200">
                <a:solidFill>
                  <a:srgbClr val="1B4E8E"/>
                </a:solidFill>
                <a:latin typeface="Century" panose="02040604050505020304" pitchFamily="18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29</a:t>
            </a:fld>
            <a:endParaRPr lang="en-US" altLang="en-US" sz="1200" dirty="0">
              <a:solidFill>
                <a:srgbClr val="1B4E8E"/>
              </a:solidFill>
              <a:latin typeface="Century" panose="020406040505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Century" panose="02040604050505020304" pitchFamily="18" charset="0"/>
                <a:cs typeface="Century" panose="02040604050505020304" pitchFamily="18" charset="0"/>
              </a:rPr>
              <a:t>Marketing Framework</a:t>
            </a:r>
          </a:p>
        </p:txBody>
      </p:sp>
      <p:pic>
        <p:nvPicPr>
          <p:cNvPr id="16387" name="Picture 5" descr="Managerial Checklist&#10;What are the three phases of the buying process?&#10;What kinds of purchases are there?&#10;How do consumers make purchase decisions—and how can marketers use this information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538" y="1906588"/>
            <a:ext cx="6892925" cy="3503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553200"/>
            <a:ext cx="381000" cy="30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60066"/>
              </a:buClr>
              <a:buFont typeface="Times" panose="02020603050405020304" pitchFamily="18" charset="0"/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1B4E8E"/>
              </a:buClr>
              <a:buSzPct val="95000"/>
              <a:buFont typeface="Arial" panose="020B0604020202020204" pitchFamily="34" charset="0"/>
              <a:buChar char="•"/>
              <a:defRPr sz="26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BAA594C2-C11D-43C5-A0A0-85D90A7146F6}" type="slidenum">
              <a:rPr lang="en-US" altLang="en-US" sz="1200">
                <a:solidFill>
                  <a:srgbClr val="1B4E8E"/>
                </a:solidFill>
                <a:latin typeface="Century" panose="02040604050505020304" pitchFamily="18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3</a:t>
            </a:fld>
            <a:endParaRPr lang="en-US" altLang="en-US" sz="1200" dirty="0">
              <a:solidFill>
                <a:srgbClr val="1B4E8E"/>
              </a:solidFill>
              <a:latin typeface="Century" panose="020406040505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>
                <a:solidFill>
                  <a:srgbClr val="FFFFFF"/>
                </a:solidFill>
                <a:latin typeface="Century" panose="02040604050505020304" pitchFamily="18" charset="0"/>
                <a:cs typeface="Century" panose="02040604050505020304" pitchFamily="18" charset="0"/>
              </a:rPr>
              <a:t>Public Relations</a:t>
            </a:r>
            <a:br>
              <a:rPr lang="en-US" altLang="en-US" sz="2800" dirty="0">
                <a:solidFill>
                  <a:srgbClr val="FFFFFF"/>
                </a:solidFill>
                <a:latin typeface="Century" panose="02040604050505020304" pitchFamily="18" charset="0"/>
                <a:cs typeface="Century" panose="02040604050505020304" pitchFamily="18" charset="0"/>
              </a:rPr>
            </a:br>
            <a:r>
              <a:rPr lang="en-US" altLang="en-US" sz="2000" dirty="0">
                <a:solidFill>
                  <a:srgbClr val="FFFFFF"/>
                </a:solidFill>
                <a:latin typeface="Century" panose="02040604050505020304" pitchFamily="18" charset="0"/>
                <a:cs typeface="Century" panose="02040604050505020304" pitchFamily="18" charset="0"/>
              </a:rPr>
              <a:t>(slide 3 of 3)</a:t>
            </a:r>
            <a:endParaRPr lang="en-US" altLang="en-US" dirty="0">
              <a:latin typeface="Century" panose="02040604050505020304" pitchFamily="18" charset="0"/>
              <a:cs typeface="Century" panose="02040604050505020304" pitchFamily="18" charset="0"/>
            </a:endParaRP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Times" pitchFamily="-108" charset="0"/>
              <a:buChar char="•"/>
              <a:defRPr/>
            </a:pPr>
            <a:r>
              <a:rPr lang="en-US" dirty="0"/>
              <a:t>Publicity</a:t>
            </a:r>
          </a:p>
          <a:p>
            <a:pPr lvl="1">
              <a:buFont typeface="Arial" charset="0"/>
              <a:buChar char="•"/>
              <a:defRPr/>
            </a:pPr>
            <a:r>
              <a:rPr lang="en-US" dirty="0"/>
              <a:t>Is a communication tool the company </a:t>
            </a:r>
            <a:br>
              <a:rPr lang="en-US" dirty="0"/>
            </a:br>
            <a:r>
              <a:rPr lang="en-US" dirty="0"/>
              <a:t>does not pay for</a:t>
            </a:r>
          </a:p>
          <a:p>
            <a:pPr lvl="1">
              <a:buFont typeface="Arial" charset="0"/>
              <a:buChar char="•"/>
              <a:defRPr/>
            </a:pPr>
            <a:r>
              <a:rPr lang="en-US" dirty="0"/>
              <a:t>PR can issue press releases, but there is no guarantee that they will be picked up </a:t>
            </a:r>
          </a:p>
          <a:p>
            <a:pPr lvl="1">
              <a:buFont typeface="Arial" charset="0"/>
              <a:buChar char="•"/>
              <a:defRPr/>
            </a:pPr>
            <a:r>
              <a:rPr lang="en-US" dirty="0"/>
              <a:t>Can be negative or positive because companies cannot directly control it</a:t>
            </a:r>
          </a:p>
          <a:p>
            <a:pPr lvl="2">
              <a:defRPr/>
            </a:pPr>
            <a:r>
              <a:rPr lang="en-US" dirty="0"/>
              <a:t>Has the appearance of objectivity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553200"/>
            <a:ext cx="381000" cy="30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60066"/>
              </a:buClr>
              <a:buFont typeface="Times" panose="02020603050405020304" pitchFamily="18" charset="0"/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1B4E8E"/>
              </a:buClr>
              <a:buSzPct val="95000"/>
              <a:buFont typeface="Arial" panose="020B0604020202020204" pitchFamily="34" charset="0"/>
              <a:buChar char="•"/>
              <a:defRPr sz="26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BAA594C2-C11D-43C5-A0A0-85D90A7146F6}" type="slidenum">
              <a:rPr lang="en-US" altLang="en-US" sz="1200">
                <a:solidFill>
                  <a:srgbClr val="1B4E8E"/>
                </a:solidFill>
                <a:latin typeface="Century" panose="02040604050505020304" pitchFamily="18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30</a:t>
            </a:fld>
            <a:endParaRPr lang="en-US" altLang="en-US" sz="1200" dirty="0">
              <a:solidFill>
                <a:srgbClr val="1B4E8E"/>
              </a:solidFill>
              <a:latin typeface="Century" panose="020406040505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Century" panose="02040604050505020304" pitchFamily="18" charset="0"/>
                <a:cs typeface="Century" panose="02040604050505020304" pitchFamily="18" charset="0"/>
              </a:rPr>
              <a:t>Discussion Questions #5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US" altLang="en-US" dirty="0"/>
              <a:t>Give an example of negative publicity that you think the company handled well.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US" altLang="en-US" dirty="0"/>
              <a:t>Give an example of positive publicity and the potential benefits of this publicity.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553200"/>
            <a:ext cx="381000" cy="30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60066"/>
              </a:buClr>
              <a:buFont typeface="Times" panose="02020603050405020304" pitchFamily="18" charset="0"/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1B4E8E"/>
              </a:buClr>
              <a:buSzPct val="95000"/>
              <a:buFont typeface="Arial" panose="020B0604020202020204" pitchFamily="34" charset="0"/>
              <a:buChar char="•"/>
              <a:defRPr sz="26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BAA594C2-C11D-43C5-A0A0-85D90A7146F6}" type="slidenum">
              <a:rPr lang="en-US" altLang="en-US" sz="1200">
                <a:solidFill>
                  <a:srgbClr val="1B4E8E"/>
                </a:solidFill>
                <a:latin typeface="Century" panose="02040604050505020304" pitchFamily="18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31</a:t>
            </a:fld>
            <a:endParaRPr lang="en-US" altLang="en-US" sz="1200" dirty="0">
              <a:solidFill>
                <a:srgbClr val="1B4E8E"/>
              </a:solidFill>
              <a:latin typeface="Century" panose="020406040505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Century" panose="02040604050505020304" pitchFamily="18" charset="0"/>
                <a:cs typeface="Century" panose="02040604050505020304" pitchFamily="18" charset="0"/>
              </a:rPr>
              <a:t>Product Placement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Times" pitchFamily="-108" charset="0"/>
              <a:buChar char="•"/>
              <a:defRPr/>
            </a:pPr>
            <a:r>
              <a:rPr lang="en-US" dirty="0">
                <a:cs typeface="Times New Roman" pitchFamily="18" charset="0"/>
              </a:rPr>
              <a:t>Products are integrated into movies, TV shows, and video games </a:t>
            </a:r>
          </a:p>
          <a:p>
            <a:pPr>
              <a:lnSpc>
                <a:spcPct val="90000"/>
              </a:lnSpc>
              <a:buFont typeface="Times" pitchFamily="-108" charset="0"/>
              <a:buChar char="•"/>
              <a:defRPr/>
            </a:pPr>
            <a:r>
              <a:rPr lang="en-US" dirty="0">
                <a:cs typeface="Times New Roman" pitchFamily="18" charset="0"/>
              </a:rPr>
              <a:t>More subtle than ads</a:t>
            </a:r>
          </a:p>
          <a:p>
            <a:pPr lvl="1">
              <a:lnSpc>
                <a:spcPct val="90000"/>
              </a:lnSpc>
              <a:buFont typeface="Arial" charset="0"/>
              <a:buChar char="•"/>
              <a:defRPr/>
            </a:pPr>
            <a:r>
              <a:rPr lang="en-US" dirty="0">
                <a:cs typeface="Times New Roman" pitchFamily="18" charset="0"/>
              </a:rPr>
              <a:t>e.g., James Bond’s cars </a:t>
            </a:r>
            <a:endParaRPr lang="en-US" sz="2200" dirty="0">
              <a:cs typeface="Times New Roman" pitchFamily="18" charset="0"/>
            </a:endParaRPr>
          </a:p>
          <a:p>
            <a:pPr>
              <a:lnSpc>
                <a:spcPct val="90000"/>
              </a:lnSpc>
              <a:buFont typeface="Times" pitchFamily="-108" charset="0"/>
              <a:buChar char="•"/>
              <a:defRPr/>
            </a:pPr>
            <a:r>
              <a:rPr lang="en-US" dirty="0">
                <a:cs typeface="Times New Roman" pitchFamily="18" charset="0"/>
              </a:rPr>
              <a:t>Consumers can’t “zip” past them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553200"/>
            <a:ext cx="381000" cy="30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60066"/>
              </a:buClr>
              <a:buFont typeface="Times" panose="02020603050405020304" pitchFamily="18" charset="0"/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1B4E8E"/>
              </a:buClr>
              <a:buSzPct val="95000"/>
              <a:buFont typeface="Arial" panose="020B0604020202020204" pitchFamily="34" charset="0"/>
              <a:buChar char="•"/>
              <a:defRPr sz="26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BAA594C2-C11D-43C5-A0A0-85D90A7146F6}" type="slidenum">
              <a:rPr lang="en-US" altLang="en-US" sz="1200">
                <a:solidFill>
                  <a:srgbClr val="1B4E8E"/>
                </a:solidFill>
                <a:latin typeface="Century" panose="02040604050505020304" pitchFamily="18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32</a:t>
            </a:fld>
            <a:endParaRPr lang="en-US" altLang="en-US" sz="1200" dirty="0">
              <a:solidFill>
                <a:srgbClr val="1B4E8E"/>
              </a:solidFill>
              <a:latin typeface="Century" panose="020406040505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Century" panose="02040604050505020304" pitchFamily="18" charset="0"/>
                <a:cs typeface="Century" panose="02040604050505020304" pitchFamily="18" charset="0"/>
              </a:rPr>
              <a:t>Event Sponsorship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Times" pitchFamily="-108" charset="0"/>
              <a:buChar char="•"/>
              <a:defRPr/>
            </a:pPr>
            <a:r>
              <a:rPr lang="en-US" dirty="0">
                <a:cs typeface="Times New Roman" pitchFamily="18" charset="0"/>
              </a:rPr>
              <a:t>Occurs in sports and cultural or artistic endeavors</a:t>
            </a:r>
          </a:p>
          <a:p>
            <a:pPr>
              <a:lnSpc>
                <a:spcPct val="90000"/>
              </a:lnSpc>
              <a:buFont typeface="Times" pitchFamily="-108" charset="0"/>
              <a:buChar char="•"/>
              <a:defRPr/>
            </a:pPr>
            <a:r>
              <a:rPr lang="en-US" dirty="0">
                <a:cs typeface="Times New Roman" pitchFamily="18" charset="0"/>
              </a:rPr>
              <a:t>Brands draw from event’s positive valence and energy</a:t>
            </a:r>
          </a:p>
          <a:p>
            <a:pPr marL="1147763" lvl="1" indent="-233363">
              <a:lnSpc>
                <a:spcPct val="90000"/>
              </a:lnSpc>
              <a:buClrTx/>
              <a:buFont typeface="Arial" charset="0"/>
              <a:buChar char="•"/>
              <a:defRPr/>
            </a:pPr>
            <a:r>
              <a:rPr lang="en-US" dirty="0">
                <a:cs typeface="Times New Roman" pitchFamily="18" charset="0"/>
              </a:rPr>
              <a:t>e.g., Sponsoring NASCAR racing</a:t>
            </a:r>
          </a:p>
          <a:p>
            <a:pPr>
              <a:lnSpc>
                <a:spcPct val="90000"/>
              </a:lnSpc>
              <a:buFont typeface="Times" pitchFamily="-108" charset="0"/>
              <a:buChar char="•"/>
              <a:defRPr/>
            </a:pPr>
            <a:r>
              <a:rPr lang="en-US" dirty="0">
                <a:cs typeface="Times New Roman" pitchFamily="18" charset="0"/>
              </a:rPr>
              <a:t>Not clear if it is cost-effective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553200"/>
            <a:ext cx="381000" cy="30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60066"/>
              </a:buClr>
              <a:buFont typeface="Times" panose="02020603050405020304" pitchFamily="18" charset="0"/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1B4E8E"/>
              </a:buClr>
              <a:buSzPct val="95000"/>
              <a:buFont typeface="Arial" panose="020B0604020202020204" pitchFamily="34" charset="0"/>
              <a:buChar char="•"/>
              <a:defRPr sz="26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BAA594C2-C11D-43C5-A0A0-85D90A7146F6}" type="slidenum">
              <a:rPr lang="en-US" altLang="en-US" sz="1200">
                <a:solidFill>
                  <a:srgbClr val="1B4E8E"/>
                </a:solidFill>
                <a:latin typeface="Century" panose="02040604050505020304" pitchFamily="18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33</a:t>
            </a:fld>
            <a:endParaRPr lang="en-US" altLang="en-US" sz="1200" dirty="0">
              <a:solidFill>
                <a:srgbClr val="1B4E8E"/>
              </a:solidFill>
              <a:latin typeface="Century" panose="020406040505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Century" panose="02040604050505020304" pitchFamily="18" charset="0"/>
                <a:cs typeface="Century" panose="02040604050505020304" pitchFamily="18" charset="0"/>
              </a:rPr>
              <a:t>Sales Promotion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Times" pitchFamily="-108" charset="0"/>
              <a:buChar char="•"/>
              <a:defRPr/>
            </a:pPr>
            <a:r>
              <a:rPr lang="en-US" dirty="0">
                <a:cs typeface="Times New Roman" pitchFamily="18" charset="0"/>
              </a:rPr>
              <a:t>Activate purchase interest and influence  short-term sales </a:t>
            </a:r>
          </a:p>
          <a:p>
            <a:pPr>
              <a:lnSpc>
                <a:spcPct val="90000"/>
              </a:lnSpc>
              <a:buFont typeface="Times" pitchFamily="-108" charset="0"/>
              <a:buChar char="•"/>
              <a:defRPr/>
            </a:pPr>
            <a:r>
              <a:rPr lang="en-US" dirty="0">
                <a:cs typeface="Times New Roman" pitchFamily="18" charset="0"/>
              </a:rPr>
              <a:t>Can entice customers to switch brands</a:t>
            </a:r>
          </a:p>
          <a:p>
            <a:pPr>
              <a:lnSpc>
                <a:spcPct val="90000"/>
              </a:lnSpc>
              <a:buFont typeface="Times" pitchFamily="-108" charset="0"/>
              <a:buChar char="•"/>
              <a:defRPr/>
            </a:pPr>
            <a:r>
              <a:rPr lang="en-US" dirty="0">
                <a:cs typeface="Times New Roman" pitchFamily="18" charset="0"/>
              </a:rPr>
              <a:t>Forms</a:t>
            </a:r>
          </a:p>
          <a:p>
            <a:pPr lvl="1">
              <a:lnSpc>
                <a:spcPct val="90000"/>
              </a:lnSpc>
              <a:buFont typeface="Arial" charset="0"/>
              <a:buChar char="•"/>
              <a:defRPr/>
            </a:pPr>
            <a:r>
              <a:rPr lang="en-US" dirty="0">
                <a:cs typeface="Times New Roman" pitchFamily="18" charset="0"/>
              </a:rPr>
              <a:t>Coupons, rebates, promotional pricing, trade-ins, loyalty programs, trials, contests, etc.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553200"/>
            <a:ext cx="381000" cy="30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60066"/>
              </a:buClr>
              <a:buFont typeface="Times" panose="02020603050405020304" pitchFamily="18" charset="0"/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1B4E8E"/>
              </a:buClr>
              <a:buSzPct val="95000"/>
              <a:buFont typeface="Arial" panose="020B0604020202020204" pitchFamily="34" charset="0"/>
              <a:buChar char="•"/>
              <a:defRPr sz="26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BAA594C2-C11D-43C5-A0A0-85D90A7146F6}" type="slidenum">
              <a:rPr lang="en-US" altLang="en-US" sz="1200">
                <a:solidFill>
                  <a:srgbClr val="1B4E8E"/>
                </a:solidFill>
                <a:latin typeface="Century" panose="02040604050505020304" pitchFamily="18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34</a:t>
            </a:fld>
            <a:endParaRPr lang="en-US" altLang="en-US" sz="1200" dirty="0">
              <a:solidFill>
                <a:srgbClr val="1B4E8E"/>
              </a:solidFill>
              <a:latin typeface="Century" panose="020406040505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>
                <a:latin typeface="Century" panose="02040604050505020304" pitchFamily="18" charset="0"/>
                <a:cs typeface="Century" panose="02040604050505020304" pitchFamily="18" charset="0"/>
              </a:rPr>
              <a:t>IMC Choices Depend on Goals</a:t>
            </a:r>
            <a:br>
              <a:rPr lang="en-US" altLang="en-US" sz="2800" dirty="0">
                <a:latin typeface="Century" panose="02040604050505020304" pitchFamily="18" charset="0"/>
                <a:cs typeface="Century" panose="02040604050505020304" pitchFamily="18" charset="0"/>
              </a:rPr>
            </a:br>
            <a:r>
              <a:rPr lang="en-US" altLang="en-US" sz="2000" dirty="0">
                <a:latin typeface="Century" panose="02040604050505020304" pitchFamily="18" charset="0"/>
                <a:cs typeface="Century" panose="02040604050505020304" pitchFamily="18" charset="0"/>
              </a:rPr>
              <a:t>(slide 1 of 2)</a:t>
            </a:r>
            <a:endParaRPr lang="en-US" altLang="en-US" sz="2800" dirty="0">
              <a:latin typeface="Century" panose="02040604050505020304" pitchFamily="18" charset="0"/>
              <a:cs typeface="Century" panose="02040604050505020304" pitchFamily="18" charset="0"/>
            </a:endParaRPr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When determining which promotional method to choose, consider …</a:t>
            </a:r>
          </a:p>
          <a:p>
            <a:pPr lvl="1"/>
            <a:r>
              <a:rPr lang="en-US" altLang="en-US" dirty="0"/>
              <a:t>The target audience</a:t>
            </a:r>
          </a:p>
          <a:p>
            <a:pPr lvl="1"/>
            <a:r>
              <a:rPr lang="en-US" altLang="en-US" dirty="0"/>
              <a:t>The company’s goals</a:t>
            </a:r>
          </a:p>
          <a:p>
            <a:pPr lvl="2"/>
            <a:r>
              <a:rPr lang="en-US" altLang="en-US" dirty="0"/>
              <a:t>e.g., Awareness, information, preferences, purchase trial, and repeat purchase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553200"/>
            <a:ext cx="381000" cy="30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60066"/>
              </a:buClr>
              <a:buFont typeface="Times" panose="02020603050405020304" pitchFamily="18" charset="0"/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1B4E8E"/>
              </a:buClr>
              <a:buSzPct val="95000"/>
              <a:buFont typeface="Arial" panose="020B0604020202020204" pitchFamily="34" charset="0"/>
              <a:buChar char="•"/>
              <a:defRPr sz="26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BAA594C2-C11D-43C5-A0A0-85D90A7146F6}" type="slidenum">
              <a:rPr lang="en-US" altLang="en-US" sz="1200">
                <a:solidFill>
                  <a:srgbClr val="1B4E8E"/>
                </a:solidFill>
                <a:latin typeface="Century" panose="02040604050505020304" pitchFamily="18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35</a:t>
            </a:fld>
            <a:endParaRPr lang="en-US" altLang="en-US" sz="1200" dirty="0">
              <a:solidFill>
                <a:srgbClr val="1B4E8E"/>
              </a:solidFill>
              <a:latin typeface="Century" panose="020406040505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>
                <a:solidFill>
                  <a:srgbClr val="FFFFFF"/>
                </a:solidFill>
                <a:latin typeface="Century" panose="02040604050505020304" pitchFamily="18" charset="0"/>
                <a:cs typeface="Century" panose="02040604050505020304" pitchFamily="18" charset="0"/>
              </a:rPr>
              <a:t>IMC Choices Depend on Goals</a:t>
            </a:r>
            <a:br>
              <a:rPr lang="en-US" altLang="en-US" sz="2800" dirty="0">
                <a:solidFill>
                  <a:srgbClr val="FFFFFF"/>
                </a:solidFill>
                <a:latin typeface="Century" panose="02040604050505020304" pitchFamily="18" charset="0"/>
                <a:cs typeface="Century" panose="02040604050505020304" pitchFamily="18" charset="0"/>
              </a:rPr>
            </a:br>
            <a:r>
              <a:rPr lang="en-US" altLang="en-US" sz="2000" dirty="0">
                <a:solidFill>
                  <a:srgbClr val="FFFFFF"/>
                </a:solidFill>
                <a:latin typeface="Century" panose="02040604050505020304" pitchFamily="18" charset="0"/>
                <a:cs typeface="Century" panose="02040604050505020304" pitchFamily="18" charset="0"/>
              </a:rPr>
              <a:t>(slide 2 of 2)</a:t>
            </a:r>
            <a:endParaRPr lang="en-US" altLang="en-US" dirty="0">
              <a:latin typeface="Century" panose="02040604050505020304" pitchFamily="18" charset="0"/>
              <a:cs typeface="Century" panose="02040604050505020304" pitchFamily="18" charset="0"/>
            </a:endParaRPr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>
                <a:cs typeface="Times New Roman" panose="02020603050405020304" pitchFamily="18" charset="0"/>
              </a:rPr>
              <a:t>Additional questions to consider</a:t>
            </a:r>
          </a:p>
          <a:p>
            <a:pPr lvl="1">
              <a:lnSpc>
                <a:spcPct val="90000"/>
              </a:lnSpc>
            </a:pPr>
            <a:r>
              <a:rPr lang="en-US" altLang="en-US" dirty="0">
                <a:cs typeface="Times New Roman" panose="02020603050405020304" pitchFamily="18" charset="0"/>
              </a:rPr>
              <a:t>Should we schedule continuously, occasionally, or seasonally?</a:t>
            </a:r>
          </a:p>
          <a:p>
            <a:pPr lvl="1">
              <a:lnSpc>
                <a:spcPct val="90000"/>
              </a:lnSpc>
            </a:pPr>
            <a:r>
              <a:rPr lang="en-US" altLang="en-US" dirty="0">
                <a:cs typeface="Times New Roman" panose="02020603050405020304" pitchFamily="18" charset="0"/>
              </a:rPr>
              <a:t>What is the consumer’s purchase cycle?</a:t>
            </a:r>
          </a:p>
          <a:p>
            <a:pPr lvl="1">
              <a:lnSpc>
                <a:spcPct val="90000"/>
              </a:lnSpc>
            </a:pPr>
            <a:r>
              <a:rPr lang="en-US" altLang="en-US" dirty="0">
                <a:cs typeface="Times New Roman" panose="02020603050405020304" pitchFamily="18" charset="0"/>
              </a:rPr>
              <a:t>What is the level of saturation desired?</a:t>
            </a:r>
          </a:p>
          <a:p>
            <a:pPr lvl="1">
              <a:lnSpc>
                <a:spcPct val="90000"/>
              </a:lnSpc>
            </a:pPr>
            <a:r>
              <a:rPr lang="en-US" altLang="en-US" dirty="0">
                <a:cs typeface="Times New Roman" panose="02020603050405020304" pitchFamily="18" charset="0"/>
              </a:rPr>
              <a:t>What life cycle stage is the product in?</a:t>
            </a:r>
          </a:p>
          <a:p>
            <a:pPr lvl="1">
              <a:lnSpc>
                <a:spcPct val="90000"/>
              </a:lnSpc>
            </a:pPr>
            <a:r>
              <a:rPr lang="en-US" altLang="en-US" dirty="0">
                <a:cs typeface="Times New Roman" panose="02020603050405020304" pitchFamily="18" charset="0"/>
              </a:rPr>
              <a:t>What can we afford?</a:t>
            </a:r>
          </a:p>
          <a:p>
            <a:pPr lvl="1">
              <a:lnSpc>
                <a:spcPct val="90000"/>
              </a:lnSpc>
            </a:pPr>
            <a:r>
              <a:rPr lang="en-US" altLang="en-US" dirty="0">
                <a:cs typeface="Times New Roman" panose="02020603050405020304" pitchFamily="18" charset="0"/>
              </a:rPr>
              <a:t>What is best for our target?</a:t>
            </a:r>
          </a:p>
          <a:p>
            <a:pPr lvl="1">
              <a:lnSpc>
                <a:spcPct val="90000"/>
              </a:lnSpc>
            </a:pPr>
            <a:r>
              <a:rPr lang="en-US" altLang="en-US" dirty="0">
                <a:cs typeface="Times New Roman" panose="02020603050405020304" pitchFamily="18" charset="0"/>
              </a:rPr>
              <a:t>What do we want the target to know?</a:t>
            </a:r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553200"/>
            <a:ext cx="381000" cy="30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60066"/>
              </a:buClr>
              <a:buFont typeface="Times" panose="02020603050405020304" pitchFamily="18" charset="0"/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1B4E8E"/>
              </a:buClr>
              <a:buSzPct val="95000"/>
              <a:buFont typeface="Arial" panose="020B0604020202020204" pitchFamily="34" charset="0"/>
              <a:buChar char="•"/>
              <a:defRPr sz="26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BAA594C2-C11D-43C5-A0A0-85D90A7146F6}" type="slidenum">
              <a:rPr lang="en-US" altLang="en-US" sz="1200">
                <a:solidFill>
                  <a:srgbClr val="1B4E8E"/>
                </a:solidFill>
                <a:latin typeface="Century" panose="02040604050505020304" pitchFamily="18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36</a:t>
            </a:fld>
            <a:endParaRPr lang="en-US" altLang="en-US" sz="1200" dirty="0">
              <a:solidFill>
                <a:srgbClr val="1B4E8E"/>
              </a:solidFill>
              <a:latin typeface="Century" panose="020406040505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Century" panose="02040604050505020304" pitchFamily="18" charset="0"/>
                <a:cs typeface="Century" panose="02040604050505020304" pitchFamily="18" charset="0"/>
              </a:rPr>
              <a:t>IMC Schedule</a:t>
            </a:r>
          </a:p>
        </p:txBody>
      </p:sp>
      <p:pic>
        <p:nvPicPr>
          <p:cNvPr id="51203" name="Picture 5" descr="Figure 12.7 An IMC Schedule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27150" y="1798638"/>
            <a:ext cx="6489700" cy="42513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553200"/>
            <a:ext cx="381000" cy="30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60066"/>
              </a:buClr>
              <a:buFont typeface="Times" panose="02020603050405020304" pitchFamily="18" charset="0"/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1B4E8E"/>
              </a:buClr>
              <a:buSzPct val="95000"/>
              <a:buFont typeface="Arial" panose="020B0604020202020204" pitchFamily="34" charset="0"/>
              <a:buChar char="•"/>
              <a:defRPr sz="26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BAA594C2-C11D-43C5-A0A0-85D90A7146F6}" type="slidenum">
              <a:rPr lang="en-US" altLang="en-US" sz="1200">
                <a:solidFill>
                  <a:srgbClr val="1B4E8E"/>
                </a:solidFill>
                <a:latin typeface="Century" panose="02040604050505020304" pitchFamily="18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37</a:t>
            </a:fld>
            <a:endParaRPr lang="en-US" altLang="en-US" sz="1200" dirty="0">
              <a:solidFill>
                <a:srgbClr val="1B4E8E"/>
              </a:solidFill>
              <a:latin typeface="Century" panose="020406040505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>
                <a:latin typeface="Century" panose="02040604050505020304" pitchFamily="18" charset="0"/>
                <a:cs typeface="Century" panose="02040604050505020304" pitchFamily="18" charset="0"/>
              </a:rPr>
              <a:t>Assessing Media Effectiveness</a:t>
            </a:r>
            <a:br>
              <a:rPr lang="en-US" altLang="en-US" sz="2800" dirty="0">
                <a:latin typeface="Century" panose="02040604050505020304" pitchFamily="18" charset="0"/>
                <a:cs typeface="Century" panose="02040604050505020304" pitchFamily="18" charset="0"/>
              </a:rPr>
            </a:br>
            <a:r>
              <a:rPr lang="en-US" altLang="en-US" sz="2000" dirty="0">
                <a:latin typeface="Century" panose="02040604050505020304" pitchFamily="18" charset="0"/>
                <a:cs typeface="Century" panose="02040604050505020304" pitchFamily="18" charset="0"/>
              </a:rPr>
              <a:t>(slide 1 of 3)</a:t>
            </a:r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>
                <a:cs typeface="Times New Roman" panose="02020603050405020304" pitchFamily="18" charset="0"/>
              </a:rPr>
              <a:t>If goal is awareness, reach matters </a:t>
            </a:r>
          </a:p>
          <a:p>
            <a:pPr lvl="1">
              <a:lnSpc>
                <a:spcPct val="90000"/>
              </a:lnSpc>
            </a:pPr>
            <a:r>
              <a:rPr lang="en-US" altLang="en-US">
                <a:cs typeface="Times New Roman" panose="02020603050405020304" pitchFamily="18" charset="0"/>
              </a:rPr>
              <a:t>Measure viewership, readership, circulation numbers, traffic indices, etc.</a:t>
            </a:r>
          </a:p>
          <a:p>
            <a:pPr>
              <a:lnSpc>
                <a:spcPct val="90000"/>
              </a:lnSpc>
            </a:pPr>
            <a:endParaRPr lang="en-US" altLang="en-US"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en-US" altLang="en-US">
                <a:cs typeface="Times New Roman" panose="02020603050405020304" pitchFamily="18" charset="0"/>
              </a:rPr>
              <a:t>If goal is attitudinal, use surveys</a:t>
            </a:r>
          </a:p>
          <a:p>
            <a:pPr>
              <a:lnSpc>
                <a:spcPct val="90000"/>
              </a:lnSpc>
            </a:pPr>
            <a:endParaRPr lang="en-US" altLang="en-US"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en-US" altLang="en-US">
                <a:cs typeface="Times New Roman" panose="02020603050405020304" pitchFamily="18" charset="0"/>
              </a:rPr>
              <a:t>It can be difficult to assess ROMI because customers may not remember where they saw the ad</a:t>
            </a: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553200"/>
            <a:ext cx="381000" cy="30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60066"/>
              </a:buClr>
              <a:buFont typeface="Times" panose="02020603050405020304" pitchFamily="18" charset="0"/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1B4E8E"/>
              </a:buClr>
              <a:buSzPct val="95000"/>
              <a:buFont typeface="Arial" panose="020B0604020202020204" pitchFamily="34" charset="0"/>
              <a:buChar char="•"/>
              <a:defRPr sz="26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BAA594C2-C11D-43C5-A0A0-85D90A7146F6}" type="slidenum">
              <a:rPr lang="en-US" altLang="en-US" sz="1200">
                <a:solidFill>
                  <a:srgbClr val="1B4E8E"/>
                </a:solidFill>
                <a:latin typeface="Century" panose="02040604050505020304" pitchFamily="18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38</a:t>
            </a:fld>
            <a:endParaRPr lang="en-US" altLang="en-US" sz="1200" dirty="0">
              <a:solidFill>
                <a:srgbClr val="1B4E8E"/>
              </a:solidFill>
              <a:latin typeface="Century" panose="020406040505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>
                <a:solidFill>
                  <a:srgbClr val="FFFFFF"/>
                </a:solidFill>
                <a:latin typeface="Century" panose="02040604050505020304" pitchFamily="18" charset="0"/>
                <a:cs typeface="Century" panose="02040604050505020304" pitchFamily="18" charset="0"/>
              </a:rPr>
              <a:t>Assessing Media Effectiveness</a:t>
            </a:r>
            <a:br>
              <a:rPr lang="en-US" altLang="en-US" sz="2800" dirty="0">
                <a:solidFill>
                  <a:srgbClr val="FFFFFF"/>
                </a:solidFill>
                <a:latin typeface="Century" panose="02040604050505020304" pitchFamily="18" charset="0"/>
                <a:cs typeface="Century" panose="02040604050505020304" pitchFamily="18" charset="0"/>
              </a:rPr>
            </a:br>
            <a:r>
              <a:rPr lang="en-US" altLang="en-US" sz="2000" dirty="0">
                <a:solidFill>
                  <a:srgbClr val="FFFFFF"/>
                </a:solidFill>
                <a:latin typeface="Century" panose="02040604050505020304" pitchFamily="18" charset="0"/>
                <a:cs typeface="Century" panose="02040604050505020304" pitchFamily="18" charset="0"/>
              </a:rPr>
              <a:t>(slide 2 of 3)</a:t>
            </a:r>
            <a:endParaRPr lang="en-US" altLang="en-US" dirty="0">
              <a:latin typeface="Century" panose="02040604050505020304" pitchFamily="18" charset="0"/>
              <a:cs typeface="Century" panose="02040604050505020304" pitchFamily="18" charset="0"/>
            </a:endParaRPr>
          </a:p>
        </p:txBody>
      </p:sp>
      <p:sp>
        <p:nvSpPr>
          <p:cNvPr id="419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>
                <a:cs typeface="Times New Roman" panose="02020603050405020304" pitchFamily="18" charset="0"/>
              </a:rPr>
              <a:t>Considerations</a:t>
            </a:r>
          </a:p>
          <a:p>
            <a:pPr lvl="1"/>
            <a:r>
              <a:rPr lang="en-US" altLang="en-US" dirty="0">
                <a:cs typeface="Times New Roman" panose="02020603050405020304" pitchFamily="18" charset="0"/>
              </a:rPr>
              <a:t>Increasing ad budget relative to competition doesn’t increase sales in general </a:t>
            </a:r>
          </a:p>
          <a:p>
            <a:pPr lvl="1"/>
            <a:r>
              <a:rPr lang="en-US" altLang="en-US" dirty="0">
                <a:cs typeface="Times New Roman" panose="02020603050405020304" pitchFamily="18" charset="0"/>
              </a:rPr>
              <a:t>Qualitative differences, such as better ad copy, can increase the likelihood of sales</a:t>
            </a:r>
          </a:p>
          <a:p>
            <a:pPr lvl="1"/>
            <a:r>
              <a:rPr lang="en-US" altLang="en-US" dirty="0">
                <a:cs typeface="Times New Roman" panose="02020603050405020304" pitchFamily="18" charset="0"/>
              </a:rPr>
              <a:t>Ads that evoke positive feelings have been related to sales</a:t>
            </a:r>
          </a:p>
          <a:p>
            <a:pPr lvl="1"/>
            <a:r>
              <a:rPr lang="en-US" altLang="en-US" dirty="0">
                <a:cs typeface="Times New Roman" panose="02020603050405020304" pitchFamily="18" charset="0"/>
              </a:rPr>
              <a:t>Some believe that ad budgets should not be spent on current customers who already prefer the brand</a:t>
            </a:r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553200"/>
            <a:ext cx="381000" cy="30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60066"/>
              </a:buClr>
              <a:buFont typeface="Times" panose="02020603050405020304" pitchFamily="18" charset="0"/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1B4E8E"/>
              </a:buClr>
              <a:buSzPct val="95000"/>
              <a:buFont typeface="Arial" panose="020B0604020202020204" pitchFamily="34" charset="0"/>
              <a:buChar char="•"/>
              <a:defRPr sz="26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BAA594C2-C11D-43C5-A0A0-85D90A7146F6}" type="slidenum">
              <a:rPr lang="en-US" altLang="en-US" sz="1200">
                <a:solidFill>
                  <a:srgbClr val="1B4E8E"/>
                </a:solidFill>
                <a:latin typeface="Century" panose="02040604050505020304" pitchFamily="18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39</a:t>
            </a:fld>
            <a:endParaRPr lang="en-US" altLang="en-US" sz="1200" dirty="0">
              <a:solidFill>
                <a:srgbClr val="1B4E8E"/>
              </a:solidFill>
              <a:latin typeface="Century" panose="020406040505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Century" panose="02040604050505020304" pitchFamily="18" charset="0"/>
                <a:cs typeface="Century" panose="02040604050505020304" pitchFamily="18" charset="0"/>
              </a:rPr>
              <a:t>Discussion Questions #1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US" altLang="en-US" dirty="0"/>
              <a:t>Name all of the media in which you have seen Kentucky Fried Chicken (KFC) promoted.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US" altLang="en-US" dirty="0"/>
              <a:t>Why do you think these media were chosen?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553200"/>
            <a:ext cx="381000" cy="30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60066"/>
              </a:buClr>
              <a:buFont typeface="Times" panose="02020603050405020304" pitchFamily="18" charset="0"/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1B4E8E"/>
              </a:buClr>
              <a:buSzPct val="95000"/>
              <a:buFont typeface="Arial" panose="020B0604020202020204" pitchFamily="34" charset="0"/>
              <a:buChar char="•"/>
              <a:defRPr sz="26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BAA594C2-C11D-43C5-A0A0-85D90A7146F6}" type="slidenum">
              <a:rPr lang="en-US" altLang="en-US" sz="1200">
                <a:solidFill>
                  <a:srgbClr val="1B4E8E"/>
                </a:solidFill>
                <a:latin typeface="Century" panose="02040604050505020304" pitchFamily="18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4</a:t>
            </a:fld>
            <a:endParaRPr lang="en-US" altLang="en-US" sz="1200" dirty="0">
              <a:solidFill>
                <a:srgbClr val="1B4E8E"/>
              </a:solidFill>
              <a:latin typeface="Century" panose="020406040505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>
                <a:solidFill>
                  <a:srgbClr val="FFFFFF"/>
                </a:solidFill>
                <a:latin typeface="Century" panose="02040604050505020304" pitchFamily="18" charset="0"/>
                <a:cs typeface="Century" panose="02040604050505020304" pitchFamily="18" charset="0"/>
              </a:rPr>
              <a:t>Assessing Media Effectiveness</a:t>
            </a:r>
            <a:br>
              <a:rPr lang="en-US" altLang="en-US" sz="2800" dirty="0">
                <a:solidFill>
                  <a:srgbClr val="FFFFFF"/>
                </a:solidFill>
                <a:latin typeface="Century" panose="02040604050505020304" pitchFamily="18" charset="0"/>
                <a:cs typeface="Century" panose="02040604050505020304" pitchFamily="18" charset="0"/>
              </a:rPr>
            </a:br>
            <a:r>
              <a:rPr lang="en-US" altLang="en-US" sz="2000" dirty="0">
                <a:solidFill>
                  <a:srgbClr val="FFFFFF"/>
                </a:solidFill>
                <a:latin typeface="Century" panose="02040604050505020304" pitchFamily="18" charset="0"/>
                <a:cs typeface="Century" panose="02040604050505020304" pitchFamily="18" charset="0"/>
              </a:rPr>
              <a:t>(slide 3 of 3)</a:t>
            </a:r>
            <a:endParaRPr lang="en-US" altLang="en-US" dirty="0">
              <a:latin typeface="Century" panose="02040604050505020304" pitchFamily="18" charset="0"/>
              <a:cs typeface="Century" panose="02040604050505020304" pitchFamily="18" charset="0"/>
            </a:endParaRPr>
          </a:p>
        </p:txBody>
      </p:sp>
      <p:sp>
        <p:nvSpPr>
          <p:cNvPr id="542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Online advertising</a:t>
            </a:r>
          </a:p>
          <a:p>
            <a:pPr lvl="1"/>
            <a:r>
              <a:rPr lang="en-US" altLang="en-US"/>
              <a:t>Track c</a:t>
            </a:r>
            <a:r>
              <a:rPr lang="en-US" altLang="en-US">
                <a:cs typeface="Times New Roman" panose="02020603050405020304" pitchFamily="18" charset="0"/>
              </a:rPr>
              <a:t>lick-thru rates, downloads, inquiries, purchases, returns, etc. </a:t>
            </a:r>
          </a:p>
          <a:p>
            <a:pPr lvl="1"/>
            <a:r>
              <a:rPr lang="en-US" altLang="en-US">
                <a:cs typeface="Times New Roman" panose="02020603050405020304" pitchFamily="18" charset="0"/>
              </a:rPr>
              <a:t>Compare with cost per click, per download, per acquisition, etc. </a:t>
            </a:r>
          </a:p>
          <a:p>
            <a:pPr lvl="1"/>
            <a:r>
              <a:rPr lang="en-US" altLang="en-US">
                <a:cs typeface="Times New Roman" panose="02020603050405020304" pitchFamily="18" charset="0"/>
              </a:rPr>
              <a:t>Online ad cost is low, but effectiveness is not great</a:t>
            </a: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553200"/>
            <a:ext cx="381000" cy="30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60066"/>
              </a:buClr>
              <a:buFont typeface="Times" panose="02020603050405020304" pitchFamily="18" charset="0"/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1B4E8E"/>
              </a:buClr>
              <a:buSzPct val="95000"/>
              <a:buFont typeface="Arial" panose="020B0604020202020204" pitchFamily="34" charset="0"/>
              <a:buChar char="•"/>
              <a:defRPr sz="26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BAA594C2-C11D-43C5-A0A0-85D90A7146F6}" type="slidenum">
              <a:rPr lang="en-US" altLang="en-US" sz="1200">
                <a:solidFill>
                  <a:srgbClr val="1B4E8E"/>
                </a:solidFill>
                <a:latin typeface="Century" panose="02040604050505020304" pitchFamily="18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40</a:t>
            </a:fld>
            <a:endParaRPr lang="en-US" altLang="en-US" sz="1200" dirty="0">
              <a:solidFill>
                <a:srgbClr val="1B4E8E"/>
              </a:solidFill>
              <a:latin typeface="Century" panose="020406040505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Century" panose="02040604050505020304" pitchFamily="18" charset="0"/>
                <a:cs typeface="Century" panose="02040604050505020304" pitchFamily="18" charset="0"/>
              </a:rPr>
              <a:t>Discussion Questions #6</a:t>
            </a:r>
          </a:p>
        </p:txBody>
      </p:sp>
      <p:sp>
        <p:nvSpPr>
          <p:cNvPr id="440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  <a:defRPr/>
            </a:pPr>
            <a:r>
              <a:rPr lang="en-US" dirty="0"/>
              <a:t>If you are recruiting for the Army with the “Be All You Can Be” message </a:t>
            </a:r>
          </a:p>
          <a:p>
            <a:pPr marL="971550" lvl="1" indent="-514350">
              <a:buFont typeface="+mj-lt"/>
              <a:buAutoNum type="alphaLcParenR"/>
              <a:defRPr/>
            </a:pPr>
            <a:r>
              <a:rPr lang="en-US" dirty="0"/>
              <a:t>Which media would you choose?</a:t>
            </a:r>
          </a:p>
          <a:p>
            <a:pPr marL="971550" lvl="1" indent="-514350">
              <a:buFont typeface="+mj-lt"/>
              <a:buAutoNum type="alphaLcParenR"/>
              <a:defRPr/>
            </a:pPr>
            <a:r>
              <a:rPr lang="en-US" dirty="0"/>
              <a:t>When would you schedule the ads?</a:t>
            </a:r>
          </a:p>
          <a:p>
            <a:pPr marL="971550" lvl="1" indent="-514350">
              <a:buFont typeface="+mj-lt"/>
              <a:buAutoNum type="alphaLcParenR"/>
              <a:defRPr/>
            </a:pPr>
            <a:r>
              <a:rPr lang="en-US" dirty="0"/>
              <a:t>How would you measure effectiveness?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/>
              <a:t>Beyond advertising, what other promotional methods might be effective?</a:t>
            </a:r>
          </a:p>
          <a:p>
            <a:pPr lvl="1">
              <a:buFont typeface="Arial" charset="0"/>
              <a:buChar char="•"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553200"/>
            <a:ext cx="381000" cy="30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60066"/>
              </a:buClr>
              <a:buFont typeface="Times" panose="02020603050405020304" pitchFamily="18" charset="0"/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1B4E8E"/>
              </a:buClr>
              <a:buSzPct val="95000"/>
              <a:buFont typeface="Arial" panose="020B0604020202020204" pitchFamily="34" charset="0"/>
              <a:buChar char="•"/>
              <a:defRPr sz="26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BAA594C2-C11D-43C5-A0A0-85D90A7146F6}" type="slidenum">
              <a:rPr lang="en-US" altLang="en-US" sz="1200">
                <a:solidFill>
                  <a:srgbClr val="1B4E8E"/>
                </a:solidFill>
                <a:latin typeface="Century" panose="02040604050505020304" pitchFamily="18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41</a:t>
            </a:fld>
            <a:endParaRPr lang="en-US" altLang="en-US" sz="1200" dirty="0">
              <a:solidFill>
                <a:srgbClr val="1B4E8E"/>
              </a:solidFill>
              <a:latin typeface="Century" panose="020406040505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Century" panose="02040604050505020304" pitchFamily="18" charset="0"/>
                <a:cs typeface="Century" panose="02040604050505020304" pitchFamily="18" charset="0"/>
              </a:rPr>
              <a:t>Managerial Recap </a:t>
            </a:r>
          </a:p>
        </p:txBody>
      </p:sp>
      <p:sp>
        <p:nvSpPr>
          <p:cNvPr id="450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Times" pitchFamily="-108" charset="0"/>
              <a:buChar char="•"/>
              <a:defRPr/>
            </a:pPr>
            <a:r>
              <a:rPr lang="en-US" dirty="0"/>
              <a:t>Decisions about expenditure and timing are integral to promotional campaigns</a:t>
            </a:r>
          </a:p>
          <a:p>
            <a:pPr marL="0" indent="0">
              <a:buFont typeface="Times" pitchFamily="-108" charset="0"/>
              <a:buNone/>
              <a:defRPr/>
            </a:pPr>
            <a:endParaRPr lang="en-US" dirty="0"/>
          </a:p>
          <a:p>
            <a:pPr>
              <a:buFont typeface="Times" pitchFamily="-108" charset="0"/>
              <a:buChar char="•"/>
              <a:defRPr/>
            </a:pPr>
            <a:r>
              <a:rPr lang="en-US" dirty="0"/>
              <a:t>Marketers must integrate marketing communications</a:t>
            </a:r>
          </a:p>
          <a:p>
            <a:pPr marL="0" indent="0">
              <a:buFont typeface="Times" pitchFamily="-108" charset="0"/>
              <a:buNone/>
              <a:defRPr/>
            </a:pPr>
            <a:endParaRPr lang="en-US" dirty="0"/>
          </a:p>
          <a:p>
            <a:pPr>
              <a:buFont typeface="Times" pitchFamily="-108" charset="0"/>
              <a:buChar char="•"/>
              <a:defRPr/>
            </a:pPr>
            <a:r>
              <a:rPr lang="en-US" dirty="0"/>
              <a:t>The effectiveness of advertising is measured using long- and short-term measures</a:t>
            </a:r>
          </a:p>
          <a:p>
            <a:pPr>
              <a:buFont typeface="Times" pitchFamily="-108" charset="0"/>
              <a:buChar char="•"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553200"/>
            <a:ext cx="381000" cy="30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60066"/>
              </a:buClr>
              <a:buFont typeface="Times" panose="02020603050405020304" pitchFamily="18" charset="0"/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1B4E8E"/>
              </a:buClr>
              <a:buSzPct val="95000"/>
              <a:buFont typeface="Arial" panose="020B0604020202020204" pitchFamily="34" charset="0"/>
              <a:buChar char="•"/>
              <a:defRPr sz="26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BAA594C2-C11D-43C5-A0A0-85D90A7146F6}" type="slidenum">
              <a:rPr lang="en-US" altLang="en-US" sz="1200">
                <a:solidFill>
                  <a:srgbClr val="1B4E8E"/>
                </a:solidFill>
                <a:latin typeface="Century" panose="02040604050505020304" pitchFamily="18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42</a:t>
            </a:fld>
            <a:endParaRPr lang="en-US" altLang="en-US" sz="1200" dirty="0">
              <a:solidFill>
                <a:srgbClr val="1B4E8E"/>
              </a:solidFill>
              <a:latin typeface="Century" panose="020406040505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Century" panose="02040604050505020304" pitchFamily="18" charset="0"/>
                <a:cs typeface="Century" panose="02040604050505020304" pitchFamily="18" charset="0"/>
              </a:rPr>
              <a:t>What Media Decisions Are Made?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US" altLang="en-US" dirty="0"/>
              <a:t>How much do we spend?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US" altLang="en-US" dirty="0"/>
              <a:t>What is the schedule of expenditure?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US" altLang="en-US" dirty="0"/>
              <a:t>Which media do we use as channels of our communications?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553200"/>
            <a:ext cx="381000" cy="30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60066"/>
              </a:buClr>
              <a:buFont typeface="Times" panose="02020603050405020304" pitchFamily="18" charset="0"/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1B4E8E"/>
              </a:buClr>
              <a:buSzPct val="95000"/>
              <a:buFont typeface="Arial" panose="020B0604020202020204" pitchFamily="34" charset="0"/>
              <a:buChar char="•"/>
              <a:defRPr sz="26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BAA594C2-C11D-43C5-A0A0-85D90A7146F6}" type="slidenum">
              <a:rPr lang="en-US" altLang="en-US" sz="1200">
                <a:solidFill>
                  <a:srgbClr val="1B4E8E"/>
                </a:solidFill>
                <a:latin typeface="Century" panose="02040604050505020304" pitchFamily="18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5</a:t>
            </a:fld>
            <a:endParaRPr lang="en-US" altLang="en-US" sz="1200" dirty="0">
              <a:solidFill>
                <a:srgbClr val="1B4E8E"/>
              </a:solidFill>
              <a:latin typeface="Century" panose="020406040505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>
                <a:latin typeface="Century" panose="02040604050505020304" pitchFamily="18" charset="0"/>
                <a:cs typeface="Century" panose="02040604050505020304" pitchFamily="18" charset="0"/>
              </a:rPr>
              <a:t>How Much to Spend</a:t>
            </a:r>
            <a:r>
              <a:rPr lang="en-US" altLang="en-US" dirty="0">
                <a:latin typeface="Century" panose="02040604050505020304" pitchFamily="18" charset="0"/>
                <a:cs typeface="Century" panose="02040604050505020304" pitchFamily="18" charset="0"/>
              </a:rPr>
              <a:t/>
            </a:r>
            <a:br>
              <a:rPr lang="en-US" altLang="en-US" dirty="0">
                <a:latin typeface="Century" panose="02040604050505020304" pitchFamily="18" charset="0"/>
                <a:cs typeface="Century" panose="02040604050505020304" pitchFamily="18" charset="0"/>
              </a:rPr>
            </a:br>
            <a:r>
              <a:rPr lang="en-US" altLang="en-US" sz="2000" dirty="0">
                <a:latin typeface="Century" panose="02040604050505020304" pitchFamily="18" charset="0"/>
                <a:cs typeface="Century" panose="02040604050505020304" pitchFamily="18" charset="0"/>
              </a:rPr>
              <a:t>(slide 1 of 3)</a:t>
            </a:r>
            <a:endParaRPr lang="en-US" altLang="en-US" dirty="0">
              <a:latin typeface="Century" panose="02040604050505020304" pitchFamily="18" charset="0"/>
              <a:cs typeface="Century" panose="02040604050505020304" pitchFamily="18" charset="0"/>
            </a:endParaRP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09588" indent="-509588">
              <a:buFont typeface="Arial" panose="020B0604020202020204" pitchFamily="34" charset="0"/>
              <a:buAutoNum type="arabicPeriod"/>
            </a:pPr>
            <a:r>
              <a:rPr lang="en-US" altLang="en-US" dirty="0"/>
              <a:t>Percentage of sales</a:t>
            </a:r>
          </a:p>
          <a:p>
            <a:pPr lvl="1"/>
            <a:r>
              <a:rPr lang="en-US" altLang="en-US" dirty="0"/>
              <a:t>Percentage is determined by prior years’ sales or industry norms </a:t>
            </a:r>
          </a:p>
          <a:p>
            <a:pPr lvl="1"/>
            <a:r>
              <a:rPr lang="en-US" altLang="en-US" dirty="0"/>
              <a:t>Percentage is then adjusted depending upon this year’s goals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553200"/>
            <a:ext cx="381000" cy="30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60066"/>
              </a:buClr>
              <a:buFont typeface="Times" panose="02020603050405020304" pitchFamily="18" charset="0"/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1B4E8E"/>
              </a:buClr>
              <a:buSzPct val="95000"/>
              <a:buFont typeface="Arial" panose="020B0604020202020204" pitchFamily="34" charset="0"/>
              <a:buChar char="•"/>
              <a:defRPr sz="26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BAA594C2-C11D-43C5-A0A0-85D90A7146F6}" type="slidenum">
              <a:rPr lang="en-US" altLang="en-US" sz="1200">
                <a:solidFill>
                  <a:srgbClr val="1B4E8E"/>
                </a:solidFill>
                <a:latin typeface="Century" panose="02040604050505020304" pitchFamily="18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6</a:t>
            </a:fld>
            <a:endParaRPr lang="en-US" altLang="en-US" sz="1200" dirty="0">
              <a:solidFill>
                <a:srgbClr val="1B4E8E"/>
              </a:solidFill>
              <a:latin typeface="Century" panose="020406040505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>
                <a:latin typeface="Century" panose="02040604050505020304" pitchFamily="18" charset="0"/>
                <a:cs typeface="Century" panose="02040604050505020304" pitchFamily="18" charset="0"/>
              </a:rPr>
              <a:t>How Much to Spend</a:t>
            </a:r>
            <a:r>
              <a:rPr lang="en-US" altLang="en-US" dirty="0">
                <a:latin typeface="Century" panose="02040604050505020304" pitchFamily="18" charset="0"/>
                <a:cs typeface="Century" panose="02040604050505020304" pitchFamily="18" charset="0"/>
              </a:rPr>
              <a:t/>
            </a:r>
            <a:br>
              <a:rPr lang="en-US" altLang="en-US" dirty="0">
                <a:latin typeface="Century" panose="02040604050505020304" pitchFamily="18" charset="0"/>
                <a:cs typeface="Century" panose="02040604050505020304" pitchFamily="18" charset="0"/>
              </a:rPr>
            </a:br>
            <a:r>
              <a:rPr lang="en-US" altLang="en-US" sz="2000" dirty="0">
                <a:latin typeface="Century" panose="02040604050505020304" pitchFamily="18" charset="0"/>
                <a:cs typeface="Century" panose="02040604050505020304" pitchFamily="18" charset="0"/>
              </a:rPr>
              <a:t>(slide 2 of 3)</a:t>
            </a:r>
            <a:endParaRPr lang="en-US" altLang="en-US" dirty="0">
              <a:latin typeface="Century" panose="02040604050505020304" pitchFamily="18" charset="0"/>
              <a:cs typeface="Century" panose="020406040505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509588" indent="-509588">
              <a:buFont typeface="+mj-lt"/>
              <a:buAutoNum type="arabicPeriod" startAt="2"/>
              <a:defRPr/>
            </a:pPr>
            <a:r>
              <a:rPr lang="en-US" dirty="0"/>
              <a:t>Competitive parity</a:t>
            </a:r>
          </a:p>
          <a:p>
            <a:pPr lvl="1">
              <a:buFont typeface="Arial" charset="0"/>
              <a:buChar char="•"/>
              <a:defRPr/>
            </a:pPr>
            <a:r>
              <a:rPr lang="en-US" dirty="0"/>
              <a:t>Determine what competitors are spending</a:t>
            </a:r>
          </a:p>
          <a:p>
            <a:pPr lvl="2">
              <a:defRPr/>
            </a:pPr>
            <a:r>
              <a:rPr lang="en-US" dirty="0"/>
              <a:t>In some industries, ad spending is proportional to income</a:t>
            </a:r>
          </a:p>
        </p:txBody>
      </p:sp>
      <p:pic>
        <p:nvPicPr>
          <p:cNvPr id="20484" name="Picture 3" descr="Figure 12.1 Proportion of Ad Spending to Sales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62513" y="2133600"/>
            <a:ext cx="3533775" cy="30384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553200"/>
            <a:ext cx="381000" cy="30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60066"/>
              </a:buClr>
              <a:buFont typeface="Times" panose="02020603050405020304" pitchFamily="18" charset="0"/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1B4E8E"/>
              </a:buClr>
              <a:buSzPct val="95000"/>
              <a:buFont typeface="Arial" panose="020B0604020202020204" pitchFamily="34" charset="0"/>
              <a:buChar char="•"/>
              <a:defRPr sz="26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BAA594C2-C11D-43C5-A0A0-85D90A7146F6}" type="slidenum">
              <a:rPr lang="en-US" altLang="en-US" sz="1200">
                <a:solidFill>
                  <a:srgbClr val="1B4E8E"/>
                </a:solidFill>
                <a:latin typeface="Century" panose="02040604050505020304" pitchFamily="18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7</a:t>
            </a:fld>
            <a:endParaRPr lang="en-US" altLang="en-US" sz="1200" dirty="0">
              <a:solidFill>
                <a:srgbClr val="1B4E8E"/>
              </a:solidFill>
              <a:latin typeface="Century" panose="020406040505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>
                <a:latin typeface="Century" panose="02040604050505020304" pitchFamily="18" charset="0"/>
                <a:cs typeface="Century" panose="02040604050505020304" pitchFamily="18" charset="0"/>
              </a:rPr>
              <a:t>How Much to Spend</a:t>
            </a:r>
            <a:r>
              <a:rPr lang="en-US" altLang="en-US" dirty="0">
                <a:latin typeface="Century" panose="02040604050505020304" pitchFamily="18" charset="0"/>
                <a:cs typeface="Century" panose="02040604050505020304" pitchFamily="18" charset="0"/>
              </a:rPr>
              <a:t/>
            </a:r>
            <a:br>
              <a:rPr lang="en-US" altLang="en-US" dirty="0">
                <a:latin typeface="Century" panose="02040604050505020304" pitchFamily="18" charset="0"/>
                <a:cs typeface="Century" panose="02040604050505020304" pitchFamily="18" charset="0"/>
              </a:rPr>
            </a:br>
            <a:r>
              <a:rPr lang="en-US" altLang="en-US" sz="2000" dirty="0">
                <a:latin typeface="Century" panose="02040604050505020304" pitchFamily="18" charset="0"/>
                <a:cs typeface="Century" panose="02040604050505020304" pitchFamily="18" charset="0"/>
              </a:rPr>
              <a:t>(slide 3 of 3)</a:t>
            </a:r>
            <a:endParaRPr lang="en-US" altLang="en-US" dirty="0">
              <a:latin typeface="Century" panose="02040604050505020304" pitchFamily="18" charset="0"/>
              <a:cs typeface="Century" panose="02040604050505020304" pitchFamily="18" charset="0"/>
            </a:endParaRPr>
          </a:p>
        </p:txBody>
      </p:sp>
      <p:sp>
        <p:nvSpPr>
          <p:cNvPr id="1126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09588" indent="-509588">
              <a:buFont typeface="Arial" panose="020B0604020202020204" pitchFamily="34" charset="0"/>
              <a:buAutoNum type="arabicPeriod" startAt="3"/>
            </a:pPr>
            <a:r>
              <a:rPr lang="en-US" altLang="en-US" dirty="0"/>
              <a:t>Strategic advertising goal</a:t>
            </a:r>
          </a:p>
          <a:p>
            <a:pPr lvl="1"/>
            <a:r>
              <a:rPr lang="en-US" altLang="en-US" dirty="0"/>
              <a:t>Set a strategic goal (awareness, attitude change, etc.) and then work backward to determine how much should be spent to reach the goal</a:t>
            </a:r>
          </a:p>
          <a:p>
            <a:pPr lvl="1"/>
            <a:r>
              <a:rPr lang="en-US" altLang="en-US" dirty="0"/>
              <a:t>Advertising is viewed as an investment that will return sales and profits</a:t>
            </a:r>
          </a:p>
          <a:p>
            <a:pPr lvl="2"/>
            <a:r>
              <a:rPr lang="en-US" altLang="en-US" dirty="0"/>
              <a:t>Need to understand reach and frequency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553200"/>
            <a:ext cx="381000" cy="30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60066"/>
              </a:buClr>
              <a:buFont typeface="Times" panose="02020603050405020304" pitchFamily="18" charset="0"/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1B4E8E"/>
              </a:buClr>
              <a:buSzPct val="95000"/>
              <a:buFont typeface="Arial" panose="020B0604020202020204" pitchFamily="34" charset="0"/>
              <a:buChar char="•"/>
              <a:defRPr sz="26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BAA594C2-C11D-43C5-A0A0-85D90A7146F6}" type="slidenum">
              <a:rPr lang="en-US" altLang="en-US" sz="1200">
                <a:solidFill>
                  <a:srgbClr val="1B4E8E"/>
                </a:solidFill>
                <a:latin typeface="Century" panose="02040604050505020304" pitchFamily="18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8</a:t>
            </a:fld>
            <a:endParaRPr lang="en-US" altLang="en-US" sz="1200" dirty="0">
              <a:solidFill>
                <a:srgbClr val="1B4E8E"/>
              </a:solidFill>
              <a:latin typeface="Century" panose="020406040505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>
                <a:latin typeface="Century" panose="02040604050505020304" pitchFamily="18" charset="0"/>
                <a:cs typeface="Century" panose="02040604050505020304" pitchFamily="18" charset="0"/>
              </a:rPr>
              <a:t>Reach, Frequency, and GRPs</a:t>
            </a:r>
            <a:br>
              <a:rPr lang="en-US" altLang="en-US" sz="2800" dirty="0">
                <a:latin typeface="Century" panose="02040604050505020304" pitchFamily="18" charset="0"/>
                <a:cs typeface="Century" panose="02040604050505020304" pitchFamily="18" charset="0"/>
              </a:rPr>
            </a:br>
            <a:r>
              <a:rPr lang="en-US" altLang="en-US" sz="2000" dirty="0">
                <a:latin typeface="Century" panose="02040604050505020304" pitchFamily="18" charset="0"/>
                <a:cs typeface="Century" panose="02040604050505020304" pitchFamily="18" charset="0"/>
              </a:rPr>
              <a:t>(slide 1 of 2)</a:t>
            </a:r>
            <a:endParaRPr lang="en-US" altLang="en-US" sz="2800" dirty="0">
              <a:latin typeface="Century" panose="02040604050505020304" pitchFamily="18" charset="0"/>
              <a:cs typeface="Century" panose="02040604050505020304" pitchFamily="18" charset="0"/>
            </a:endParaRP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Reach</a:t>
            </a:r>
          </a:p>
          <a:p>
            <a:pPr lvl="1"/>
            <a:r>
              <a:rPr lang="en-US" altLang="en-US" dirty="0"/>
              <a:t>The share of your target that has seen your ad at least once </a:t>
            </a:r>
          </a:p>
          <a:p>
            <a:r>
              <a:rPr lang="en-US" altLang="en-US" dirty="0"/>
              <a:t>Frequency</a:t>
            </a:r>
          </a:p>
          <a:p>
            <a:pPr lvl="1"/>
            <a:r>
              <a:rPr lang="en-US" altLang="en-US" dirty="0"/>
              <a:t>The average number of times target saw the ad (within set duration)</a:t>
            </a:r>
          </a:p>
          <a:p>
            <a:r>
              <a:rPr lang="en-US" altLang="en-US" dirty="0"/>
              <a:t>GRPs: Reach × Frequency</a:t>
            </a:r>
          </a:p>
          <a:p>
            <a:pPr lvl="1"/>
            <a:r>
              <a:rPr lang="en-US" altLang="en-US" dirty="0">
                <a:cs typeface="Times New Roman" panose="02020603050405020304" pitchFamily="18" charset="0"/>
              </a:rPr>
              <a:t>Ad reached 25% of target an average of 3 times—the ad delivered 75 GRPs </a:t>
            </a:r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553200"/>
            <a:ext cx="381000" cy="30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60066"/>
              </a:buClr>
              <a:buFont typeface="Times" panose="02020603050405020304" pitchFamily="18" charset="0"/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1B4E8E"/>
              </a:buClr>
              <a:buSzPct val="95000"/>
              <a:buFont typeface="Arial" panose="020B0604020202020204" pitchFamily="34" charset="0"/>
              <a:buChar char="•"/>
              <a:defRPr sz="26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BAA594C2-C11D-43C5-A0A0-85D90A7146F6}" type="slidenum">
              <a:rPr lang="en-US" altLang="en-US" sz="1200">
                <a:solidFill>
                  <a:srgbClr val="1B4E8E"/>
                </a:solidFill>
                <a:latin typeface="Century" panose="02040604050505020304" pitchFamily="18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9</a:t>
            </a:fld>
            <a:endParaRPr lang="en-US" altLang="en-US" sz="1200" dirty="0">
              <a:solidFill>
                <a:srgbClr val="1B4E8E"/>
              </a:solidFill>
              <a:latin typeface="Century" panose="020406040505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-8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-80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-8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-80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10533</TotalTime>
  <Words>1483</Words>
  <Application>Microsoft Office PowerPoint</Application>
  <PresentationFormat>On-screen Show (4:3)</PresentationFormat>
  <Paragraphs>262</Paragraphs>
  <Slides>42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42</vt:i4>
      </vt:variant>
    </vt:vector>
  </HeadingPairs>
  <TitlesOfParts>
    <vt:vector size="50" baseType="lpstr">
      <vt:lpstr>ＭＳ Ｐゴシック</vt:lpstr>
      <vt:lpstr>Arial</vt:lpstr>
      <vt:lpstr>Calibri</vt:lpstr>
      <vt:lpstr>Century</vt:lpstr>
      <vt:lpstr>Times</vt:lpstr>
      <vt:lpstr>Times New Roman</vt:lpstr>
      <vt:lpstr>Blank Presentation</vt:lpstr>
      <vt:lpstr>1_Blank Presentation</vt:lpstr>
      <vt:lpstr>PowerPoint Presentation</vt:lpstr>
      <vt:lpstr>Integrated Marketing Communications and Media Choices</vt:lpstr>
      <vt:lpstr>Marketing Framework</vt:lpstr>
      <vt:lpstr>Discussion Questions #1</vt:lpstr>
      <vt:lpstr>What Media Decisions Are Made?</vt:lpstr>
      <vt:lpstr>How Much to Spend (slide 1 of 3)</vt:lpstr>
      <vt:lpstr>How Much to Spend (slide 2 of 3)</vt:lpstr>
      <vt:lpstr>How Much to Spend (slide 3 of 3)</vt:lpstr>
      <vt:lpstr>Reach, Frequency, and GRPs (slide 1 of 2)</vt:lpstr>
      <vt:lpstr>Reach, Frequency, and GRPs (slide 2 of 2)</vt:lpstr>
      <vt:lpstr>When to Schedule</vt:lpstr>
      <vt:lpstr>When to Schedule: Concept in Action (slide 1 of 2)</vt:lpstr>
      <vt:lpstr>When to Schedule: Concept in Action (slide 2 of 2)</vt:lpstr>
      <vt:lpstr>Discussion Questions #2</vt:lpstr>
      <vt:lpstr>Which Media (slide 1 of 7)</vt:lpstr>
      <vt:lpstr>Which Media (slide 2 of 7)</vt:lpstr>
      <vt:lpstr>Which Media (slide 3 of 7)</vt:lpstr>
      <vt:lpstr>Which Media (slide 4 of 7)</vt:lpstr>
      <vt:lpstr>Which Media (slide 5 of 7)</vt:lpstr>
      <vt:lpstr>Which Media (slide 6 of 7)</vt:lpstr>
      <vt:lpstr>Which Media (slide 7 of 7)</vt:lpstr>
      <vt:lpstr>Discussion Questions #3</vt:lpstr>
      <vt:lpstr>Beyond Advertising</vt:lpstr>
      <vt:lpstr>Designing a Sales Force (slide 1 of 2)</vt:lpstr>
      <vt:lpstr>Advertising vs. Personal Selling</vt:lpstr>
      <vt:lpstr>Discussion Question #4</vt:lpstr>
      <vt:lpstr>Designing a Sales Force (slide 2 of 2)</vt:lpstr>
      <vt:lpstr>Public Relations (slide 1 of 3)</vt:lpstr>
      <vt:lpstr>Public Relations (slide 2 of 3)</vt:lpstr>
      <vt:lpstr>Public Relations (slide 3 of 3)</vt:lpstr>
      <vt:lpstr>Discussion Questions #5</vt:lpstr>
      <vt:lpstr>Product Placement</vt:lpstr>
      <vt:lpstr>Event Sponsorship</vt:lpstr>
      <vt:lpstr>Sales Promotion</vt:lpstr>
      <vt:lpstr>IMC Choices Depend on Goals (slide 1 of 2)</vt:lpstr>
      <vt:lpstr>IMC Choices Depend on Goals (slide 2 of 2)</vt:lpstr>
      <vt:lpstr>IMC Schedule</vt:lpstr>
      <vt:lpstr>Assessing Media Effectiveness (slide 1 of 3)</vt:lpstr>
      <vt:lpstr>Assessing Media Effectiveness (slide 2 of 3)</vt:lpstr>
      <vt:lpstr>Assessing Media Effectiveness (slide 3 of 3)</vt:lpstr>
      <vt:lpstr>Discussion Questions #6</vt:lpstr>
      <vt:lpstr>Managerial Recap </vt:lpstr>
    </vt:vector>
  </TitlesOfParts>
  <Company>ted knapke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Marketing Management</dc:title>
  <dc:creator>ted knapke</dc:creator>
  <cp:lastModifiedBy>Leslie Kauffman</cp:lastModifiedBy>
  <cp:revision>436</cp:revision>
  <dcterms:created xsi:type="dcterms:W3CDTF">2011-05-18T16:06:45Z</dcterms:created>
  <dcterms:modified xsi:type="dcterms:W3CDTF">2016-10-20T06:43:17Z</dcterms:modified>
</cp:coreProperties>
</file>