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9"/>
  </p:notesMasterIdLst>
  <p:handoutMasterIdLst>
    <p:handoutMasterId r:id="rId30"/>
  </p:handoutMasterIdLst>
  <p:sldIdLst>
    <p:sldId id="355" r:id="rId3"/>
    <p:sldId id="356" r:id="rId4"/>
    <p:sldId id="357" r:id="rId5"/>
    <p:sldId id="366" r:id="rId6"/>
    <p:sldId id="358" r:id="rId7"/>
    <p:sldId id="367" r:id="rId8"/>
    <p:sldId id="359" r:id="rId9"/>
    <p:sldId id="368" r:id="rId10"/>
    <p:sldId id="369" r:id="rId11"/>
    <p:sldId id="361" r:id="rId12"/>
    <p:sldId id="362" r:id="rId13"/>
    <p:sldId id="370" r:id="rId14"/>
    <p:sldId id="363" r:id="rId15"/>
    <p:sldId id="364" r:id="rId16"/>
    <p:sldId id="371" r:id="rId17"/>
    <p:sldId id="372" r:id="rId18"/>
    <p:sldId id="373" r:id="rId19"/>
    <p:sldId id="374" r:id="rId20"/>
    <p:sldId id="375" r:id="rId21"/>
    <p:sldId id="365" r:id="rId22"/>
    <p:sldId id="376" r:id="rId23"/>
    <p:sldId id="377" r:id="rId24"/>
    <p:sldId id="378" r:id="rId25"/>
    <p:sldId id="379" r:id="rId26"/>
    <p:sldId id="380" r:id="rId27"/>
    <p:sldId id="351"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81" userDrawn="1">
          <p15:clr>
            <a:srgbClr val="A4A3A4"/>
          </p15:clr>
        </p15:guide>
        <p15:guide id="2" pos="272" userDrawn="1">
          <p15:clr>
            <a:srgbClr val="A4A3A4"/>
          </p15:clr>
        </p15:guide>
        <p15:guide id="3" orient="horz" pos="386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7" name="Pavithran" initials="P" lastIdx="16" clrIdx="7">
    <p:extLst>
      <p:ext uri="{19B8F6BF-5375-455C-9EA6-DF929625EA0E}">
        <p15:presenceInfo xmlns:p15="http://schemas.microsoft.com/office/powerpoint/2012/main" userId="S-1-5-21-2752970185-40930380-1894245210-1594" providerId="AD"/>
      </p:ext>
    </p:extLst>
  </p:cmAuthor>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 id="6" name="Gopinath, Balaraman" initials="GB" lastIdx="15" clrIdx="6">
    <p:extLst>
      <p:ext uri="{19B8F6BF-5375-455C-9EA6-DF929625EA0E}">
        <p15:presenceInfo xmlns:p15="http://schemas.microsoft.com/office/powerpoint/2012/main" userId="S-1-5-21-2752970185-40930380-1894245210-29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74" autoAdjust="0"/>
    <p:restoredTop sz="96395" autoAdjust="0"/>
  </p:normalViewPr>
  <p:slideViewPr>
    <p:cSldViewPr snapToGrid="0" snapToObjects="1">
      <p:cViewPr>
        <p:scale>
          <a:sx n="75" d="100"/>
          <a:sy n="75" d="100"/>
        </p:scale>
        <p:origin x="2382" y="786"/>
      </p:cViewPr>
      <p:guideLst>
        <p:guide orient="horz" pos="981"/>
        <p:guide pos="272"/>
        <p:guide orient="horz" pos="386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5" d="100"/>
          <a:sy n="85" d="100"/>
        </p:scale>
        <p:origin x="3054"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12/31/2019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smtClean="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smtClean="0">
                <a:solidFill>
                  <a:schemeClr val="dk1"/>
                </a:solidFill>
                <a:latin typeface="Arial"/>
                <a:ea typeface="Arial"/>
                <a:cs typeface="Arial"/>
                <a:sym typeface="Arial"/>
              </a:rPr>
              <a:t>1) MathType Plugin</a:t>
            </a:r>
          </a:p>
          <a:p>
            <a:r>
              <a:rPr lang="en-US" sz="1200" b="0" i="0" u="none" strike="noStrike" kern="1200" cap="none" dirty="0" smtClean="0">
                <a:solidFill>
                  <a:schemeClr val="dk1"/>
                </a:solidFill>
                <a:latin typeface="Arial"/>
                <a:ea typeface="Arial"/>
                <a:cs typeface="Arial"/>
                <a:sym typeface="Arial"/>
              </a:rPr>
              <a:t>2) Math Player (free versions available)</a:t>
            </a:r>
          </a:p>
          <a:p>
            <a:r>
              <a:rPr lang="en-US" sz="1200" b="0" i="0" u="none" strike="noStrike" kern="1200" cap="none" dirty="0" smtClean="0">
                <a:solidFill>
                  <a:schemeClr val="dk1"/>
                </a:solidFill>
                <a:latin typeface="Arial"/>
                <a:ea typeface="Arial"/>
                <a:cs typeface="Arial"/>
                <a:sym typeface="Arial"/>
              </a:rPr>
              <a:t>3) NVDA Reader (free versions available)</a:t>
            </a:r>
            <a:endParaRPr lang="en-US" dirty="0" smtClean="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346426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26</a:t>
            </a:fld>
            <a:endParaRPr lang="en-US" dirty="0"/>
          </a:p>
        </p:txBody>
      </p:sp>
    </p:spTree>
    <p:extLst>
      <p:ext uri="{BB962C8B-B14F-4D97-AF65-F5344CB8AC3E}">
        <p14:creationId xmlns:p14="http://schemas.microsoft.com/office/powerpoint/2010/main" val="1372981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lIns="0" tIns="0" rIns="0" bIns="0"/>
          <a:lstStyle>
            <a:lvl1pPr>
              <a:defRPr sz="3600">
                <a:solidFill>
                  <a:srgbClr val="3399B5"/>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lIns="0" tIns="0" rIns="0" bIns="0"/>
          <a:lstStyle>
            <a:lvl1pPr marL="118872" indent="-118872">
              <a:buClr>
                <a:srgbClr val="007FA3"/>
              </a:buClr>
              <a:buSzPct val="25000"/>
              <a:defRPr sz="2400">
                <a:latin typeface="+mn-lt"/>
              </a:defRPr>
            </a:lvl1pPr>
            <a:lvl2pPr marL="569913" indent="-285750">
              <a:buClr>
                <a:srgbClr val="007FA3"/>
              </a:buClr>
              <a:defRPr sz="2400">
                <a:latin typeface="+mn-lt"/>
              </a:defRPr>
            </a:lvl2pPr>
            <a:lvl3pPr>
              <a:buClr>
                <a:srgbClr val="007FA3"/>
              </a:buClr>
              <a:defRPr sz="2400">
                <a:latin typeface="+mn-lt"/>
              </a:defRPr>
            </a:lvl3pPr>
            <a:lvl4pPr>
              <a:buClr>
                <a:srgbClr val="007FA3"/>
              </a:buClr>
              <a:defRPr sz="2400">
                <a:latin typeface="+mn-lt"/>
              </a:defRPr>
            </a:lvl4pPr>
            <a:lvl5pPr>
              <a:buClr>
                <a:srgbClr val="007FA3"/>
              </a:buClr>
              <a:defRPr sz="2400">
                <a:latin typeface="+mn-lt"/>
              </a:defRPr>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12/31/2019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56728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One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6"/>
            <a:ext cx="8229600" cy="4434275"/>
          </a:xfrm>
        </p:spPr>
        <p:txBody>
          <a:bodyPr lIns="0" tIns="0" rIns="0" bIns="0"/>
          <a:lstStyle>
            <a:lvl1pPr marL="255600" indent="-255600">
              <a:buFont typeface="Arial" panose="020B0604020202020204" pitchFamily="34" charset="0"/>
              <a:buChar char="•"/>
              <a:defRPr sz="2400">
                <a:latin typeface="+mn-lt"/>
              </a:defRPr>
            </a:lvl1pPr>
            <a:lvl2pPr indent="-284400">
              <a:defRPr sz="2400">
                <a:latin typeface="+mn-lt"/>
              </a:defRPr>
            </a:lvl2pPr>
            <a:lvl3pPr indent="-230400">
              <a:defRPr sz="2400">
                <a:latin typeface="+mn-lt"/>
              </a:defRPr>
            </a:lvl3pPr>
            <a:lvl4pPr indent="-230400">
              <a:defRPr sz="2400">
                <a:latin typeface="+mn-lt"/>
              </a:defRPr>
            </a:lvl4pPr>
          </a:lstStyle>
          <a:p>
            <a:pPr lvl="0"/>
            <a:r>
              <a:rPr lang="en-US" dirty="0"/>
              <a:t>Edit Master text styles</a:t>
            </a:r>
          </a:p>
        </p:txBody>
      </p:sp>
    </p:spTree>
    <p:extLst>
      <p:ext uri="{BB962C8B-B14F-4D97-AF65-F5344CB8AC3E}">
        <p14:creationId xmlns:p14="http://schemas.microsoft.com/office/powerpoint/2010/main" val="36781474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1"/>
            <a:ext cx="3657600" cy="602738"/>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3" name="Content Placeholder 2"/>
          <p:cNvSpPr>
            <a:spLocks noGrp="1"/>
          </p:cNvSpPr>
          <p:nvPr>
            <p:ph sz="quarter" idx="14"/>
          </p:nvPr>
        </p:nvSpPr>
        <p:spPr>
          <a:xfrm>
            <a:off x="5029200" y="4640263"/>
            <a:ext cx="3675063" cy="1050925"/>
          </a:xfrm>
        </p:spPr>
        <p:txBody>
          <a:bodyPr/>
          <a:lstStyle>
            <a:lvl1pPr marL="101600" indent="0">
              <a:buNone/>
              <a:defRPr/>
            </a:lvl1pPr>
          </a:lstStyle>
          <a:p>
            <a:pPr lvl="0"/>
            <a:endParaRPr lang="en-US" dirty="0"/>
          </a:p>
        </p:txBody>
      </p:sp>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endParaRPr lang="en-US" dirty="0"/>
          </a:p>
        </p:txBody>
      </p:sp>
      <p:sp>
        <p:nvSpPr>
          <p:cNvPr id="3" name="Date Placeholder 2"/>
          <p:cNvSpPr>
            <a:spLocks noGrp="1"/>
          </p:cNvSpPr>
          <p:nvPr>
            <p:ph type="dt" idx="1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11768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dirty="0"/>
          </a:p>
        </p:txBody>
      </p:sp>
      <p:sp>
        <p:nvSpPr>
          <p:cNvPr id="41" name="Shape 41"/>
          <p:cNvSpPr txBox="1">
            <a:spLocks noGrp="1"/>
          </p:cNvSpPr>
          <p:nvPr>
            <p:ph type="body" idx="3"/>
          </p:nvPr>
        </p:nvSpPr>
        <p:spPr>
          <a:xfrm>
            <a:off x="5029200" y="3200401"/>
            <a:ext cx="3657600" cy="1371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15" name="Shape 41"/>
          <p:cNvSpPr txBox="1">
            <a:spLocks noGrp="1"/>
          </p:cNvSpPr>
          <p:nvPr>
            <p:ph type="body" idx="14"/>
          </p:nvPr>
        </p:nvSpPr>
        <p:spPr>
          <a:xfrm>
            <a:off x="5029200" y="4711435"/>
            <a:ext cx="3657600" cy="1371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6488270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panose="02020603050405020304" pitchFamily="18" charset="0"/>
                <a:cs typeface="Times New Roman" panose="02020603050405020304" pitchFamily="18" charset="0"/>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0" tIns="0" rIns="0" bIns="0" anchor="t" anchorCtr="0"/>
          <a:lstStyle>
            <a:lvl1pPr marL="255600" marR="0" lvl="0" indent="-255600" algn="l" rtl="0">
              <a:spcBef>
                <a:spcPts val="1500"/>
              </a:spcBef>
              <a:buClr>
                <a:srgbClr val="007FA3"/>
              </a:buClr>
              <a:buSzPct val="100000"/>
              <a:buFont typeface="Arial" panose="020B0604020202020204" pitchFamily="34" charset="0"/>
              <a:buChar char="•"/>
              <a:defRPr sz="2400" b="0" i="0" u="none" strike="noStrike" cap="none">
                <a:solidFill>
                  <a:schemeClr val="dk1"/>
                </a:solidFill>
                <a:latin typeface="+mn-lt"/>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0" tIns="0" rIns="0" bIns="0" anchor="t" anchorCtr="0"/>
          <a:lstStyle>
            <a:lvl1pPr marL="255600" marR="0" lvl="0" indent="-255600" algn="l" rtl="0">
              <a:spcBef>
                <a:spcPts val="1500"/>
              </a:spcBef>
              <a:buClr>
                <a:srgbClr val="007FA3"/>
              </a:buClr>
              <a:buSzPct val="100000"/>
              <a:buFont typeface="Arial" panose="020B0604020202020204" pitchFamily="34" charset="0"/>
              <a:buChar char="•"/>
              <a:defRPr sz="2400" b="0" i="0" u="none" strike="noStrike" cap="none">
                <a:solidFill>
                  <a:schemeClr val="dk1"/>
                </a:solidFill>
                <a:latin typeface="+mn-lt"/>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lang="en-IN" dirty="0" smtClean="0"/>
          </a:p>
        </p:txBody>
      </p:sp>
      <p:sp>
        <p:nvSpPr>
          <p:cNvPr id="3" name="Content Placeholder 2"/>
          <p:cNvSpPr>
            <a:spLocks noGrp="1"/>
          </p:cNvSpPr>
          <p:nvPr>
            <p:ph sz="quarter" idx="13"/>
          </p:nvPr>
        </p:nvSpPr>
        <p:spPr>
          <a:xfrm>
            <a:off x="457200" y="2278063"/>
            <a:ext cx="8229600" cy="5588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5" name="Content Placeholder 4"/>
          <p:cNvSpPr>
            <a:spLocks noGrp="1"/>
          </p:cNvSpPr>
          <p:nvPr>
            <p:ph sz="quarter" idx="14"/>
          </p:nvPr>
        </p:nvSpPr>
        <p:spPr>
          <a:xfrm>
            <a:off x="457200" y="2954338"/>
            <a:ext cx="8232775" cy="609600"/>
          </a:xfrm>
        </p:spPr>
        <p:txBody>
          <a:bodyPr lIns="0" tIns="0" rIns="0" bIns="0"/>
          <a:lstStyle>
            <a:lvl1pPr indent="-255600">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7" name="Content Placeholder 6"/>
          <p:cNvSpPr>
            <a:spLocks noGrp="1"/>
          </p:cNvSpPr>
          <p:nvPr>
            <p:ph sz="quarter" idx="15"/>
          </p:nvPr>
        </p:nvSpPr>
        <p:spPr>
          <a:xfrm>
            <a:off x="457200" y="3733800"/>
            <a:ext cx="8229600" cy="5508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9" name="Content Placeholder 8"/>
          <p:cNvSpPr>
            <a:spLocks noGrp="1"/>
          </p:cNvSpPr>
          <p:nvPr>
            <p:ph sz="quarter" idx="16"/>
          </p:nvPr>
        </p:nvSpPr>
        <p:spPr>
          <a:xfrm>
            <a:off x="457200" y="4427538"/>
            <a:ext cx="8229600" cy="652462"/>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11" name="Content Placeholder 10"/>
          <p:cNvSpPr>
            <a:spLocks noGrp="1"/>
          </p:cNvSpPr>
          <p:nvPr>
            <p:ph sz="quarter" idx="17"/>
          </p:nvPr>
        </p:nvSpPr>
        <p:spPr>
          <a:xfrm>
            <a:off x="457200" y="5181600"/>
            <a:ext cx="8229600" cy="500063"/>
          </a:xfrm>
        </p:spPr>
        <p:txBody>
          <a:bodyPr lIns="0" tIns="0" rIns="0" bIns="0"/>
          <a:lstStyle>
            <a:lvl1pPr marL="255588" indent="-255588">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sp>
        <p:nvSpPr>
          <p:cNvPr id="4" name="Content Placeholder 3"/>
          <p:cNvSpPr>
            <a:spLocks noGrp="1"/>
          </p:cNvSpPr>
          <p:nvPr>
            <p:ph sz="quarter" idx="18"/>
          </p:nvPr>
        </p:nvSpPr>
        <p:spPr>
          <a:xfrm>
            <a:off x="457200" y="5811838"/>
            <a:ext cx="8229600" cy="457200"/>
          </a:xfrm>
        </p:spPr>
        <p:txBody>
          <a:bodyPr lIns="0" tIns="0" rIns="0" bIns="0"/>
          <a:lstStyle>
            <a:lvl1pPr>
              <a:defRPr sz="2400">
                <a:latin typeface="+mn-lt"/>
              </a:defRPr>
            </a:lvl1pPr>
            <a:lvl2pPr indent="-283464">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quarter" idx="20"/>
          </p:nvPr>
        </p:nvSpPr>
        <p:spPr>
          <a:xfrm>
            <a:off x="5503863" y="6418263"/>
            <a:ext cx="45331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44794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endParaRP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0" tIns="0" rIns="0" bIns="0" anchor="t" anchorCtr="0"/>
          <a:lstStyle>
            <a:lvl1pPr marL="256032" marR="0" lvl="0" indent="-256032" algn="l" rtl="0">
              <a:spcBef>
                <a:spcPts val="1500"/>
              </a:spcBef>
              <a:buClr>
                <a:srgbClr val="007FA3"/>
              </a:buClr>
              <a:buSzPct val="100000"/>
              <a:buFont typeface="Arial"/>
              <a:buChar char="•"/>
              <a:defRPr sz="2400" b="0" i="0" u="none" strike="noStrike" cap="none">
                <a:solidFill>
                  <a:schemeClr val="dk1"/>
                </a:solidFill>
                <a:latin typeface="+mn-lt"/>
                <a:ea typeface="Arial"/>
                <a:cs typeface="Arial"/>
                <a:sym typeface="Arial"/>
              </a:defRPr>
            </a:lvl1pPr>
            <a:lvl2pPr marL="742950" marR="0" lvl="1" indent="-283464" algn="l" rtl="0">
              <a:spcBef>
                <a:spcPts val="600"/>
              </a:spcBef>
              <a:buClr>
                <a:srgbClr val="007FA3"/>
              </a:buClr>
              <a:buSzPct val="100000"/>
              <a:buFont typeface="Arial"/>
              <a:buChar char="–"/>
              <a:defRPr sz="2400" b="0" i="0" u="none" strike="noStrike" cap="none">
                <a:solidFill>
                  <a:schemeClr val="dk1"/>
                </a:solidFill>
                <a:latin typeface="+mn-lt"/>
                <a:ea typeface="Arial"/>
                <a:cs typeface="Arial"/>
                <a:sym typeface="Arial"/>
              </a:defRPr>
            </a:lvl2pPr>
            <a:lvl3pPr marL="1143000" marR="0" lvl="2" indent="-228600" algn="l" rtl="0">
              <a:spcBef>
                <a:spcPts val="600"/>
              </a:spcBef>
              <a:buClr>
                <a:srgbClr val="007FA3"/>
              </a:buClr>
              <a:buSzPct val="100000"/>
              <a:buFont typeface="Noto Sans Symbols"/>
              <a:buChar char="▪"/>
              <a:defRPr sz="2400" b="0" i="0" u="none" strike="noStrike" cap="none">
                <a:solidFill>
                  <a:schemeClr val="dk1"/>
                </a:solidFill>
                <a:latin typeface="+mn-lt"/>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0" tIns="0" rIns="0" bIns="0" anchor="t" anchorCtr="0"/>
          <a:lstStyle>
            <a:lvl1pPr marL="256032" marR="0" lvl="0" indent="-256032" algn="l" rtl="0">
              <a:spcBef>
                <a:spcPts val="1500"/>
              </a:spcBef>
              <a:buClr>
                <a:srgbClr val="007FA3"/>
              </a:buClr>
              <a:buSzPct val="100000"/>
              <a:buFont typeface="Arial"/>
              <a:buChar char="•"/>
              <a:defRPr sz="2400" b="0" i="0" u="none" strike="noStrike" cap="none">
                <a:solidFill>
                  <a:schemeClr val="dk1"/>
                </a:solidFill>
                <a:latin typeface="+mn-lt"/>
                <a:ea typeface="Arial"/>
                <a:cs typeface="Arial"/>
                <a:sym typeface="Arial"/>
              </a:defRPr>
            </a:lvl1pPr>
            <a:lvl2pPr marL="742950" marR="0" lvl="1" indent="-283464" algn="l" rtl="0">
              <a:spcBef>
                <a:spcPts val="600"/>
              </a:spcBef>
              <a:buClr>
                <a:srgbClr val="007FA3"/>
              </a:buClr>
              <a:buSzPct val="100000"/>
              <a:buFont typeface="Arial"/>
              <a:buChar char="–"/>
              <a:defRPr sz="2400" b="0" i="0" u="none" strike="noStrike" cap="none">
                <a:solidFill>
                  <a:schemeClr val="dk1"/>
                </a:solidFill>
                <a:latin typeface="+mn-lt"/>
                <a:ea typeface="Arial"/>
                <a:cs typeface="Arial"/>
                <a:sym typeface="Arial"/>
              </a:defRPr>
            </a:lvl2pPr>
            <a:lvl3pPr marL="1143000" marR="0" lvl="2" indent="-228600" algn="l" rtl="0">
              <a:spcBef>
                <a:spcPts val="600"/>
              </a:spcBef>
              <a:buClr>
                <a:srgbClr val="007FA3"/>
              </a:buClr>
              <a:buSzPct val="100000"/>
              <a:buFont typeface="Noto Sans Symbols"/>
              <a:buChar char="▪"/>
              <a:defRPr sz="2400" b="0" i="0" u="none" strike="noStrike" cap="none">
                <a:solidFill>
                  <a:schemeClr val="dk1"/>
                </a:solidFill>
                <a:latin typeface="+mn-lt"/>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endParaRPr lang="en-US" dirty="0" smtClean="0"/>
          </a:p>
          <a:p>
            <a:pPr lvl="1"/>
            <a:endParaRPr lang="en-US" dirty="0" smtClean="0"/>
          </a:p>
          <a:p>
            <a:pPr lvl="2"/>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14">
            <a:alphaModFix/>
          </a:blip>
          <a:srcRect/>
          <a:stretch/>
        </p:blipFill>
        <p:spPr>
          <a:xfrm>
            <a:off x="443972" y="6429709"/>
            <a:ext cx="917999" cy="279914"/>
          </a:xfrm>
          <a:prstGeom prst="rect">
            <a:avLst/>
          </a:prstGeom>
          <a:noFill/>
          <a:ln>
            <a:noFill/>
          </a:ln>
        </p:spPr>
      </p:pic>
      <p:sp>
        <p:nvSpPr>
          <p:cNvPr id="16" name="Text Placeholder 5"/>
          <p:cNvSpPr txBox="1">
            <a:spLocks/>
          </p:cNvSpPr>
          <p:nvPr userDrawn="1"/>
        </p:nvSpPr>
        <p:spPr>
          <a:xfrm>
            <a:off x="2683380" y="6440400"/>
            <a:ext cx="5999820" cy="417600"/>
          </a:xfrm>
          <a:prstGeom prst="rect">
            <a:avLst/>
          </a:prstGeom>
        </p:spPr>
        <p:txBody>
          <a:bodyPr anchor="ctr"/>
          <a:lst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r"/>
            <a:r>
              <a:rPr lang="en-US" altLang="en-US" sz="1200" dirty="0" smtClean="0">
                <a:solidFill>
                  <a:schemeClr val="tx1"/>
                </a:solidFill>
                <a:latin typeface="Verdana"/>
                <a:ea typeface="Verdana" panose="020B0604030504040204" pitchFamily="34" charset="0"/>
                <a:cs typeface="Verdana" panose="020B0604030504040204" pitchFamily="34" charset="0"/>
              </a:rPr>
              <a:t>Copyright © 2021, 2017, 2013 Pearson Education, Inc. All Rights Reserved</a:t>
            </a:r>
            <a:endParaRPr lang="en-US" altLang="en-US" sz="1200" dirty="0">
              <a:solidFill>
                <a:schemeClr val="tx1"/>
              </a:solidFill>
              <a:latin typeface="Verdana"/>
              <a:ea typeface="Verdana" panose="020B0604030504040204" pitchFamily="34" charset="0"/>
              <a:cs typeface="Verdana" panose="020B0604030504040204" pitchFamily="34" charset="0"/>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 id="2147483668" r:id="rId3"/>
    <p:sldLayoutId id="2147483669" r:id="rId4"/>
    <p:sldLayoutId id="2147483651" r:id="rId5"/>
    <p:sldLayoutId id="2147483654" r:id="rId6"/>
    <p:sldLayoutId id="2147483655" r:id="rId7"/>
    <p:sldLayoutId id="2147483656" r:id="rId8"/>
    <p:sldLayoutId id="2147483667" r:id="rId9"/>
    <p:sldLayoutId id="2147483657" r:id="rId10"/>
    <p:sldLayoutId id="2147483673" r:id="rId11"/>
    <p:sldLayoutId id="2147483694"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558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0" tIns="0" rIns="0" bIns="0"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0" tIns="0" rIns="0" bIns="0"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pic>
        <p:nvPicPr>
          <p:cNvPr id="15" name="Shape 15" descr="Pearson Logo"/>
          <p:cNvPicPr preferRelativeResize="0"/>
          <p:nvPr/>
        </p:nvPicPr>
        <p:blipFill rotWithShape="1">
          <a:blip r:embed="rId5">
            <a:alphaModFix/>
          </a:blip>
          <a:srcRect/>
          <a:stretch/>
        </p:blipFill>
        <p:spPr>
          <a:xfrm>
            <a:off x="443972" y="6429709"/>
            <a:ext cx="917999" cy="279914"/>
          </a:xfrm>
          <a:prstGeom prst="rect">
            <a:avLst/>
          </a:prstGeom>
          <a:noFill/>
          <a:ln>
            <a:noFill/>
          </a:ln>
        </p:spPr>
      </p:pic>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93" r:id="rId2"/>
    <p:sldLayoutId id="2147483696"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3600" b="0" i="0" u="none" strike="noStrike" cap="none">
          <a:solidFill>
            <a:srgbClr val="000000"/>
          </a:solidFill>
          <a:latin typeface="+mj-lt"/>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2400" b="0" i="0" u="none" strike="noStrike" cap="none">
          <a:solidFill>
            <a:srgbClr val="000000"/>
          </a:solidFill>
          <a:latin typeface="+mn-lt"/>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2.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271"/>
            <a:ext cx="8229600" cy="1057773"/>
          </a:xfrm>
        </p:spPr>
        <p:txBody>
          <a:bodyPr anchor="ctr"/>
          <a:lstStyle/>
          <a:p>
            <a:r>
              <a:rPr lang="en-US" sz="3200" dirty="0">
                <a:latin typeface="+mj-lt"/>
              </a:rPr>
              <a:t>Family Therapy: Concepts and Methods</a:t>
            </a:r>
            <a:endParaRPr lang="en-US" altLang="en-US" sz="3200" dirty="0">
              <a:solidFill>
                <a:schemeClr val="tx2"/>
              </a:solidFill>
              <a:latin typeface="+mj-lt"/>
              <a:cs typeface="Times New Roman" panose="02020603050405020304" pitchFamily="18" charset="0"/>
            </a:endParaRPr>
          </a:p>
        </p:txBody>
      </p:sp>
      <p:sp>
        <p:nvSpPr>
          <p:cNvPr id="3" name="Text Placeholder 2"/>
          <p:cNvSpPr>
            <a:spLocks noGrp="1"/>
          </p:cNvSpPr>
          <p:nvPr>
            <p:ph type="body" idx="1"/>
          </p:nvPr>
        </p:nvSpPr>
        <p:spPr>
          <a:xfrm>
            <a:off x="457200" y="1251939"/>
            <a:ext cx="8229600" cy="370800"/>
          </a:xfrm>
        </p:spPr>
        <p:txBody>
          <a:bodyPr anchor="ctr"/>
          <a:lstStyle/>
          <a:p>
            <a:pPr eaLnBrk="1" hangingPunct="1">
              <a:defRPr/>
            </a:pPr>
            <a:r>
              <a:rPr lang="en-US" dirty="0">
                <a:solidFill>
                  <a:schemeClr val="tx2"/>
                </a:solidFill>
                <a:latin typeface="+mn-lt"/>
              </a:rPr>
              <a:t>Twelfth Edition</a:t>
            </a:r>
            <a:endParaRPr lang="en-US" altLang="en-US" dirty="0">
              <a:solidFill>
                <a:schemeClr val="tx2"/>
              </a:solidFill>
              <a:latin typeface="+mn-lt"/>
            </a:endParaRPr>
          </a:p>
        </p:txBody>
      </p:sp>
      <p:sp>
        <p:nvSpPr>
          <p:cNvPr id="4" name="Text Placeholder 3"/>
          <p:cNvSpPr>
            <a:spLocks noGrp="1"/>
          </p:cNvSpPr>
          <p:nvPr>
            <p:ph type="body" idx="2"/>
          </p:nvPr>
        </p:nvSpPr>
        <p:spPr>
          <a:xfrm>
            <a:off x="5029200" y="2395330"/>
            <a:ext cx="3657600" cy="859070"/>
          </a:xfrm>
        </p:spPr>
        <p:txBody>
          <a:bodyPr/>
          <a:lstStyle/>
          <a:p>
            <a:pPr lvl="0" algn="ctr"/>
            <a:r>
              <a:rPr lang="en-US" b="1" dirty="0">
                <a:latin typeface="+mn-lt"/>
              </a:rPr>
              <a:t>Chapter 1</a:t>
            </a:r>
          </a:p>
        </p:txBody>
      </p:sp>
      <p:sp>
        <p:nvSpPr>
          <p:cNvPr id="5" name="Text Placeholder 4"/>
          <p:cNvSpPr>
            <a:spLocks noGrp="1"/>
          </p:cNvSpPr>
          <p:nvPr>
            <p:ph type="body" idx="3"/>
          </p:nvPr>
        </p:nvSpPr>
        <p:spPr>
          <a:xfrm>
            <a:off x="5029200" y="3329295"/>
            <a:ext cx="3657600" cy="841872"/>
          </a:xfrm>
        </p:spPr>
        <p:txBody>
          <a:bodyPr/>
          <a:lstStyle/>
          <a:p>
            <a:pPr algn="ctr"/>
            <a:r>
              <a:rPr lang="en-US" altLang="en-US" dirty="0">
                <a:latin typeface="+mn-lt"/>
              </a:rPr>
              <a:t>The Evolution of </a:t>
            </a:r>
            <a:r>
              <a:rPr lang="en-US" altLang="en-US" dirty="0" smtClean="0">
                <a:latin typeface="+mn-lt"/>
              </a:rPr>
              <a:t>Family Therapy</a:t>
            </a:r>
            <a:endParaRPr lang="en-US" altLang="en-US" dirty="0">
              <a:latin typeface="+mn-lt"/>
            </a:endParaRPr>
          </a:p>
        </p:txBody>
      </p:sp>
      <p:pic>
        <p:nvPicPr>
          <p:cNvPr id="9" name="Picture 8" descr="Front Cover: Family Therapy: Concepts and Methods Twelfth Edition by Nichols and Davi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272" y="1734588"/>
            <a:ext cx="3622175" cy="4565450"/>
          </a:xfrm>
          <a:prstGeom prst="rect">
            <a:avLst/>
          </a:prstGeom>
          <a:ln w="9525">
            <a:solidFill>
              <a:schemeClr val="tx1"/>
            </a:solidFill>
          </a:ln>
        </p:spPr>
      </p:pic>
      <p:sp>
        <p:nvSpPr>
          <p:cNvPr id="6" name="Text Placeholder 5"/>
          <p:cNvSpPr>
            <a:spLocks noGrp="1"/>
          </p:cNvSpPr>
          <p:nvPr>
            <p:ph type="body" idx="13"/>
          </p:nvPr>
        </p:nvSpPr>
        <p:spPr>
          <a:xfrm>
            <a:off x="2654424" y="6440400"/>
            <a:ext cx="6028776" cy="417600"/>
          </a:xfrm>
        </p:spPr>
        <p:txBody>
          <a:bodyPr anchor="ctr"/>
          <a:lstStyle/>
          <a:p>
            <a:pPr algn="r"/>
            <a:r>
              <a:rPr lang="en-US" altLang="en-US" sz="1200" dirty="0">
                <a:solidFill>
                  <a:schemeClr val="tx1"/>
                </a:solidFill>
                <a:latin typeface="Verdana"/>
                <a:ea typeface="Verdana" panose="020B0604030504040204" pitchFamily="34" charset="0"/>
                <a:cs typeface="Verdana" panose="020B0604030504040204" pitchFamily="34" charset="0"/>
              </a:rPr>
              <a:t>Copyright © </a:t>
            </a:r>
            <a:r>
              <a:rPr lang="en-US" altLang="en-US" sz="1200" dirty="0" smtClean="0">
                <a:solidFill>
                  <a:schemeClr val="tx1"/>
                </a:solidFill>
                <a:latin typeface="Verdana"/>
                <a:ea typeface="Verdana" panose="020B0604030504040204" pitchFamily="34" charset="0"/>
                <a:cs typeface="Verdana" panose="020B0604030504040204" pitchFamily="34" charset="0"/>
              </a:rPr>
              <a:t>2021, 2017, 2013 </a:t>
            </a:r>
            <a:r>
              <a:rPr lang="en-US" altLang="en-US" sz="1200" dirty="0">
                <a:solidFill>
                  <a:schemeClr val="tx1"/>
                </a:solidFill>
                <a:latin typeface="Verdana"/>
                <a:ea typeface="Verdana" panose="020B0604030504040204" pitchFamily="34" charset="0"/>
                <a:cs typeface="Verdana" panose="020B0604030504040204" pitchFamily="34" charset="0"/>
              </a:rPr>
              <a:t>Pearson Education, Inc. All Rights Reserved</a:t>
            </a:r>
          </a:p>
        </p:txBody>
      </p:sp>
    </p:spTree>
    <p:extLst>
      <p:ext uri="{BB962C8B-B14F-4D97-AF65-F5344CB8AC3E}">
        <p14:creationId xmlns:p14="http://schemas.microsoft.com/office/powerpoint/2010/main" val="16301741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Influence of Social Work</a:t>
            </a:r>
            <a:endParaRPr lang="en-IN" dirty="0"/>
          </a:p>
        </p:txBody>
      </p:sp>
      <p:sp>
        <p:nvSpPr>
          <p:cNvPr id="3" name="Content Placeholder 2"/>
          <p:cNvSpPr>
            <a:spLocks noGrp="1"/>
          </p:cNvSpPr>
          <p:nvPr>
            <p:ph sz="quarter" idx="13"/>
          </p:nvPr>
        </p:nvSpPr>
        <p:spPr>
          <a:xfrm>
            <a:off x="457200" y="1556326"/>
            <a:ext cx="7888941"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Social workers among the leaders of family therapy</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Social workers considered families as whole units and viewed the family as:</a:t>
            </a:r>
          </a:p>
          <a:p>
            <a:pPr marL="741553" lvl="1" indent="-284353" eaLnBrk="0" fontAlgn="base" hangingPunct="0">
              <a:spcAft>
                <a:spcPct val="0"/>
              </a:spcAft>
              <a:buSzPts val="2400"/>
              <a:defRPr/>
            </a:pPr>
            <a:r>
              <a:rPr lang="en-US" dirty="0">
                <a:solidFill>
                  <a:srgbClr val="000000"/>
                </a:solidFill>
                <a:latin typeface="Arial (Body)"/>
                <a:ea typeface="Arial" charset="0"/>
              </a:rPr>
              <a:t>A system functioning within larger systems</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Social work students were taught to interview both parents at the same </a:t>
            </a:r>
            <a:r>
              <a:rPr lang="en-US" dirty="0" smtClean="0">
                <a:solidFill>
                  <a:srgbClr val="000000"/>
                </a:solidFill>
                <a:latin typeface="Arial (Body)"/>
                <a:ea typeface="ＭＳ Ｐゴシック"/>
              </a:rPr>
              <a:t>time</a:t>
            </a:r>
            <a:endParaRPr lang="en-US" dirty="0">
              <a:solidFill>
                <a:srgbClr val="000000"/>
              </a:solidFill>
              <a:latin typeface="Arial (Body)"/>
              <a:ea typeface="ＭＳ Ｐゴシック"/>
            </a:endParaRPr>
          </a:p>
        </p:txBody>
      </p:sp>
    </p:spTree>
    <p:extLst>
      <p:ext uri="{BB962C8B-B14F-4D97-AF65-F5344CB8AC3E}">
        <p14:creationId xmlns:p14="http://schemas.microsoft.com/office/powerpoint/2010/main" val="115680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ea typeface="MS PGothic" panose="020B0600070205080204" pitchFamily="34" charset="-128"/>
              </a:rPr>
              <a:t>Etiology of Schizophrenia </a:t>
            </a:r>
            <a:r>
              <a:rPr lang="en-US" altLang="en-US" sz="2000" b="0" dirty="0">
                <a:ea typeface="MS PGothic" panose="020B0600070205080204" pitchFamily="34" charset="-128"/>
              </a:rPr>
              <a:t>(1 of 2)</a:t>
            </a:r>
            <a:endParaRPr lang="en-IN" sz="2000" b="0" dirty="0"/>
          </a:p>
        </p:txBody>
      </p:sp>
      <p:sp>
        <p:nvSpPr>
          <p:cNvPr id="3" name="Content Placeholder 2"/>
          <p:cNvSpPr>
            <a:spLocks noGrp="1"/>
          </p:cNvSpPr>
          <p:nvPr>
            <p:ph sz="quarter" idx="13"/>
          </p:nvPr>
        </p:nvSpPr>
        <p:spPr>
          <a:xfrm>
            <a:off x="457200" y="1556326"/>
            <a:ext cx="8095129" cy="4434275"/>
          </a:xfrm>
        </p:spPr>
        <p:txBody>
          <a:bodyPr/>
          <a:lstStyle/>
          <a:p>
            <a:pPr eaLnBrk="0" fontAlgn="base" hangingPunct="0">
              <a:spcAft>
                <a:spcPct val="0"/>
              </a:spcAft>
              <a:buSzPts val="2400"/>
              <a:defRPr/>
            </a:pPr>
            <a:r>
              <a:rPr lang="en-US" dirty="0">
                <a:solidFill>
                  <a:srgbClr val="000000"/>
                </a:solidFill>
                <a:latin typeface="Arial (Body)"/>
                <a:ea typeface="ＭＳ Ｐゴシック"/>
              </a:rPr>
              <a:t>Gregory Bateson</a:t>
            </a:r>
          </a:p>
          <a:p>
            <a:pPr marL="741600" lvl="1" eaLnBrk="0" fontAlgn="base" hangingPunct="0">
              <a:spcAft>
                <a:spcPct val="0"/>
              </a:spcAft>
              <a:buSzPts val="2400"/>
              <a:defRPr/>
            </a:pPr>
            <a:r>
              <a:rPr lang="en-US" dirty="0">
                <a:solidFill>
                  <a:srgbClr val="000000"/>
                </a:solidFill>
                <a:latin typeface="Arial (Body)"/>
                <a:ea typeface="Arial" charset="0"/>
              </a:rPr>
              <a:t>One of the first family researchers; developed communications theory</a:t>
            </a:r>
          </a:p>
          <a:p>
            <a:pPr marL="741600" lvl="1" eaLnBrk="0" fontAlgn="base" hangingPunct="0">
              <a:spcAft>
                <a:spcPct val="0"/>
              </a:spcAft>
              <a:buSzPts val="2400"/>
              <a:defRPr/>
            </a:pPr>
            <a:r>
              <a:rPr lang="en-US" dirty="0">
                <a:solidFill>
                  <a:srgbClr val="000000"/>
                </a:solidFill>
                <a:latin typeface="Arial (Body)"/>
                <a:ea typeface="Arial" charset="0"/>
              </a:rPr>
              <a:t>Homeostasis</a:t>
            </a:r>
          </a:p>
          <a:p>
            <a:pPr marL="1144800" lvl="2" eaLnBrk="0" fontAlgn="base" hangingPunct="0">
              <a:spcAft>
                <a:spcPct val="0"/>
              </a:spcAft>
              <a:buSzPts val="2400"/>
              <a:defRPr/>
            </a:pPr>
            <a:r>
              <a:rPr lang="en-US" dirty="0">
                <a:solidFill>
                  <a:srgbClr val="000000"/>
                </a:solidFill>
                <a:latin typeface="Arial (Body)"/>
                <a:ea typeface="ＭＳ Ｐゴシック"/>
              </a:rPr>
              <a:t>Feedback which regulates the behavior of </a:t>
            </a:r>
            <a:r>
              <a:rPr lang="en-US" dirty="0" smtClean="0">
                <a:solidFill>
                  <a:srgbClr val="000000"/>
                </a:solidFill>
                <a:latin typeface="Arial (Body)"/>
                <a:ea typeface="ＭＳ Ｐゴシック"/>
              </a:rPr>
              <a:t>the family </a:t>
            </a:r>
            <a:r>
              <a:rPr lang="en-US" dirty="0">
                <a:solidFill>
                  <a:srgbClr val="000000"/>
                </a:solidFill>
                <a:latin typeface="Arial (Body)"/>
                <a:ea typeface="ＭＳ Ｐゴシック"/>
              </a:rPr>
              <a:t>and preserves the family equilibrium</a:t>
            </a:r>
          </a:p>
        </p:txBody>
      </p:sp>
    </p:spTree>
    <p:extLst>
      <p:ext uri="{BB962C8B-B14F-4D97-AF65-F5344CB8AC3E}">
        <p14:creationId xmlns:p14="http://schemas.microsoft.com/office/powerpoint/2010/main" val="3556850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ea typeface="MS PGothic" panose="020B0600070205080204" pitchFamily="34" charset="-128"/>
              </a:rPr>
              <a:t>Etiology of Schizophrenia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2)</a:t>
            </a:r>
            <a:endParaRPr lang="en-IN" sz="2000" b="0" dirty="0"/>
          </a:p>
        </p:txBody>
      </p:sp>
      <p:sp>
        <p:nvSpPr>
          <p:cNvPr id="3" name="Content Placeholder 2"/>
          <p:cNvSpPr>
            <a:spLocks noGrp="1"/>
          </p:cNvSpPr>
          <p:nvPr>
            <p:ph sz="quarter" idx="13"/>
          </p:nvPr>
        </p:nvSpPr>
        <p:spPr>
          <a:xfrm>
            <a:off x="457200" y="1556326"/>
            <a:ext cx="8005482" cy="4434275"/>
          </a:xfrm>
        </p:spPr>
        <p:txBody>
          <a:bodyPr/>
          <a:lstStyle/>
          <a:p>
            <a:pPr marL="741600" lvl="1" eaLnBrk="0" fontAlgn="base" hangingPunct="0">
              <a:spcAft>
                <a:spcPct val="0"/>
              </a:spcAft>
              <a:buSzPts val="2400"/>
              <a:defRPr/>
            </a:pPr>
            <a:r>
              <a:rPr lang="en-US" dirty="0">
                <a:solidFill>
                  <a:srgbClr val="000000"/>
                </a:solidFill>
                <a:latin typeface="Arial (Body)"/>
                <a:ea typeface="Arial" charset="0"/>
              </a:rPr>
              <a:t>Double-bind</a:t>
            </a:r>
          </a:p>
          <a:p>
            <a:pPr marL="1144800" lvl="2" eaLnBrk="0" fontAlgn="base" hangingPunct="0">
              <a:spcAft>
                <a:spcPct val="0"/>
              </a:spcAft>
              <a:buSzPts val="2400"/>
              <a:defRPr/>
            </a:pPr>
            <a:r>
              <a:rPr lang="en-US" dirty="0">
                <a:solidFill>
                  <a:srgbClr val="000000"/>
                </a:solidFill>
                <a:latin typeface="Arial (Body)"/>
                <a:ea typeface="ＭＳ Ｐゴシック"/>
              </a:rPr>
              <a:t>Craziness stemmed from an extension of the family environment</a:t>
            </a:r>
          </a:p>
          <a:p>
            <a:pPr marL="1602000" lvl="3" eaLnBrk="0" fontAlgn="base" hangingPunct="0">
              <a:spcAft>
                <a:spcPct val="0"/>
              </a:spcAft>
              <a:buSzPts val="2400"/>
              <a:defRPr/>
            </a:pPr>
            <a:r>
              <a:rPr lang="en-US" dirty="0">
                <a:solidFill>
                  <a:srgbClr val="000000"/>
                </a:solidFill>
                <a:latin typeface="Arial (Body)"/>
                <a:ea typeface="ＭＳ Ｐゴシック"/>
              </a:rPr>
              <a:t>Receiving two related but contradictory messages</a:t>
            </a:r>
          </a:p>
          <a:p>
            <a:pPr marL="1144800" lvl="2" eaLnBrk="0" fontAlgn="base" hangingPunct="0">
              <a:spcAft>
                <a:spcPct val="0"/>
              </a:spcAft>
              <a:buSzPts val="2400"/>
              <a:defRPr/>
            </a:pPr>
            <a:r>
              <a:rPr lang="en-US" dirty="0">
                <a:solidFill>
                  <a:srgbClr val="000000"/>
                </a:solidFill>
                <a:latin typeface="Arial (Body)"/>
                <a:ea typeface="ＭＳ Ｐゴシック"/>
              </a:rPr>
              <a:t>Difficult to detect and comment on the inconsistency</a:t>
            </a:r>
          </a:p>
          <a:p>
            <a:pPr eaLnBrk="0" fontAlgn="base" hangingPunct="0">
              <a:spcAft>
                <a:spcPct val="0"/>
              </a:spcAft>
              <a:buSzPts val="2400"/>
              <a:defRPr/>
            </a:pPr>
            <a:r>
              <a:rPr lang="en-US" dirty="0">
                <a:solidFill>
                  <a:srgbClr val="000000"/>
                </a:solidFill>
                <a:latin typeface="Arial (Body)"/>
                <a:ea typeface="ＭＳ Ｐゴシック"/>
              </a:rPr>
              <a:t>Lidz, Wynne, and role theorists</a:t>
            </a:r>
          </a:p>
        </p:txBody>
      </p:sp>
    </p:spTree>
    <p:extLst>
      <p:ext uri="{BB962C8B-B14F-4D97-AF65-F5344CB8AC3E}">
        <p14:creationId xmlns:p14="http://schemas.microsoft.com/office/powerpoint/2010/main" val="2517653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Marriage Counseling</a:t>
            </a:r>
            <a:endParaRPr lang="en-IN" sz="2000" b="0" dirty="0"/>
          </a:p>
        </p:txBody>
      </p:sp>
      <p:sp>
        <p:nvSpPr>
          <p:cNvPr id="3" name="Content Placeholder 2"/>
          <p:cNvSpPr>
            <a:spLocks noGrp="1"/>
          </p:cNvSpPr>
          <p:nvPr>
            <p:ph sz="quarter" idx="13"/>
          </p:nvPr>
        </p:nvSpPr>
        <p:spPr>
          <a:xfrm>
            <a:off x="457200" y="1556326"/>
            <a:ext cx="7960659"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Began as informal procedure</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Currently practiced outside of traditional mental health settings</a:t>
            </a:r>
          </a:p>
          <a:p>
            <a:pPr marL="741553" lvl="1" indent="-284353" eaLnBrk="0" fontAlgn="base" hangingPunct="0">
              <a:spcAft>
                <a:spcPct val="0"/>
              </a:spcAft>
              <a:buSzPts val="2400"/>
              <a:defRPr/>
            </a:pPr>
            <a:r>
              <a:rPr lang="en-US" dirty="0">
                <a:solidFill>
                  <a:srgbClr val="000000"/>
                </a:solidFill>
                <a:latin typeface="Arial (Body)"/>
                <a:ea typeface="Arial" charset="0"/>
              </a:rPr>
              <a:t>Ministers, family doctors, lawyers</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Couples therapy was absorbed into the theory and practice of family therapy</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Empirically supported and expanding field</a:t>
            </a:r>
          </a:p>
        </p:txBody>
      </p:sp>
    </p:spTree>
    <p:extLst>
      <p:ext uri="{BB962C8B-B14F-4D97-AF65-F5344CB8AC3E}">
        <p14:creationId xmlns:p14="http://schemas.microsoft.com/office/powerpoint/2010/main" val="3127003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Pioneers of Family Therapy </a:t>
            </a:r>
            <a:r>
              <a:rPr lang="en-US" altLang="en-US" sz="2000" b="0" dirty="0">
                <a:ea typeface="MS PGothic" panose="020B0600070205080204" pitchFamily="34" charset="-128"/>
              </a:rPr>
              <a:t>(1 of 6)</a:t>
            </a:r>
            <a:endParaRPr lang="en-IN" sz="2000" b="0" dirty="0"/>
          </a:p>
        </p:txBody>
      </p:sp>
      <p:sp>
        <p:nvSpPr>
          <p:cNvPr id="3" name="Content Placeholder 2"/>
          <p:cNvSpPr>
            <a:spLocks noGrp="1"/>
          </p:cNvSpPr>
          <p:nvPr>
            <p:ph sz="quarter" idx="13"/>
          </p:nvPr>
        </p:nvSpPr>
        <p:spPr>
          <a:xfrm>
            <a:off x="457200" y="1556326"/>
            <a:ext cx="7960659"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John Bell</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Family group therapy</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Palo Alto group</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Communications Theory</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rPr>
              <a:t>Gregory Bateson – cybernetics</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rPr>
              <a:t>Don Jackson – family homeostasis</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rPr>
              <a:t>Jay Haley – strategic family therapy</a:t>
            </a:r>
          </a:p>
        </p:txBody>
      </p:sp>
    </p:spTree>
    <p:extLst>
      <p:ext uri="{BB962C8B-B14F-4D97-AF65-F5344CB8AC3E}">
        <p14:creationId xmlns:p14="http://schemas.microsoft.com/office/powerpoint/2010/main" val="1965923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Pioneers of Family Therapy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6)</a:t>
            </a:r>
            <a:endParaRPr lang="en-IN" sz="2000" b="0" dirty="0"/>
          </a:p>
        </p:txBody>
      </p:sp>
      <p:sp>
        <p:nvSpPr>
          <p:cNvPr id="3" name="Content Placeholder 2"/>
          <p:cNvSpPr>
            <a:spLocks noGrp="1"/>
          </p:cNvSpPr>
          <p:nvPr>
            <p:ph sz="quarter" idx="13"/>
          </p:nvPr>
        </p:nvSpPr>
        <p:spPr>
          <a:xfrm>
            <a:off x="457200" y="1556326"/>
            <a:ext cx="7960659"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Murray Bowen</a:t>
            </a:r>
          </a:p>
          <a:p>
            <a:pPr marL="741553" lvl="1" indent="-284353" eaLnBrk="0" fontAlgn="base" hangingPunct="0">
              <a:spcAft>
                <a:spcPct val="0"/>
              </a:spcAft>
              <a:buSzPts val="2400"/>
              <a:defRPr/>
            </a:pPr>
            <a:r>
              <a:rPr lang="en-US" dirty="0">
                <a:solidFill>
                  <a:srgbClr val="000000"/>
                </a:solidFill>
                <a:latin typeface="Arial (Body)"/>
                <a:ea typeface="Arial" charset="0"/>
              </a:rPr>
              <a:t>Believed people who are helped resolve emotional problems by working with family</a:t>
            </a:r>
          </a:p>
          <a:p>
            <a:pPr marL="741553" lvl="1" indent="-284353" eaLnBrk="0" fontAlgn="base" hangingPunct="0">
              <a:spcAft>
                <a:spcPct val="0"/>
              </a:spcAft>
              <a:buSzPts val="2400"/>
              <a:defRPr/>
            </a:pPr>
            <a:r>
              <a:rPr lang="en-US" dirty="0">
                <a:solidFill>
                  <a:srgbClr val="000000"/>
                </a:solidFill>
                <a:latin typeface="Arial (Body)"/>
                <a:ea typeface="Arial" charset="0"/>
              </a:rPr>
              <a:t>Pathological mechanisms in schizophrenic families were present in all families</a:t>
            </a:r>
          </a:p>
          <a:p>
            <a:pPr marL="741553" lvl="1" indent="-284353" eaLnBrk="0" fontAlgn="base" hangingPunct="0">
              <a:spcAft>
                <a:spcPct val="0"/>
              </a:spcAft>
              <a:buSzPts val="2400"/>
              <a:defRPr/>
            </a:pPr>
            <a:r>
              <a:rPr lang="en-US" dirty="0">
                <a:solidFill>
                  <a:srgbClr val="000000"/>
                </a:solidFill>
                <a:latin typeface="Arial (Body)"/>
                <a:ea typeface="Arial" charset="0"/>
              </a:rPr>
              <a:t>Help partners achieve a reasonable level of differentiation of self in family relationships</a:t>
            </a:r>
          </a:p>
        </p:txBody>
      </p:sp>
    </p:spTree>
    <p:extLst>
      <p:ext uri="{BB962C8B-B14F-4D97-AF65-F5344CB8AC3E}">
        <p14:creationId xmlns:p14="http://schemas.microsoft.com/office/powerpoint/2010/main" val="36543570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Pioneers of Family Therapy </a:t>
            </a:r>
            <a:r>
              <a:rPr lang="en-US" altLang="en-US" sz="2000" b="0" dirty="0" smtClean="0">
                <a:ea typeface="MS PGothic" panose="020B0600070205080204" pitchFamily="34" charset="-128"/>
              </a:rPr>
              <a:t>(3 </a:t>
            </a:r>
            <a:r>
              <a:rPr lang="en-US" altLang="en-US" sz="2000" b="0" dirty="0">
                <a:ea typeface="MS PGothic" panose="020B0600070205080204" pitchFamily="34" charset="-128"/>
              </a:rPr>
              <a:t>of 6)</a:t>
            </a:r>
            <a:endParaRPr lang="en-IN" sz="2000" b="0" dirty="0"/>
          </a:p>
        </p:txBody>
      </p:sp>
      <p:sp>
        <p:nvSpPr>
          <p:cNvPr id="3" name="Content Placeholder 2"/>
          <p:cNvSpPr>
            <a:spLocks noGrp="1"/>
          </p:cNvSpPr>
          <p:nvPr>
            <p:ph sz="quarter" idx="13"/>
          </p:nvPr>
        </p:nvSpPr>
        <p:spPr>
          <a:xfrm>
            <a:off x="457200" y="1556326"/>
            <a:ext cx="7960659"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Nathan Ackerman</a:t>
            </a:r>
          </a:p>
          <a:p>
            <a:pPr marL="741553" lvl="1" indent="-284353" eaLnBrk="0" fontAlgn="base" hangingPunct="0">
              <a:spcAft>
                <a:spcPct val="0"/>
              </a:spcAft>
              <a:buSzPts val="2400"/>
              <a:defRPr/>
            </a:pPr>
            <a:r>
              <a:rPr lang="en-US" dirty="0">
                <a:solidFill>
                  <a:srgbClr val="000000"/>
                </a:solidFill>
                <a:latin typeface="Arial (Body)"/>
                <a:ea typeface="Arial" charset="0"/>
              </a:rPr>
              <a:t>Moved away from psychoanalysis</a:t>
            </a:r>
          </a:p>
          <a:p>
            <a:pPr marL="741553" lvl="1" indent="-284353" eaLnBrk="0" fontAlgn="base" hangingPunct="0">
              <a:spcAft>
                <a:spcPct val="0"/>
              </a:spcAft>
              <a:buSzPts val="2400"/>
              <a:defRPr/>
            </a:pPr>
            <a:r>
              <a:rPr lang="en-US" dirty="0">
                <a:solidFill>
                  <a:srgbClr val="000000"/>
                </a:solidFill>
                <a:latin typeface="Arial (Body)"/>
                <a:ea typeface="Arial" charset="0"/>
              </a:rPr>
              <a:t>Wanted to see everyone together</a:t>
            </a:r>
          </a:p>
          <a:p>
            <a:pPr marL="741553" lvl="1" indent="-284353" eaLnBrk="0" fontAlgn="base" hangingPunct="0">
              <a:spcAft>
                <a:spcPct val="0"/>
              </a:spcAft>
              <a:buSzPts val="2400"/>
              <a:defRPr/>
            </a:pPr>
            <a:r>
              <a:rPr lang="en-US" dirty="0">
                <a:solidFill>
                  <a:srgbClr val="000000"/>
                </a:solidFill>
                <a:latin typeface="Arial (Body)"/>
                <a:ea typeface="Arial" charset="0"/>
              </a:rPr>
              <a:t>Interested in family secrets, conflicts</a:t>
            </a:r>
          </a:p>
          <a:p>
            <a:pPr marL="741553" lvl="1" indent="-284353" eaLnBrk="0" fontAlgn="base" hangingPunct="0">
              <a:spcAft>
                <a:spcPct val="0"/>
              </a:spcAft>
              <a:buSzPts val="2400"/>
              <a:defRPr/>
            </a:pPr>
            <a:r>
              <a:rPr lang="en-US" dirty="0">
                <a:solidFill>
                  <a:srgbClr val="000000"/>
                </a:solidFill>
                <a:latin typeface="Arial (Body)"/>
                <a:ea typeface="Arial" charset="0"/>
              </a:rPr>
              <a:t>Agent Provocateur</a:t>
            </a:r>
          </a:p>
        </p:txBody>
      </p:sp>
    </p:spTree>
    <p:extLst>
      <p:ext uri="{BB962C8B-B14F-4D97-AF65-F5344CB8AC3E}">
        <p14:creationId xmlns:p14="http://schemas.microsoft.com/office/powerpoint/2010/main" val="2765792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Pioneers of Family Therapy </a:t>
            </a:r>
            <a:r>
              <a:rPr lang="en-US" altLang="en-US" sz="2000" b="0" dirty="0" smtClean="0">
                <a:ea typeface="MS PGothic" panose="020B0600070205080204" pitchFamily="34" charset="-128"/>
              </a:rPr>
              <a:t>(4 </a:t>
            </a:r>
            <a:r>
              <a:rPr lang="en-US" altLang="en-US" sz="2000" b="0" dirty="0">
                <a:ea typeface="MS PGothic" panose="020B0600070205080204" pitchFamily="34" charset="-128"/>
              </a:rPr>
              <a:t>of 6)</a:t>
            </a:r>
            <a:endParaRPr lang="en-IN" sz="2000" b="0" dirty="0"/>
          </a:p>
        </p:txBody>
      </p:sp>
      <p:sp>
        <p:nvSpPr>
          <p:cNvPr id="3" name="Content Placeholder 2"/>
          <p:cNvSpPr>
            <a:spLocks noGrp="1"/>
          </p:cNvSpPr>
          <p:nvPr>
            <p:ph sz="quarter" idx="13"/>
          </p:nvPr>
        </p:nvSpPr>
        <p:spPr>
          <a:xfrm>
            <a:off x="457200" y="1556326"/>
            <a:ext cx="7960659" cy="4434275"/>
          </a:xfrm>
        </p:spPr>
        <p:txBody>
          <a:bodyPr/>
          <a:lstStyle/>
          <a:p>
            <a:pPr eaLnBrk="0" fontAlgn="base" hangingPunct="0">
              <a:spcAft>
                <a:spcPct val="0"/>
              </a:spcAft>
              <a:buSzPts val="2400"/>
            </a:pPr>
            <a:r>
              <a:rPr lang="en-US" altLang="en-US" dirty="0">
                <a:solidFill>
                  <a:srgbClr val="000000"/>
                </a:solidFill>
                <a:latin typeface="Arial (Body)"/>
                <a:ea typeface="MS PGothic" panose="020B0600070205080204" pitchFamily="34" charset="-128"/>
              </a:rPr>
              <a:t>Carl Whitaker &amp; Virginia Satir</a:t>
            </a:r>
          </a:p>
          <a:p>
            <a:pPr marL="741600" lvl="1"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Experiential Family Therapy</a:t>
            </a:r>
            <a:endParaRPr lang="en-US" altLang="en-US" dirty="0">
              <a:solidFill>
                <a:srgbClr val="000000"/>
              </a:solidFill>
              <a:latin typeface="Arial (Body)"/>
              <a:ea typeface="MS PGothic" panose="020B0600070205080204" pitchFamily="34" charset="-128"/>
            </a:endParaRPr>
          </a:p>
          <a:p>
            <a:pPr lvl="2" eaLnBrk="0" fontAlgn="base" hangingPunct="0">
              <a:spcAft>
                <a:spcPct val="0"/>
              </a:spcAft>
              <a:buSzPts val="2400"/>
            </a:pPr>
            <a:r>
              <a:rPr lang="en-US" altLang="en-US" dirty="0">
                <a:solidFill>
                  <a:srgbClr val="000000"/>
                </a:solidFill>
                <a:latin typeface="Arial (Body)"/>
                <a:ea typeface="MS PGothic" panose="020B0600070205080204" pitchFamily="34" charset="-128"/>
              </a:rPr>
              <a:t>Believed people were alienated from </a:t>
            </a:r>
            <a:r>
              <a:rPr lang="en-US" altLang="en-US" dirty="0" smtClean="0">
                <a:solidFill>
                  <a:srgbClr val="000000"/>
                </a:solidFill>
                <a:latin typeface="Arial (Body)"/>
                <a:ea typeface="MS PGothic" panose="020B0600070205080204" pitchFamily="34" charset="-128"/>
              </a:rPr>
              <a:t>their emotions</a:t>
            </a:r>
            <a:endParaRPr lang="en-US" altLang="en-US" dirty="0">
              <a:solidFill>
                <a:srgbClr val="000000"/>
              </a:solidFill>
              <a:latin typeface="Arial (Body)"/>
              <a:ea typeface="MS PGothic" panose="020B0600070205080204" pitchFamily="34" charset="-128"/>
            </a:endParaRPr>
          </a:p>
          <a:p>
            <a:pPr lvl="2" eaLnBrk="0" fontAlgn="base" hangingPunct="0">
              <a:spcAft>
                <a:spcPct val="0"/>
              </a:spcAft>
              <a:buSzPts val="2400"/>
            </a:pPr>
            <a:r>
              <a:rPr lang="en-US" altLang="en-US" dirty="0">
                <a:solidFill>
                  <a:srgbClr val="000000"/>
                </a:solidFill>
                <a:latin typeface="Arial (Body)"/>
                <a:ea typeface="MS PGothic" panose="020B0600070205080204" pitchFamily="34" charset="-128"/>
              </a:rPr>
              <a:t>Favored spontaneity </a:t>
            </a:r>
            <a:r>
              <a:rPr lang="en-US" altLang="en-US" dirty="0" smtClean="0">
                <a:solidFill>
                  <a:srgbClr val="000000"/>
                </a:solidFill>
                <a:latin typeface="Arial (Body)"/>
                <a:ea typeface="MS PGothic" panose="020B0600070205080204" pitchFamily="34" charset="-128"/>
              </a:rPr>
              <a:t>v</a:t>
            </a:r>
            <a:r>
              <a:rPr lang="en-US" altLang="en-US" sz="100" dirty="0" smtClean="0">
                <a:solidFill>
                  <a:schemeClr val="bg1"/>
                </a:solidFill>
                <a:latin typeface="Arial (Body)"/>
                <a:ea typeface="MS PGothic" panose="020B0600070205080204" pitchFamily="34" charset="-128"/>
              </a:rPr>
              <a:t>ersu</a:t>
            </a:r>
            <a:r>
              <a:rPr lang="en-US" altLang="en-US" dirty="0" smtClean="0">
                <a:solidFill>
                  <a:srgbClr val="000000"/>
                </a:solidFill>
                <a:latin typeface="Arial (Body)"/>
                <a:ea typeface="MS PGothic" panose="020B0600070205080204" pitchFamily="34" charset="-128"/>
              </a:rPr>
              <a:t>s </a:t>
            </a:r>
            <a:r>
              <a:rPr lang="en-US" altLang="en-US" dirty="0">
                <a:solidFill>
                  <a:srgbClr val="000000"/>
                </a:solidFill>
                <a:latin typeface="Arial (Body)"/>
                <a:ea typeface="MS PGothic" panose="020B0600070205080204" pitchFamily="34" charset="-128"/>
              </a:rPr>
              <a:t>theory</a:t>
            </a:r>
          </a:p>
          <a:p>
            <a:pPr lvl="2" eaLnBrk="0" fontAlgn="base" hangingPunct="0">
              <a:spcAft>
                <a:spcPct val="0"/>
              </a:spcAft>
              <a:buSzPts val="2400"/>
            </a:pPr>
            <a:r>
              <a:rPr lang="en-US" altLang="en-US" dirty="0">
                <a:solidFill>
                  <a:srgbClr val="000000"/>
                </a:solidFill>
                <a:latin typeface="Arial (Body)"/>
                <a:ea typeface="MS PGothic" panose="020B0600070205080204" pitchFamily="34" charset="-128"/>
              </a:rPr>
              <a:t>Used co-therapy</a:t>
            </a:r>
          </a:p>
        </p:txBody>
      </p:sp>
    </p:spTree>
    <p:extLst>
      <p:ext uri="{BB962C8B-B14F-4D97-AF65-F5344CB8AC3E}">
        <p14:creationId xmlns:p14="http://schemas.microsoft.com/office/powerpoint/2010/main" val="32469838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Pioneers of Family Therapy </a:t>
            </a:r>
            <a:r>
              <a:rPr lang="en-US" altLang="en-US" sz="2000" b="0" dirty="0" smtClean="0">
                <a:ea typeface="MS PGothic" panose="020B0600070205080204" pitchFamily="34" charset="-128"/>
              </a:rPr>
              <a:t>(5 </a:t>
            </a:r>
            <a:r>
              <a:rPr lang="en-US" altLang="en-US" sz="2000" b="0" dirty="0">
                <a:ea typeface="MS PGothic" panose="020B0600070205080204" pitchFamily="34" charset="-128"/>
              </a:rPr>
              <a:t>of 6)</a:t>
            </a:r>
            <a:endParaRPr lang="en-IN" sz="2000" b="0" dirty="0"/>
          </a:p>
        </p:txBody>
      </p:sp>
      <p:sp>
        <p:nvSpPr>
          <p:cNvPr id="3" name="Content Placeholder 2"/>
          <p:cNvSpPr>
            <a:spLocks noGrp="1"/>
          </p:cNvSpPr>
          <p:nvPr>
            <p:ph sz="quarter" idx="13"/>
          </p:nvPr>
        </p:nvSpPr>
        <p:spPr>
          <a:xfrm>
            <a:off x="457200" y="1556326"/>
            <a:ext cx="7960659"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Ivan Boszormenyi-Nagy</a:t>
            </a:r>
          </a:p>
          <a:p>
            <a:pPr marL="741553" lvl="1" indent="-284353" eaLnBrk="0" fontAlgn="base" hangingPunct="0">
              <a:spcAft>
                <a:spcPct val="0"/>
              </a:spcAft>
              <a:buSzPts val="2400"/>
              <a:defRPr/>
            </a:pPr>
            <a:r>
              <a:rPr lang="en-US" dirty="0">
                <a:solidFill>
                  <a:srgbClr val="000000"/>
                </a:solidFill>
                <a:latin typeface="Arial (Body)"/>
                <a:ea typeface="Arial" charset="0"/>
              </a:rPr>
              <a:t>Ethical accountability</a:t>
            </a:r>
          </a:p>
          <a:p>
            <a:pPr marL="741553" lvl="1" indent="-284353" eaLnBrk="0" fontAlgn="base" hangingPunct="0">
              <a:spcAft>
                <a:spcPct val="0"/>
              </a:spcAft>
              <a:buSzPts val="2400"/>
              <a:defRPr/>
            </a:pPr>
            <a:r>
              <a:rPr lang="en-US" dirty="0">
                <a:solidFill>
                  <a:srgbClr val="000000"/>
                </a:solidFill>
                <a:latin typeface="Arial (Body)"/>
                <a:ea typeface="Arial" charset="0"/>
              </a:rPr>
              <a:t>Relationships based on trust and loyalty</a:t>
            </a:r>
            <a:endParaRPr lang="en-US" dirty="0">
              <a:solidFill>
                <a:srgbClr val="000000"/>
              </a:solidFill>
              <a:latin typeface="Arial (Body)"/>
              <a:ea typeface="ＭＳ Ｐゴシック"/>
            </a:endParaRPr>
          </a:p>
        </p:txBody>
      </p:sp>
    </p:spTree>
    <p:extLst>
      <p:ext uri="{BB962C8B-B14F-4D97-AF65-F5344CB8AC3E}">
        <p14:creationId xmlns:p14="http://schemas.microsoft.com/office/powerpoint/2010/main" val="610864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Pioneers of Family Therapy </a:t>
            </a:r>
            <a:r>
              <a:rPr lang="en-US" altLang="en-US" sz="2000" b="0" dirty="0" smtClean="0">
                <a:ea typeface="MS PGothic" panose="020B0600070205080204" pitchFamily="34" charset="-128"/>
              </a:rPr>
              <a:t>(6 </a:t>
            </a:r>
            <a:r>
              <a:rPr lang="en-US" altLang="en-US" sz="2000" b="0" dirty="0">
                <a:ea typeface="MS PGothic" panose="020B0600070205080204" pitchFamily="34" charset="-128"/>
              </a:rPr>
              <a:t>of 6)</a:t>
            </a:r>
            <a:endParaRPr lang="en-IN" sz="2000" b="0" dirty="0"/>
          </a:p>
        </p:txBody>
      </p:sp>
      <p:sp>
        <p:nvSpPr>
          <p:cNvPr id="3" name="Content Placeholder 2"/>
          <p:cNvSpPr>
            <a:spLocks noGrp="1"/>
          </p:cNvSpPr>
          <p:nvPr>
            <p:ph sz="quarter" idx="13"/>
          </p:nvPr>
        </p:nvSpPr>
        <p:spPr>
          <a:xfrm>
            <a:off x="457200" y="1556326"/>
            <a:ext cx="7960659"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Salvador Minuchin</a:t>
            </a:r>
          </a:p>
          <a:p>
            <a:pPr marL="741553" lvl="1" indent="-284353" eaLnBrk="0" fontAlgn="base" hangingPunct="0">
              <a:spcAft>
                <a:spcPct val="0"/>
              </a:spcAft>
              <a:buSzPts val="2400"/>
              <a:defRPr/>
            </a:pPr>
            <a:r>
              <a:rPr lang="en-US" dirty="0">
                <a:solidFill>
                  <a:srgbClr val="000000"/>
                </a:solidFill>
                <a:latin typeface="Arial (Body)"/>
                <a:ea typeface="Arial" charset="0"/>
              </a:rPr>
              <a:t>Structural Family Therapy</a:t>
            </a:r>
          </a:p>
          <a:p>
            <a:pPr marL="1144778" lvl="2" indent="-230378" eaLnBrk="0" fontAlgn="base" hangingPunct="0">
              <a:spcAft>
                <a:spcPct val="0"/>
              </a:spcAft>
              <a:buSzPts val="2400"/>
              <a:defRPr/>
            </a:pPr>
            <a:r>
              <a:rPr lang="en-US" dirty="0">
                <a:solidFill>
                  <a:srgbClr val="000000"/>
                </a:solidFill>
                <a:latin typeface="Arial (Body)"/>
                <a:ea typeface="ＭＳ Ｐゴシック"/>
              </a:rPr>
              <a:t>Begins with observation that family transactions</a:t>
            </a:r>
          </a:p>
          <a:p>
            <a:pPr marL="1601978" lvl="3" indent="-230378" eaLnBrk="0" fontAlgn="base" hangingPunct="0">
              <a:spcAft>
                <a:spcPct val="0"/>
              </a:spcAft>
              <a:buSzPts val="2400"/>
              <a:defRPr/>
            </a:pPr>
            <a:r>
              <a:rPr lang="en-US" dirty="0">
                <a:solidFill>
                  <a:srgbClr val="000000"/>
                </a:solidFill>
                <a:latin typeface="Arial (Body)"/>
                <a:ea typeface="ＭＳ Ｐゴシック"/>
              </a:rPr>
              <a:t>When they are repeated, develop a pattern of regularity or structure</a:t>
            </a:r>
          </a:p>
          <a:p>
            <a:pPr marL="1144778" lvl="2" indent="-230378" eaLnBrk="0" fontAlgn="base" hangingPunct="0">
              <a:spcAft>
                <a:spcPct val="0"/>
              </a:spcAft>
              <a:buSzPts val="2400"/>
              <a:defRPr/>
            </a:pPr>
            <a:r>
              <a:rPr lang="en-US" dirty="0">
                <a:solidFill>
                  <a:srgbClr val="000000"/>
                </a:solidFill>
                <a:latin typeface="Arial (Body)"/>
                <a:ea typeface="ＭＳ Ｐゴシック"/>
              </a:rPr>
              <a:t>Family structure is determined by emotional boundaries: Enmeshed; Disengaged</a:t>
            </a:r>
          </a:p>
        </p:txBody>
      </p:sp>
    </p:spTree>
    <p:extLst>
      <p:ext uri="{BB962C8B-B14F-4D97-AF65-F5344CB8AC3E}">
        <p14:creationId xmlns:p14="http://schemas.microsoft.com/office/powerpoint/2010/main" val="2900124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Learning Outcomes</a:t>
            </a:r>
            <a:endParaRPr lang="en-IN" dirty="0"/>
          </a:p>
        </p:txBody>
      </p:sp>
      <p:sp>
        <p:nvSpPr>
          <p:cNvPr id="3" name="Content Placeholder 2"/>
          <p:cNvSpPr>
            <a:spLocks noGrp="1"/>
          </p:cNvSpPr>
          <p:nvPr>
            <p:ph sz="quarter" idx="13"/>
          </p:nvPr>
        </p:nvSpPr>
        <p:spPr>
          <a:xfrm>
            <a:off x="457199" y="1556326"/>
            <a:ext cx="8319247" cy="4434275"/>
          </a:xfrm>
        </p:spPr>
        <p:txBody>
          <a:bodyPr/>
          <a:lstStyle/>
          <a:p>
            <a:pPr marL="0" indent="0">
              <a:buNone/>
            </a:pPr>
            <a:r>
              <a:rPr lang="en-US" b="1" dirty="0" smtClean="0">
                <a:solidFill>
                  <a:schemeClr val="tx2"/>
                </a:solidFill>
              </a:rPr>
              <a:t>1.1 </a:t>
            </a:r>
            <a:r>
              <a:rPr lang="en-US" dirty="0" smtClean="0"/>
              <a:t>Describe </a:t>
            </a:r>
            <a:r>
              <a:rPr lang="en-US" dirty="0"/>
              <a:t>the circumstances that led to the birth of family therapy.</a:t>
            </a:r>
          </a:p>
          <a:p>
            <a:pPr marL="0" indent="0">
              <a:buNone/>
            </a:pPr>
            <a:r>
              <a:rPr lang="en-US" b="1" dirty="0" smtClean="0">
                <a:solidFill>
                  <a:schemeClr val="tx2"/>
                </a:solidFill>
              </a:rPr>
              <a:t>1.2</a:t>
            </a:r>
            <a:r>
              <a:rPr lang="en-US" dirty="0" smtClean="0"/>
              <a:t> List </a:t>
            </a:r>
            <a:r>
              <a:rPr lang="en-US" dirty="0"/>
              <a:t>the founders of family therapy and where they practiced.</a:t>
            </a:r>
          </a:p>
          <a:p>
            <a:pPr marL="0" indent="0">
              <a:buNone/>
            </a:pPr>
            <a:r>
              <a:rPr lang="en-US" b="1" dirty="0" smtClean="0">
                <a:solidFill>
                  <a:schemeClr val="tx2"/>
                </a:solidFill>
              </a:rPr>
              <a:t>1.3</a:t>
            </a:r>
            <a:r>
              <a:rPr lang="en-US" dirty="0" smtClean="0"/>
              <a:t> List </a:t>
            </a:r>
            <a:r>
              <a:rPr lang="en-US" dirty="0"/>
              <a:t>the first family therapy theories and when they were popular.</a:t>
            </a:r>
          </a:p>
          <a:p>
            <a:pPr marL="0" indent="0">
              <a:buNone/>
            </a:pPr>
            <a:r>
              <a:rPr lang="en-US" b="1" dirty="0" smtClean="0">
                <a:solidFill>
                  <a:schemeClr val="tx2"/>
                </a:solidFill>
              </a:rPr>
              <a:t>1.4</a:t>
            </a:r>
            <a:r>
              <a:rPr lang="en-US" dirty="0" smtClean="0"/>
              <a:t> Describe </a:t>
            </a:r>
            <a:r>
              <a:rPr lang="en-US" dirty="0"/>
              <a:t>early family therapy theoretical concepts.</a:t>
            </a:r>
          </a:p>
          <a:p>
            <a:pPr marL="0" indent="0">
              <a:buNone/>
            </a:pPr>
            <a:r>
              <a:rPr lang="en-US" b="1" dirty="0" smtClean="0">
                <a:solidFill>
                  <a:schemeClr val="tx2"/>
                </a:solidFill>
              </a:rPr>
              <a:t>1.5</a:t>
            </a:r>
            <a:r>
              <a:rPr lang="en-US" dirty="0" smtClean="0"/>
              <a:t> Describe </a:t>
            </a:r>
            <a:r>
              <a:rPr lang="en-US" dirty="0"/>
              <a:t>the transition from early to contemporary family therapy theories</a:t>
            </a:r>
            <a:r>
              <a:rPr lang="en-US" dirty="0" smtClean="0"/>
              <a:t>.</a:t>
            </a:r>
            <a:endParaRPr lang="en-US" dirty="0"/>
          </a:p>
        </p:txBody>
      </p:sp>
    </p:spTree>
    <p:extLst>
      <p:ext uri="{BB962C8B-B14F-4D97-AF65-F5344CB8AC3E}">
        <p14:creationId xmlns:p14="http://schemas.microsoft.com/office/powerpoint/2010/main" val="16151669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Golden Age of Family Therapy</a:t>
            </a:r>
            <a:endParaRPr lang="en-IN"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In their first decade, family therapists had all the bravado of new kids on the block</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1970 to 1985 saw the flowering of the classic schools of family therapy</a:t>
            </a:r>
          </a:p>
          <a:p>
            <a:pPr marL="741553" lvl="1" indent="-284353" eaLnBrk="0" fontAlgn="base" hangingPunct="0">
              <a:spcAft>
                <a:spcPct val="0"/>
              </a:spcAft>
              <a:buSzPts val="2400"/>
              <a:defRPr/>
            </a:pPr>
            <a:r>
              <a:rPr lang="en-US" dirty="0">
                <a:solidFill>
                  <a:srgbClr val="000000"/>
                </a:solidFill>
                <a:latin typeface="Arial (Body)"/>
                <a:ea typeface="ＭＳ Ｐゴシック"/>
              </a:rPr>
              <a:t>Structural theory</a:t>
            </a:r>
          </a:p>
          <a:p>
            <a:pPr marL="741553" lvl="1" indent="-284353" eaLnBrk="0" fontAlgn="base" hangingPunct="0">
              <a:spcAft>
                <a:spcPct val="0"/>
              </a:spcAft>
              <a:buSzPts val="2400"/>
              <a:defRPr/>
            </a:pPr>
            <a:r>
              <a:rPr lang="en-US" dirty="0">
                <a:solidFill>
                  <a:srgbClr val="000000"/>
                </a:solidFill>
                <a:latin typeface="Arial (Body)"/>
                <a:ea typeface="ＭＳ Ｐゴシック"/>
              </a:rPr>
              <a:t>Erickson</a:t>
            </a:r>
          </a:p>
          <a:p>
            <a:pPr marL="741553" lvl="1" indent="-284353" eaLnBrk="0" fontAlgn="base" hangingPunct="0">
              <a:spcAft>
                <a:spcPct val="0"/>
              </a:spcAft>
              <a:buSzPts val="2400"/>
              <a:defRPr/>
            </a:pPr>
            <a:r>
              <a:rPr lang="en-US" dirty="0">
                <a:solidFill>
                  <a:srgbClr val="000000"/>
                </a:solidFill>
                <a:latin typeface="Arial (Body)"/>
                <a:ea typeface="ＭＳ Ｐゴシック"/>
              </a:rPr>
              <a:t>The Milan group</a:t>
            </a:r>
          </a:p>
        </p:txBody>
      </p:sp>
    </p:spTree>
    <p:extLst>
      <p:ext uri="{BB962C8B-B14F-4D97-AF65-F5344CB8AC3E}">
        <p14:creationId xmlns:p14="http://schemas.microsoft.com/office/powerpoint/2010/main" val="11156702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Postmodern Revolution</a:t>
            </a:r>
            <a:endParaRPr lang="en-IN" dirty="0"/>
          </a:p>
        </p:txBody>
      </p:sp>
      <p:sp>
        <p:nvSpPr>
          <p:cNvPr id="3" name="Content Placeholder 2"/>
          <p:cNvSpPr>
            <a:spLocks noGrp="1"/>
          </p:cNvSpPr>
          <p:nvPr>
            <p:ph sz="quarter" idx="13"/>
          </p:nvPr>
        </p:nvSpPr>
        <p:spPr/>
        <p:txBody>
          <a:bodyPr/>
          <a:lstStyle/>
          <a:p>
            <a:r>
              <a:rPr lang="en-US" sz="2200" dirty="0"/>
              <a:t>Challenged family therapist’s ability to define a healthy family, instead claiming that an ideal family was socially constructed, often to the advantage of some and disadvantage of others.</a:t>
            </a:r>
          </a:p>
          <a:p>
            <a:r>
              <a:rPr lang="en-US" sz="2200" dirty="0"/>
              <a:t>Focused on understanding the family’s definition of health and dismantling social constructs and power structures</a:t>
            </a:r>
          </a:p>
          <a:p>
            <a:r>
              <a:rPr lang="en-US" sz="2200" dirty="0" smtClean="0"/>
              <a:t>Gained </a:t>
            </a:r>
            <a:r>
              <a:rPr lang="en-US" sz="2200" dirty="0"/>
              <a:t>momentum in late 80’s through 90’s</a:t>
            </a:r>
          </a:p>
          <a:p>
            <a:r>
              <a:rPr lang="en-US" sz="2200" dirty="0"/>
              <a:t>Main approaches:</a:t>
            </a:r>
          </a:p>
          <a:p>
            <a:pPr lvl="1"/>
            <a:r>
              <a:rPr lang="en-US" sz="2200" dirty="0"/>
              <a:t>Solution-focused</a:t>
            </a:r>
          </a:p>
          <a:p>
            <a:pPr lvl="1"/>
            <a:r>
              <a:rPr lang="en-US" sz="2200" dirty="0"/>
              <a:t>Narrative</a:t>
            </a:r>
          </a:p>
          <a:p>
            <a:pPr lvl="1"/>
            <a:r>
              <a:rPr lang="en-US" sz="2200" dirty="0" smtClean="0"/>
              <a:t>Feminist</a:t>
            </a:r>
            <a:endParaRPr lang="en-US" sz="2200" dirty="0"/>
          </a:p>
        </p:txBody>
      </p:sp>
    </p:spTree>
    <p:extLst>
      <p:ext uri="{BB962C8B-B14F-4D97-AF65-F5344CB8AC3E}">
        <p14:creationId xmlns:p14="http://schemas.microsoft.com/office/powerpoint/2010/main" val="32952029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Therapy Today </a:t>
            </a:r>
            <a:r>
              <a:rPr lang="en-US" dirty="0" smtClean="0"/>
              <a:t>v</a:t>
            </a:r>
            <a:r>
              <a:rPr lang="en-US" sz="100" dirty="0" smtClean="0">
                <a:solidFill>
                  <a:schemeClr val="bg1"/>
                </a:solidFill>
              </a:rPr>
              <a:t>ersu</a:t>
            </a:r>
            <a:r>
              <a:rPr lang="en-US" dirty="0" smtClean="0"/>
              <a:t>s </a:t>
            </a:r>
            <a:r>
              <a:rPr lang="en-US" dirty="0"/>
              <a:t>Early Years</a:t>
            </a:r>
            <a:endParaRPr lang="en-IN" dirty="0"/>
          </a:p>
        </p:txBody>
      </p:sp>
      <p:sp>
        <p:nvSpPr>
          <p:cNvPr id="3" name="Content Placeholder 2"/>
          <p:cNvSpPr>
            <a:spLocks noGrp="1"/>
          </p:cNvSpPr>
          <p:nvPr>
            <p:ph sz="quarter" idx="13"/>
          </p:nvPr>
        </p:nvSpPr>
        <p:spPr>
          <a:xfrm>
            <a:off x="457199" y="1556326"/>
            <a:ext cx="8017727" cy="4434275"/>
          </a:xfrm>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Early years were focused on creativity (e.g., Haley, 1962).</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Focus is now on effective interventions.</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Therapy is a lot more sensitive towards gender, culture, S</a:t>
            </a:r>
            <a:r>
              <a:rPr lang="en-US" altLang="en-US" sz="100" dirty="0">
                <a:solidFill>
                  <a:srgbClr val="000000"/>
                </a:solidFill>
                <a:latin typeface="Arial (Body)"/>
                <a:ea typeface="MS PGothic" panose="020B0600070205080204" pitchFamily="34" charset="-128"/>
              </a:rPr>
              <a:t> </a:t>
            </a:r>
            <a:r>
              <a:rPr lang="en-US" altLang="en-US" dirty="0">
                <a:solidFill>
                  <a:srgbClr val="000000"/>
                </a:solidFill>
                <a:latin typeface="Arial (Body)"/>
                <a:ea typeface="MS PGothic" panose="020B0600070205080204" pitchFamily="34" charset="-128"/>
              </a:rPr>
              <a:t>E</a:t>
            </a:r>
            <a:r>
              <a:rPr lang="en-US" altLang="en-US" sz="100" dirty="0">
                <a:solidFill>
                  <a:srgbClr val="000000"/>
                </a:solidFill>
                <a:latin typeface="Arial (Body)"/>
                <a:ea typeface="MS PGothic" panose="020B0600070205080204" pitchFamily="34" charset="-128"/>
              </a:rPr>
              <a:t> </a:t>
            </a:r>
            <a:r>
              <a:rPr lang="en-US" altLang="en-US" dirty="0">
                <a:solidFill>
                  <a:srgbClr val="000000"/>
                </a:solidFill>
                <a:latin typeface="Arial (Body)"/>
                <a:ea typeface="MS PGothic" panose="020B0600070205080204" pitchFamily="34" charset="-128"/>
              </a:rPr>
              <a:t>S, etc.</a:t>
            </a:r>
          </a:p>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Methods used now are built on a set of common factors and evidence based.</a:t>
            </a:r>
          </a:p>
        </p:txBody>
      </p:sp>
    </p:spTree>
    <p:extLst>
      <p:ext uri="{BB962C8B-B14F-4D97-AF65-F5344CB8AC3E}">
        <p14:creationId xmlns:p14="http://schemas.microsoft.com/office/powerpoint/2010/main" val="1641069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Optional Small Group Exercises</a:t>
            </a:r>
            <a:endParaRPr lang="en-IN" dirty="0"/>
          </a:p>
        </p:txBody>
      </p:sp>
      <p:sp>
        <p:nvSpPr>
          <p:cNvPr id="3" name="Content Placeholder 2"/>
          <p:cNvSpPr>
            <a:spLocks noGrp="1"/>
          </p:cNvSpPr>
          <p:nvPr>
            <p:ph sz="quarter" idx="13"/>
          </p:nvPr>
        </p:nvSpPr>
        <p:spPr>
          <a:xfrm>
            <a:off x="457200" y="1556326"/>
            <a:ext cx="7691718"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Discuss major contributions of the leader of family therapy from the list below:</a:t>
            </a:r>
          </a:p>
          <a:p>
            <a:pPr marL="741553" lvl="1" indent="-284353" eaLnBrk="0" fontAlgn="base" hangingPunct="0">
              <a:spcAft>
                <a:spcPct val="0"/>
              </a:spcAft>
              <a:buSzPts val="2400"/>
              <a:defRPr/>
            </a:pPr>
            <a:r>
              <a:rPr lang="en-US" dirty="0">
                <a:solidFill>
                  <a:srgbClr val="000000"/>
                </a:solidFill>
                <a:latin typeface="Arial (Body)"/>
                <a:ea typeface="Arial" charset="0"/>
              </a:rPr>
              <a:t>Group 1: Nathan Ackerman</a:t>
            </a:r>
          </a:p>
          <a:p>
            <a:pPr marL="741553" lvl="1" indent="-284353" eaLnBrk="0" fontAlgn="base" hangingPunct="0">
              <a:spcAft>
                <a:spcPct val="0"/>
              </a:spcAft>
              <a:buSzPts val="2400"/>
              <a:defRPr/>
            </a:pPr>
            <a:r>
              <a:rPr lang="en-US" dirty="0">
                <a:solidFill>
                  <a:srgbClr val="000000"/>
                </a:solidFill>
                <a:latin typeface="Arial (Body)"/>
                <a:ea typeface="Arial" charset="0"/>
              </a:rPr>
              <a:t>Group 2: Murray Bowen</a:t>
            </a:r>
          </a:p>
          <a:p>
            <a:pPr marL="741553" lvl="1" indent="-284353" eaLnBrk="0" fontAlgn="base" hangingPunct="0">
              <a:spcAft>
                <a:spcPct val="0"/>
              </a:spcAft>
              <a:buSzPts val="2400"/>
              <a:defRPr/>
            </a:pPr>
            <a:r>
              <a:rPr lang="en-US" dirty="0">
                <a:solidFill>
                  <a:srgbClr val="000000"/>
                </a:solidFill>
                <a:latin typeface="Arial (Body)"/>
                <a:ea typeface="Arial" charset="0"/>
              </a:rPr>
              <a:t>Group 3: Carl Whitaker &amp; Virginia Satir</a:t>
            </a:r>
          </a:p>
          <a:p>
            <a:pPr marL="741553" lvl="1" indent="-284353" eaLnBrk="0" fontAlgn="base" hangingPunct="0">
              <a:spcAft>
                <a:spcPct val="0"/>
              </a:spcAft>
              <a:buSzPts val="2400"/>
              <a:defRPr/>
            </a:pPr>
            <a:r>
              <a:rPr lang="en-US" dirty="0">
                <a:solidFill>
                  <a:srgbClr val="000000"/>
                </a:solidFill>
                <a:latin typeface="Arial (Body)"/>
                <a:ea typeface="Arial" charset="0"/>
              </a:rPr>
              <a:t>Group 4: Bateson, Jackson, &amp; Haley</a:t>
            </a:r>
          </a:p>
          <a:p>
            <a:pPr marL="741553" lvl="1" indent="-284353" eaLnBrk="0" fontAlgn="base" hangingPunct="0">
              <a:spcAft>
                <a:spcPct val="0"/>
              </a:spcAft>
              <a:buSzPts val="2400"/>
              <a:defRPr/>
            </a:pPr>
            <a:r>
              <a:rPr lang="en-US" dirty="0">
                <a:solidFill>
                  <a:srgbClr val="000000"/>
                </a:solidFill>
                <a:latin typeface="Arial (Body)"/>
                <a:ea typeface="Arial" charset="0"/>
              </a:rPr>
              <a:t>Group 5: Salvador Minuchin</a:t>
            </a:r>
          </a:p>
        </p:txBody>
      </p:sp>
    </p:spTree>
    <p:extLst>
      <p:ext uri="{BB962C8B-B14F-4D97-AF65-F5344CB8AC3E}">
        <p14:creationId xmlns:p14="http://schemas.microsoft.com/office/powerpoint/2010/main" val="6605697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Readings </a:t>
            </a:r>
            <a:r>
              <a:rPr lang="en-US" altLang="en-US" sz="2000" b="0" dirty="0">
                <a:ea typeface="MS PGothic" panose="020B0600070205080204" pitchFamily="34" charset="-128"/>
              </a:rPr>
              <a:t>(</a:t>
            </a:r>
            <a:r>
              <a:rPr lang="en-US" altLang="en-US" sz="2000" b="0" dirty="0" smtClean="0">
                <a:ea typeface="MS PGothic" panose="020B0600070205080204" pitchFamily="34" charset="-128"/>
              </a:rPr>
              <a:t>1 of </a:t>
            </a:r>
            <a:r>
              <a:rPr lang="en-US" altLang="en-US" sz="2000" b="0" dirty="0">
                <a:ea typeface="MS PGothic" panose="020B0600070205080204" pitchFamily="34" charset="-128"/>
              </a:rPr>
              <a:t>2)</a:t>
            </a:r>
            <a:endParaRPr lang="en-IN" sz="2000" dirty="0"/>
          </a:p>
        </p:txBody>
      </p:sp>
      <p:sp>
        <p:nvSpPr>
          <p:cNvPr id="3" name="Content Placeholder 2"/>
          <p:cNvSpPr>
            <a:spLocks noGrp="1"/>
          </p:cNvSpPr>
          <p:nvPr>
            <p:ph sz="quarter" idx="13"/>
          </p:nvPr>
        </p:nvSpPr>
        <p:spPr>
          <a:xfrm>
            <a:off x="457200" y="1556326"/>
            <a:ext cx="8229600" cy="4434275"/>
          </a:xfrm>
        </p:spPr>
        <p:txBody>
          <a:bodyPr/>
          <a:lstStyle/>
          <a:p>
            <a:r>
              <a:rPr lang="en-US" sz="2000" dirty="0"/>
              <a:t>Ackerman, N. W. 1958. The Psychodynamics of Family Life. New York: Basic Books.</a:t>
            </a:r>
          </a:p>
          <a:p>
            <a:r>
              <a:rPr lang="en-US" sz="2000" dirty="0"/>
              <a:t>Bell, J. E. 1961. Family Group Therapy. Public Health Monograph No. 64. Washington, </a:t>
            </a:r>
            <a:r>
              <a:rPr lang="en-US" sz="2000" dirty="0" smtClean="0"/>
              <a:t>D</a:t>
            </a:r>
            <a:r>
              <a:rPr lang="en-US" sz="100" dirty="0" smtClean="0"/>
              <a:t> </a:t>
            </a:r>
            <a:r>
              <a:rPr lang="en-US" sz="2000" dirty="0" smtClean="0"/>
              <a:t>C</a:t>
            </a:r>
            <a:r>
              <a:rPr lang="en-US" sz="2000" dirty="0"/>
              <a:t>: U.S. Government Printing Office.</a:t>
            </a:r>
          </a:p>
          <a:p>
            <a:r>
              <a:rPr lang="en-US" sz="2000" dirty="0"/>
              <a:t>Bowen, M. 1960. A Family Concept of Schizophrenia. In The Etiology of Schizophrenia, D. D. Jackson, ed. New York: Basic Books.</a:t>
            </a:r>
          </a:p>
          <a:p>
            <a:r>
              <a:rPr lang="en-US" sz="2000" dirty="0"/>
              <a:t>Greenberg, G. S. 1977. The Family Interactional Perspective: A Study and Examination of the Work of Don D. Jackson. Family Process 16:385–412.</a:t>
            </a:r>
          </a:p>
          <a:p>
            <a:r>
              <a:rPr lang="en-US" sz="2000" dirty="0"/>
              <a:t>Haley, J. 1963. Strategies of Psychotherapy. New York: Grune &amp; Stratton</a:t>
            </a:r>
            <a:r>
              <a:rPr lang="en-US" sz="2000" dirty="0" smtClean="0"/>
              <a:t>.</a:t>
            </a:r>
            <a:endParaRPr lang="en-US" sz="2000" dirty="0"/>
          </a:p>
        </p:txBody>
      </p:sp>
    </p:spTree>
    <p:extLst>
      <p:ext uri="{BB962C8B-B14F-4D97-AF65-F5344CB8AC3E}">
        <p14:creationId xmlns:p14="http://schemas.microsoft.com/office/powerpoint/2010/main" val="39874044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Readings </a:t>
            </a:r>
            <a:r>
              <a:rPr lang="en-US" altLang="en-US" sz="2000" b="0" dirty="0" smtClean="0">
                <a:ea typeface="MS PGothic" panose="020B0600070205080204" pitchFamily="34" charset="-128"/>
              </a:rPr>
              <a:t>(2 of </a:t>
            </a:r>
            <a:r>
              <a:rPr lang="en-US" altLang="en-US" sz="2000" b="0" dirty="0">
                <a:ea typeface="MS PGothic" panose="020B0600070205080204" pitchFamily="34" charset="-128"/>
              </a:rPr>
              <a:t>2)</a:t>
            </a:r>
            <a:endParaRPr lang="en-IN" sz="2000" dirty="0"/>
          </a:p>
        </p:txBody>
      </p:sp>
      <p:sp>
        <p:nvSpPr>
          <p:cNvPr id="3" name="Content Placeholder 2"/>
          <p:cNvSpPr>
            <a:spLocks noGrp="1"/>
          </p:cNvSpPr>
          <p:nvPr>
            <p:ph sz="quarter" idx="13"/>
          </p:nvPr>
        </p:nvSpPr>
        <p:spPr>
          <a:xfrm>
            <a:off x="457199" y="1556326"/>
            <a:ext cx="8397433" cy="4647704"/>
          </a:xfrm>
        </p:spPr>
        <p:txBody>
          <a:bodyPr/>
          <a:lstStyle/>
          <a:p>
            <a:pPr>
              <a:spcBef>
                <a:spcPts val="600"/>
              </a:spcBef>
            </a:pPr>
            <a:r>
              <a:rPr lang="en-US" sz="1800" dirty="0"/>
              <a:t>Jackson, D. D. 1957. The Question of Family Homeostasis. The Psychiatric Quarterly Supplement 31:79–90.</a:t>
            </a:r>
          </a:p>
          <a:p>
            <a:pPr>
              <a:spcBef>
                <a:spcPts val="600"/>
              </a:spcBef>
            </a:pPr>
            <a:r>
              <a:rPr lang="en-US" sz="1800" dirty="0"/>
              <a:t>Jackson, D. D. 1965. Family Rules: Marital Quid Pro Quo. Archives of General Psychiatry 12:589–94.</a:t>
            </a:r>
          </a:p>
          <a:p>
            <a:pPr>
              <a:spcBef>
                <a:spcPts val="600"/>
              </a:spcBef>
            </a:pPr>
            <a:r>
              <a:rPr lang="en-US" sz="1800" dirty="0"/>
              <a:t>Lederer, W., and D. D. Jackson. 1968. Mirages of Marriage. New York: Norton.</a:t>
            </a:r>
          </a:p>
          <a:p>
            <a:pPr>
              <a:spcBef>
                <a:spcPts val="600"/>
              </a:spcBef>
            </a:pPr>
            <a:r>
              <a:rPr lang="en-US" sz="1800" dirty="0"/>
              <a:t>Satir, V. 1964. Conjoint Family Therapy. Palo Alto, </a:t>
            </a:r>
            <a:r>
              <a:rPr lang="en-US" sz="1800" dirty="0" smtClean="0"/>
              <a:t>C</a:t>
            </a:r>
            <a:r>
              <a:rPr lang="en-US" sz="100" dirty="0" smtClean="0"/>
              <a:t> </a:t>
            </a:r>
            <a:r>
              <a:rPr lang="en-US" sz="1800" dirty="0" smtClean="0"/>
              <a:t>A</a:t>
            </a:r>
            <a:r>
              <a:rPr lang="en-US" sz="1800" dirty="0"/>
              <a:t>: Science and Behavior Books.</a:t>
            </a:r>
          </a:p>
          <a:p>
            <a:pPr>
              <a:spcBef>
                <a:spcPts val="600"/>
              </a:spcBef>
            </a:pPr>
            <a:r>
              <a:rPr lang="en-US" sz="1800" dirty="0"/>
              <a:t>Vogel, E. F., and N. W. Bell. 1960. The Emotionally Disturbed Child as the Family Scapegoat. In The Family, N. W. Bell and E. F. Vogel, eds. Glencoe, </a:t>
            </a:r>
            <a:r>
              <a:rPr lang="en-US" sz="1800" dirty="0" smtClean="0"/>
              <a:t>I</a:t>
            </a:r>
            <a:r>
              <a:rPr lang="en-US" sz="100" dirty="0" smtClean="0"/>
              <a:t> </a:t>
            </a:r>
            <a:r>
              <a:rPr lang="en-US" sz="1800" dirty="0" smtClean="0"/>
              <a:t>L</a:t>
            </a:r>
            <a:r>
              <a:rPr lang="en-US" sz="1800" dirty="0"/>
              <a:t>: Free Press.</a:t>
            </a:r>
          </a:p>
          <a:p>
            <a:pPr>
              <a:spcBef>
                <a:spcPts val="600"/>
              </a:spcBef>
            </a:pPr>
            <a:r>
              <a:rPr lang="en-US" sz="1800" dirty="0"/>
              <a:t>Watzlawick, P., J. H. Beavin, and D. D. Jackson. 1967. Pragmatics of Human Communication. New York: Norton.</a:t>
            </a:r>
          </a:p>
          <a:p>
            <a:pPr>
              <a:spcBef>
                <a:spcPts val="600"/>
              </a:spcBef>
            </a:pPr>
            <a:r>
              <a:rPr lang="en-US" sz="1800" dirty="0"/>
              <a:t>Weakland, J. H. 1960. The “Double-Bind” Hypothesis of Schizophrenia and Three-Party Interaction. In The Etiology of Schizophrenia, D. D. Jackson, ed. New York: Basic Books.</a:t>
            </a:r>
          </a:p>
        </p:txBody>
      </p:sp>
    </p:spTree>
    <p:extLst>
      <p:ext uri="{BB962C8B-B14F-4D97-AF65-F5344CB8AC3E}">
        <p14:creationId xmlns:p14="http://schemas.microsoft.com/office/powerpoint/2010/main" val="19186394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id="{E47FF819-0D5D-491A-BF8F-B42813E7390C}"/>
              </a:ext>
            </a:extLst>
          </p:cNvPr>
          <p:cNvSpPr>
            <a:spLocks noGrp="1"/>
          </p:cNvSpPr>
          <p:nvPr>
            <p:ph type="title"/>
          </p:nvPr>
        </p:nvSpPr>
        <p:spPr/>
        <p:txBody>
          <a:bodyPr/>
          <a:lstStyle/>
          <a:p>
            <a:r>
              <a:rPr lang="en-US" dirty="0">
                <a:latin typeface="Arial (Headings)"/>
                <a:cs typeface="Times New Roman" panose="02020603050405020304" pitchFamily="18" charset="0"/>
              </a:rPr>
              <a:t>Copyright</a:t>
            </a:r>
          </a:p>
        </p:txBody>
      </p:sp>
      <p:pic>
        <p:nvPicPr>
          <p:cNvPr id="7" name="Graphic 6" descr="Warning">
            <a:extLst>
              <a:ext uri="{FF2B5EF4-FFF2-40B4-BE49-F238E27FC236}">
                <a16:creationId xmlns:a16="http://schemas.microsoft.com/office/drawing/2014/main" id="{C06FB2D2-3F36-42C9-A5A6-B6234DC54C96}"/>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246184" y="2317359"/>
            <a:ext cx="1277815" cy="1434026"/>
          </a:xfrm>
          <a:prstGeom prst="rect">
            <a:avLst/>
          </a:prstGeom>
        </p:spPr>
      </p:pic>
      <p:sp>
        <p:nvSpPr>
          <p:cNvPr id="2" name="Text Placeholder 1">
            <a:extLst>
              <a:ext uri="{FF2B5EF4-FFF2-40B4-BE49-F238E27FC236}">
                <a16:creationId xmlns:a16="http://schemas.microsoft.com/office/drawing/2014/main" id="{AD5FAE7B-F718-4307-B112-AD6256157E8F}"/>
              </a:ext>
            </a:extLst>
          </p:cNvPr>
          <p:cNvSpPr>
            <a:spLocks noGrp="1"/>
          </p:cNvSpPr>
          <p:nvPr>
            <p:ph type="body" idx="4294967295"/>
          </p:nvPr>
        </p:nvSpPr>
        <p:spPr>
          <a:xfrm>
            <a:off x="1606061" y="1852246"/>
            <a:ext cx="6858001" cy="2854836"/>
          </a:xfrm>
          <a:ln/>
        </p:spPr>
        <p:style>
          <a:lnRef idx="2">
            <a:schemeClr val="dk1"/>
          </a:lnRef>
          <a:fillRef idx="1">
            <a:schemeClr val="lt1"/>
          </a:fillRef>
          <a:effectRef idx="0">
            <a:schemeClr val="dk1"/>
          </a:effectRef>
          <a:fontRef idx="minor">
            <a:schemeClr val="dk1"/>
          </a:fontRef>
        </p:style>
        <p:txBody>
          <a:bodyPr lIns="182880" tIns="182880" rIns="182880" bIns="182880" anchor="ctr"/>
          <a:lstStyle/>
          <a:p>
            <a:pPr marL="101600" indent="0">
              <a:buNone/>
            </a:pPr>
            <a:r>
              <a:rPr lang="en-US" b="1" dirty="0"/>
              <a:t>This work is protected by United States copyright laws and is</a:t>
            </a:r>
            <a:r>
              <a:rPr lang="en-US" b="1" baseline="0" dirty="0"/>
              <a:t> </a:t>
            </a:r>
            <a:r>
              <a:rPr lang="en-US" b="1" dirty="0"/>
              <a:t>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a:t>
            </a:r>
          </a:p>
        </p:txBody>
      </p:sp>
    </p:spTree>
    <p:extLst>
      <p:ext uri="{BB962C8B-B14F-4D97-AF65-F5344CB8AC3E}">
        <p14:creationId xmlns:p14="http://schemas.microsoft.com/office/powerpoint/2010/main" val="10564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1"/>
            <a:ext cx="8270111" cy="1097279"/>
          </a:xfrm>
        </p:spPr>
        <p:txBody>
          <a:bodyPr/>
          <a:lstStyle/>
          <a:p>
            <a:r>
              <a:rPr lang="en-US" altLang="en-US" sz="3200" dirty="0">
                <a:ea typeface="MS PGothic" panose="020B0600070205080204" pitchFamily="34" charset="-128"/>
              </a:rPr>
              <a:t>The Early Years: Shift in Perspective </a:t>
            </a:r>
            <a:r>
              <a:rPr lang="en-US" altLang="en-US" sz="2000" b="0" dirty="0">
                <a:ea typeface="MS PGothic" panose="020B0600070205080204" pitchFamily="34" charset="-128"/>
              </a:rPr>
              <a:t>(1 of 2)</a:t>
            </a:r>
            <a:endParaRPr lang="en-IN" sz="2000" b="0" dirty="0"/>
          </a:p>
        </p:txBody>
      </p:sp>
      <p:sp>
        <p:nvSpPr>
          <p:cNvPr id="3" name="Content Placeholder 2"/>
          <p:cNvSpPr>
            <a:spLocks noGrp="1"/>
          </p:cNvSpPr>
          <p:nvPr>
            <p:ph sz="quarter" idx="13"/>
          </p:nvPr>
        </p:nvSpPr>
        <p:spPr>
          <a:xfrm>
            <a:off x="457200" y="1556326"/>
            <a:ext cx="7915835"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The evolution of family therapy is really about</a:t>
            </a:r>
          </a:p>
          <a:p>
            <a:pPr marL="741553" lvl="1" indent="-284353" eaLnBrk="0" fontAlgn="base" hangingPunct="0">
              <a:spcAft>
                <a:spcPct val="0"/>
              </a:spcAft>
              <a:buSzPts val="2400"/>
              <a:defRPr/>
            </a:pPr>
            <a:r>
              <a:rPr lang="en-US" dirty="0">
                <a:solidFill>
                  <a:srgbClr val="000000"/>
                </a:solidFill>
                <a:latin typeface="Arial (Body)"/>
                <a:ea typeface="Arial" charset="0"/>
              </a:rPr>
              <a:t>1) personalities and 2) ideas</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Treating patients with schizophrenia in hospitals</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Noticed that when one family member got better, someone else would get worse</a:t>
            </a:r>
          </a:p>
        </p:txBody>
      </p:sp>
    </p:spTree>
    <p:extLst>
      <p:ext uri="{BB962C8B-B14F-4D97-AF65-F5344CB8AC3E}">
        <p14:creationId xmlns:p14="http://schemas.microsoft.com/office/powerpoint/2010/main" val="3790717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1"/>
            <a:ext cx="8177514" cy="1097279"/>
          </a:xfrm>
        </p:spPr>
        <p:txBody>
          <a:bodyPr/>
          <a:lstStyle/>
          <a:p>
            <a:r>
              <a:rPr lang="en-US" altLang="en-US" sz="3200" dirty="0">
                <a:ea typeface="MS PGothic" panose="020B0600070205080204" pitchFamily="34" charset="-128"/>
              </a:rPr>
              <a:t>The Early Years: Shift in Perspective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2)</a:t>
            </a:r>
            <a:endParaRPr lang="en-IN" sz="2000" b="0" dirty="0"/>
          </a:p>
        </p:txBody>
      </p:sp>
      <p:sp>
        <p:nvSpPr>
          <p:cNvPr id="3" name="Content Placeholder 2"/>
          <p:cNvSpPr>
            <a:spLocks noGrp="1"/>
          </p:cNvSpPr>
          <p:nvPr>
            <p:ph sz="quarter" idx="13"/>
          </p:nvPr>
        </p:nvSpPr>
        <p:spPr>
          <a:xfrm>
            <a:off x="457200" y="1556326"/>
            <a:ext cx="7915835" cy="4434275"/>
          </a:xfrm>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Hypothesized that the family needed a symptomatic family member</a:t>
            </a:r>
          </a:p>
          <a:p>
            <a:pPr marL="741553" lvl="1" indent="-284353" eaLnBrk="0" fontAlgn="base" hangingPunct="0">
              <a:spcAft>
                <a:spcPct val="0"/>
              </a:spcAft>
              <a:buSzPts val="2400"/>
              <a:defRPr/>
            </a:pPr>
            <a:r>
              <a:rPr lang="en-US" dirty="0">
                <a:solidFill>
                  <a:srgbClr val="000000"/>
                </a:solidFill>
                <a:latin typeface="Arial (Body)"/>
                <a:ea typeface="Arial" charset="0"/>
              </a:rPr>
              <a:t>Case study of the depressed woman and her husband</a:t>
            </a:r>
          </a:p>
          <a:p>
            <a:pPr marL="741553" lvl="1" indent="-284353" eaLnBrk="0" fontAlgn="base" hangingPunct="0">
              <a:spcAft>
                <a:spcPct val="0"/>
              </a:spcAft>
              <a:buSzPts val="2400"/>
              <a:defRPr/>
            </a:pPr>
            <a:r>
              <a:rPr lang="en-US" dirty="0">
                <a:solidFill>
                  <a:srgbClr val="000000"/>
                </a:solidFill>
                <a:latin typeface="Arial (Body)"/>
                <a:ea typeface="Arial" charset="0"/>
              </a:rPr>
              <a:t>His stability was predicated on having a sick wife</a:t>
            </a:r>
          </a:p>
        </p:txBody>
      </p:sp>
    </p:spTree>
    <p:extLst>
      <p:ext uri="{BB962C8B-B14F-4D97-AF65-F5344CB8AC3E}">
        <p14:creationId xmlns:p14="http://schemas.microsoft.com/office/powerpoint/2010/main" val="2501010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Influence of Group Therapy </a:t>
            </a:r>
            <a:r>
              <a:rPr lang="en-US" altLang="en-US" sz="2000" b="0" dirty="0">
                <a:ea typeface="MS PGothic" panose="020B0600070205080204" pitchFamily="34" charset="-128"/>
              </a:rPr>
              <a:t>(1 of 2)</a:t>
            </a:r>
            <a:endParaRPr lang="en-IN" sz="2000" b="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defRPr/>
            </a:pPr>
            <a:r>
              <a:rPr lang="en-US" dirty="0">
                <a:solidFill>
                  <a:srgbClr val="000000"/>
                </a:solidFill>
                <a:latin typeface="Arial (Body)"/>
                <a:ea typeface="ＭＳ Ｐゴシック"/>
              </a:rPr>
              <a:t>Group therapy: a complex blend of individual personalities</a:t>
            </a:r>
          </a:p>
          <a:p>
            <a:pPr marL="255651" lvl="0" indent="-255651" eaLnBrk="0" fontAlgn="base" hangingPunct="0">
              <a:spcAft>
                <a:spcPct val="0"/>
              </a:spcAft>
              <a:buSzPts val="2400"/>
              <a:tabLst/>
              <a:defRPr/>
            </a:pPr>
            <a:r>
              <a:rPr lang="en-US" dirty="0">
                <a:solidFill>
                  <a:srgbClr val="000000"/>
                </a:solidFill>
                <a:latin typeface="Arial (Body)"/>
                <a:ea typeface="ＭＳ Ｐゴシック"/>
              </a:rPr>
              <a:t>Group concepts borrowed for family therapy:</a:t>
            </a:r>
          </a:p>
          <a:p>
            <a:pPr marL="741553" lvl="1" indent="-284353" eaLnBrk="0" fontAlgn="base" hangingPunct="0">
              <a:spcAft>
                <a:spcPct val="0"/>
              </a:spcAft>
              <a:buSzPts val="2400"/>
              <a:defRPr/>
            </a:pPr>
            <a:r>
              <a:rPr lang="en-US" dirty="0">
                <a:solidFill>
                  <a:srgbClr val="000000"/>
                </a:solidFill>
                <a:latin typeface="Arial (Body)"/>
                <a:ea typeface="Arial" charset="0"/>
              </a:rPr>
              <a:t>Kurt Lewin theorized that groups are psychologically coherent wholes</a:t>
            </a:r>
          </a:p>
          <a:p>
            <a:pPr marL="1144778" lvl="2" indent="-230378" eaLnBrk="0" fontAlgn="base" hangingPunct="0">
              <a:spcAft>
                <a:spcPct val="0"/>
              </a:spcAft>
              <a:buSzPts val="2400"/>
              <a:defRPr/>
            </a:pPr>
            <a:r>
              <a:rPr lang="en-US" dirty="0">
                <a:solidFill>
                  <a:srgbClr val="000000"/>
                </a:solidFill>
                <a:latin typeface="Arial (Body)"/>
                <a:ea typeface="ＭＳ Ｐゴシック"/>
              </a:rPr>
              <a:t>Not collections of individuals</a:t>
            </a:r>
          </a:p>
        </p:txBody>
      </p:sp>
    </p:spTree>
    <p:extLst>
      <p:ext uri="{BB962C8B-B14F-4D97-AF65-F5344CB8AC3E}">
        <p14:creationId xmlns:p14="http://schemas.microsoft.com/office/powerpoint/2010/main" val="833141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Influence of Group Therapy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2)</a:t>
            </a:r>
            <a:endParaRPr lang="en-IN" sz="2000" b="0" dirty="0"/>
          </a:p>
        </p:txBody>
      </p:sp>
      <p:sp>
        <p:nvSpPr>
          <p:cNvPr id="3" name="Content Placeholder 2"/>
          <p:cNvSpPr>
            <a:spLocks noGrp="1"/>
          </p:cNvSpPr>
          <p:nvPr>
            <p:ph sz="quarter" idx="13"/>
          </p:nvPr>
        </p:nvSpPr>
        <p:spPr>
          <a:xfrm>
            <a:off x="457200" y="1556326"/>
            <a:ext cx="8382000" cy="4434275"/>
          </a:xfrm>
        </p:spPr>
        <p:txBody>
          <a:bodyPr/>
          <a:lstStyle/>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Lewin</a:t>
            </a:r>
            <a:r>
              <a:rPr lang="en-IN" altLang="en-US"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s ideas about </a:t>
            </a:r>
            <a:r>
              <a:rPr lang="en-IN" altLang="ja-JP"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unfreezing</a:t>
            </a:r>
            <a:r>
              <a:rPr lang="en-IN" altLang="ja-JP"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 (shaking up a group</a:t>
            </a:r>
            <a:r>
              <a:rPr lang="en-IN" altLang="ja-JP"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s beliefs) foreshadowed:</a:t>
            </a: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rPr>
              <a:t>Family therapists</a:t>
            </a:r>
            <a:r>
              <a:rPr lang="en-IN" altLang="en-US" dirty="0">
                <a:solidFill>
                  <a:srgbClr val="000000"/>
                </a:solidFill>
                <a:latin typeface="Arial (Body)"/>
                <a:ea typeface="MS PGothic" panose="020B0600070205080204" pitchFamily="34" charset="-128"/>
              </a:rPr>
              <a:t>’</a:t>
            </a:r>
            <a:r>
              <a:rPr lang="en-US" altLang="ja-JP" dirty="0">
                <a:solidFill>
                  <a:srgbClr val="000000"/>
                </a:solidFill>
                <a:latin typeface="Arial (Body)"/>
                <a:ea typeface="MS PGothic" panose="020B0600070205080204" pitchFamily="34" charset="-128"/>
              </a:rPr>
              <a:t> concerns with disrupting family homeostasis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Focus on </a:t>
            </a:r>
            <a:r>
              <a:rPr lang="en-IN" altLang="en-US"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process</a:t>
            </a:r>
            <a:r>
              <a:rPr lang="en-IN" altLang="ja-JP"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 (how people talk), rather than </a:t>
            </a:r>
            <a:r>
              <a:rPr lang="en-IN" altLang="ja-JP"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content</a:t>
            </a:r>
            <a:r>
              <a:rPr lang="en-IN" altLang="ja-JP" dirty="0">
                <a:solidFill>
                  <a:srgbClr val="000000"/>
                </a:solidFill>
                <a:latin typeface="Arial (Body)"/>
                <a:ea typeface="MS PGothic" panose="020B0600070205080204" pitchFamily="34" charset="-128"/>
                <a:cs typeface="Arial" panose="020B0604020202020204" pitchFamily="34" charset="0"/>
              </a:rPr>
              <a:t>”</a:t>
            </a:r>
            <a:r>
              <a:rPr lang="en-US" altLang="ja-JP" dirty="0">
                <a:solidFill>
                  <a:srgbClr val="000000"/>
                </a:solidFill>
                <a:latin typeface="Arial (Body)"/>
                <a:ea typeface="MS PGothic" panose="020B0600070205080204" pitchFamily="34" charset="-128"/>
                <a:cs typeface="Arial" panose="020B0604020202020204" pitchFamily="34" charset="0"/>
              </a:rPr>
              <a:t> (what they talk about)</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Role theory</a:t>
            </a:r>
          </a:p>
        </p:txBody>
      </p:sp>
    </p:spTree>
    <p:extLst>
      <p:ext uri="{BB962C8B-B14F-4D97-AF65-F5344CB8AC3E}">
        <p14:creationId xmlns:p14="http://schemas.microsoft.com/office/powerpoint/2010/main" val="3794567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Child Guidance Movement </a:t>
            </a:r>
            <a:r>
              <a:rPr lang="en-US" altLang="en-US" sz="2000" b="0" dirty="0">
                <a:ea typeface="MS PGothic" panose="020B0600070205080204" pitchFamily="34" charset="-128"/>
              </a:rPr>
              <a:t>(1 of 3)</a:t>
            </a:r>
            <a:endParaRPr lang="en-IN" sz="20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Real source of children</a:t>
            </a:r>
            <a:r>
              <a:rPr lang="en-US" altLang="ja-JP" dirty="0">
                <a:solidFill>
                  <a:srgbClr val="000000"/>
                </a:solidFill>
                <a:latin typeface="Arial (Body)"/>
                <a:ea typeface="MS PGothic" panose="020B0600070205080204" pitchFamily="34" charset="-128"/>
              </a:rPr>
              <a:t>’s problems were not from themselves,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But from tensions in the family that created symptoms</a:t>
            </a:r>
          </a:p>
        </p:txBody>
      </p:sp>
    </p:spTree>
    <p:extLst>
      <p:ext uri="{BB962C8B-B14F-4D97-AF65-F5344CB8AC3E}">
        <p14:creationId xmlns:p14="http://schemas.microsoft.com/office/powerpoint/2010/main" val="585148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Child Guidance Movement </a:t>
            </a:r>
            <a:r>
              <a:rPr lang="en-US" altLang="en-US" sz="2000" b="0" dirty="0" smtClean="0">
                <a:ea typeface="MS PGothic" panose="020B0600070205080204" pitchFamily="34" charset="-128"/>
              </a:rPr>
              <a:t>(2 </a:t>
            </a:r>
            <a:r>
              <a:rPr lang="en-US" altLang="en-US" sz="2000" b="0" dirty="0">
                <a:ea typeface="MS PGothic" panose="020B0600070205080204" pitchFamily="34" charset="-128"/>
              </a:rPr>
              <a:t>of 3)</a:t>
            </a:r>
            <a:endParaRPr lang="en-IN" sz="20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Frieda Fromm-Reichmann (1948) – schizophrenogenic mother</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Domineering, aggressive, insecure woman;</a:t>
            </a:r>
            <a:endParaRPr lang="en-US" altLang="en-US" dirty="0">
              <a:solidFill>
                <a:srgbClr val="000000"/>
              </a:solidFill>
              <a:latin typeface="Arial (Body)"/>
              <a:ea typeface="MS PGothic" panose="020B0600070205080204" pitchFamily="34" charset="-128"/>
            </a:endParaRPr>
          </a:p>
          <a:p>
            <a:pPr marL="1144778" lvl="2" indent="-230378" eaLnBrk="0" fontAlgn="base" hangingPunct="0">
              <a:spcAft>
                <a:spcPct val="0"/>
              </a:spcAft>
              <a:buSzPts val="2400"/>
            </a:pPr>
            <a:r>
              <a:rPr lang="en-US" altLang="en-US" dirty="0">
                <a:solidFill>
                  <a:srgbClr val="000000"/>
                </a:solidFill>
                <a:latin typeface="Arial (Body)"/>
                <a:ea typeface="MS PGothic" panose="020B0600070205080204" pitchFamily="34" charset="-128"/>
              </a:rPr>
              <a:t>Married to a passive, inadequate, indifferent man</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Provided pathological parenting that produced schizophrenia</a:t>
            </a:r>
            <a:endParaRPr lang="en-US" altLang="en-US" dirty="0">
              <a:solidFill>
                <a:srgbClr val="000000"/>
              </a:solidFill>
              <a:latin typeface="Arial (Body)"/>
              <a:ea typeface="MS PGothic" panose="020B0600070205080204" pitchFamily="34" charset="-128"/>
            </a:endParaRPr>
          </a:p>
        </p:txBody>
      </p:sp>
    </p:spTree>
    <p:extLst>
      <p:ext uri="{BB962C8B-B14F-4D97-AF65-F5344CB8AC3E}">
        <p14:creationId xmlns:p14="http://schemas.microsoft.com/office/powerpoint/2010/main" val="2519885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Child Guidance Movement </a:t>
            </a:r>
            <a:r>
              <a:rPr lang="en-US" altLang="en-US" sz="2000" b="0" dirty="0" smtClean="0">
                <a:ea typeface="MS PGothic" panose="020B0600070205080204" pitchFamily="34" charset="-128"/>
              </a:rPr>
              <a:t>(3 </a:t>
            </a:r>
            <a:r>
              <a:rPr lang="en-US" altLang="en-US" sz="2000" b="0" dirty="0">
                <a:ea typeface="MS PGothic" panose="020B0600070205080204" pitchFamily="34" charset="-128"/>
              </a:rPr>
              <a:t>of 3)</a:t>
            </a:r>
            <a:endParaRPr lang="en-IN" sz="2000" dirty="0"/>
          </a:p>
        </p:txBody>
      </p:sp>
      <p:sp>
        <p:nvSpPr>
          <p:cNvPr id="3" name="Content Placeholder 2"/>
          <p:cNvSpPr>
            <a:spLocks noGrp="1"/>
          </p:cNvSpPr>
          <p:nvPr>
            <p:ph sz="quarter" idx="13"/>
          </p:nvPr>
        </p:nvSpPr>
        <p:spPr/>
        <p:txBody>
          <a:bodyPr/>
          <a:lstStyle/>
          <a:p>
            <a:pPr marL="255651" lvl="0" indent="-255651" eaLnBrk="0" fontAlgn="base" hangingPunct="0">
              <a:spcAft>
                <a:spcPct val="0"/>
              </a:spcAft>
              <a:buSzPts val="2400"/>
              <a:tabLst/>
            </a:pPr>
            <a:r>
              <a:rPr lang="en-US" altLang="en-US" dirty="0">
                <a:solidFill>
                  <a:srgbClr val="000000"/>
                </a:solidFill>
                <a:latin typeface="Arial (Body)"/>
                <a:ea typeface="MS PGothic" panose="020B0600070205080204" pitchFamily="34" charset="-128"/>
              </a:rPr>
              <a:t>Eventually emphasis in child guidance shifted to viewing parents solely as:</a:t>
            </a:r>
          </a:p>
          <a:p>
            <a:pPr marL="741553" lvl="1" indent="-284353" eaLnBrk="0" fontAlgn="base" hangingPunct="0">
              <a:spcAft>
                <a:spcPct val="0"/>
              </a:spcAft>
              <a:buSzPts val="2400"/>
            </a:pPr>
            <a:r>
              <a:rPr lang="en-US" altLang="en-US" dirty="0">
                <a:solidFill>
                  <a:srgbClr val="000000"/>
                </a:solidFill>
                <a:latin typeface="Arial (Body)"/>
                <a:ea typeface="MS PGothic" panose="020B0600070205080204" pitchFamily="34" charset="-128"/>
                <a:cs typeface="Arial" panose="020B0604020202020204" pitchFamily="34" charset="0"/>
              </a:rPr>
              <a:t>The problem, to viewing the interaction that was the problem – Bowlby, Ackerman</a:t>
            </a:r>
          </a:p>
        </p:txBody>
      </p:sp>
    </p:spTree>
    <p:extLst>
      <p:ext uri="{BB962C8B-B14F-4D97-AF65-F5344CB8AC3E}">
        <p14:creationId xmlns:p14="http://schemas.microsoft.com/office/powerpoint/2010/main" val="3482610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11061</TotalTime>
  <Words>1441</Words>
  <Application>Microsoft Office PowerPoint</Application>
  <PresentationFormat>On-screen Show (4:3)</PresentationFormat>
  <Paragraphs>146</Paragraphs>
  <Slides>26</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26</vt:i4>
      </vt:variant>
    </vt:vector>
  </HeadingPairs>
  <TitlesOfParts>
    <vt:vector size="36" baseType="lpstr">
      <vt:lpstr>MS PGothic</vt:lpstr>
      <vt:lpstr>MS PGothic</vt:lpstr>
      <vt:lpstr>Arial</vt:lpstr>
      <vt:lpstr>Arial (Body)</vt:lpstr>
      <vt:lpstr>Arial (Headings)</vt:lpstr>
      <vt:lpstr>Noto Sans Symbols</vt:lpstr>
      <vt:lpstr>Times New Roman</vt:lpstr>
      <vt:lpstr>Verdana</vt:lpstr>
      <vt:lpstr>508 Lecture</vt:lpstr>
      <vt:lpstr>1_508 Lecture</vt:lpstr>
      <vt:lpstr>Family Therapy: Concepts and Methods</vt:lpstr>
      <vt:lpstr>Learning Outcomes</vt:lpstr>
      <vt:lpstr>The Early Years: Shift in Perspective (1 of 2)</vt:lpstr>
      <vt:lpstr>The Early Years: Shift in Perspective (2 of 2)</vt:lpstr>
      <vt:lpstr>Influence of Group Therapy (1 of 2)</vt:lpstr>
      <vt:lpstr>Influence of Group Therapy (2 of 2)</vt:lpstr>
      <vt:lpstr>Child Guidance Movement (1 of 3)</vt:lpstr>
      <vt:lpstr>Child Guidance Movement (2 of 3)</vt:lpstr>
      <vt:lpstr>Child Guidance Movement (3 of 3)</vt:lpstr>
      <vt:lpstr>Influence of Social Work</vt:lpstr>
      <vt:lpstr>Etiology of Schizophrenia (1 of 2)</vt:lpstr>
      <vt:lpstr>Etiology of Schizophrenia (2 of 2)</vt:lpstr>
      <vt:lpstr>Marriage Counseling</vt:lpstr>
      <vt:lpstr>Pioneers of Family Therapy (1 of 6)</vt:lpstr>
      <vt:lpstr>Pioneers of Family Therapy (2 of 6)</vt:lpstr>
      <vt:lpstr>Pioneers of Family Therapy (3 of 6)</vt:lpstr>
      <vt:lpstr>Pioneers of Family Therapy (4 of 6)</vt:lpstr>
      <vt:lpstr>Pioneers of Family Therapy (5 of 6)</vt:lpstr>
      <vt:lpstr>Pioneers of Family Therapy (6 of 6)</vt:lpstr>
      <vt:lpstr>The Golden Age of Family Therapy</vt:lpstr>
      <vt:lpstr>The Postmodern Revolution</vt:lpstr>
      <vt:lpstr>Therapy Today versus Early Years</vt:lpstr>
      <vt:lpstr>Optional Small Group Exercises</vt:lpstr>
      <vt:lpstr>Recommended Readings (1 of 2)</vt:lpstr>
      <vt:lpstr>Recommended Readings (2 of 2)</vt:lpstr>
      <vt:lpstr>Copyright</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Therapy: Concepts and Methods, Twelfth Edition, Chapter 1, The Evolution of Family Therapy</dc:title>
  <dc:subject>Social Work / Family Therapy / Human Services</dc:subject>
  <dc:creator>Nichols/Davis</dc:creator>
  <cp:keywords>Family Therapy</cp:keywords>
  <cp:lastModifiedBy>Radhakrishnan, Rajendran</cp:lastModifiedBy>
  <cp:revision>1376</cp:revision>
  <dcterms:modified xsi:type="dcterms:W3CDTF">2019-12-31T12:25:57Z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