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 id="2147483660" r:id="rId2"/>
  </p:sldMasterIdLst>
  <p:notesMasterIdLst>
    <p:notesMasterId r:id="rId29"/>
  </p:notesMasterIdLst>
  <p:handoutMasterIdLst>
    <p:handoutMasterId r:id="rId30"/>
  </p:handoutMasterIdLst>
  <p:sldIdLst>
    <p:sldId id="355" r:id="rId3"/>
    <p:sldId id="356" r:id="rId4"/>
    <p:sldId id="357" r:id="rId5"/>
    <p:sldId id="366" r:id="rId6"/>
    <p:sldId id="358" r:id="rId7"/>
    <p:sldId id="367" r:id="rId8"/>
    <p:sldId id="359" r:id="rId9"/>
    <p:sldId id="368" r:id="rId10"/>
    <p:sldId id="369" r:id="rId11"/>
    <p:sldId id="361" r:id="rId12"/>
    <p:sldId id="362" r:id="rId13"/>
    <p:sldId id="370" r:id="rId14"/>
    <p:sldId id="363" r:id="rId15"/>
    <p:sldId id="364" r:id="rId16"/>
    <p:sldId id="371" r:id="rId17"/>
    <p:sldId id="372" r:id="rId18"/>
    <p:sldId id="373" r:id="rId19"/>
    <p:sldId id="374" r:id="rId20"/>
    <p:sldId id="375" r:id="rId21"/>
    <p:sldId id="365" r:id="rId22"/>
    <p:sldId id="376" r:id="rId23"/>
    <p:sldId id="377" r:id="rId24"/>
    <p:sldId id="378" r:id="rId25"/>
    <p:sldId id="379" r:id="rId26"/>
    <p:sldId id="380" r:id="rId27"/>
    <p:sldId id="351" r:id="rId2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981" userDrawn="1">
          <p15:clr>
            <a:srgbClr val="A4A3A4"/>
          </p15:clr>
        </p15:guide>
        <p15:guide id="2" pos="272" userDrawn="1">
          <p15:clr>
            <a:srgbClr val="A4A3A4"/>
          </p15:clr>
        </p15:guide>
        <p15:guide id="3" orient="horz" pos="3861"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ffrey Holcomb" initials="" lastIdx="3" clrIdx="0"/>
  <p:cmAuthor id="7" name="Pavithran" initials="P" lastIdx="16" clrIdx="7">
    <p:extLst>
      <p:ext uri="{19B8F6BF-5375-455C-9EA6-DF929625EA0E}">
        <p15:presenceInfo xmlns:p15="http://schemas.microsoft.com/office/powerpoint/2012/main" userId="S-1-5-21-2752970185-40930380-1894245210-1594" providerId="AD"/>
      </p:ext>
    </p:extLst>
  </p:cmAuthor>
  <p:cmAuthor id="1" name="Ruchi Sachdev" initials="" lastIdx="8" clrIdx="1"/>
  <p:cmAuthor id="2" name="Sarah Reusché" initials="" lastIdx="13" clrIdx="2"/>
  <p:cmAuthor id="3" name="Nitin Shankar" initials="" lastIdx="6" clrIdx="3"/>
  <p:cmAuthor id="4" name="Kristen Flathman" initials="" lastIdx="1" clrIdx="4"/>
  <p:cmAuthor id="5" name="Ben Schroeter" initials="" lastIdx="0" clrIdx="5"/>
  <p:cmAuthor id="6" name="Gopinath, Balaraman" initials="GB" lastIdx="15" clrIdx="6">
    <p:extLst>
      <p:ext uri="{19B8F6BF-5375-455C-9EA6-DF929625EA0E}">
        <p15:presenceInfo xmlns:p15="http://schemas.microsoft.com/office/powerpoint/2012/main" userId="S-1-5-21-2752970185-40930380-1894245210-29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0F9630F-82C1-40B7-BC3A-925EFCFF5E92}">
  <a:tblStyle styleId="{40F9630F-82C1-40B7-BC3A-925EFCFF5E92}" styleName="Table_0">
    <a:wholeTbl>
      <a:tcTxStyle b="off" i="off">
        <a:font>
          <a:latin typeface="Arial"/>
          <a:ea typeface="Arial"/>
          <a:cs typeface="Arial"/>
        </a:font>
        <a:schemeClr val="dk1"/>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12700" cap="flat" cmpd="sng">
              <a:solidFill>
                <a:schemeClr val="accent1"/>
              </a:solidFill>
              <a:prstDash val="solid"/>
              <a:round/>
              <a:headEnd type="none" w="med" len="med"/>
              <a:tailEnd type="none" w="med" len="med"/>
            </a:ln>
          </a:top>
          <a:bottom>
            <a:ln w="12700" cap="flat" cmpd="sng">
              <a:solidFill>
                <a:schemeClr val="accent1"/>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alpha val="0"/>
            </a:srgbClr>
          </a:solid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i="off"/>
      <a:tcStyle>
        <a:tcBdr/>
      </a:tcStyle>
    </a:lastCol>
    <a:firstCol>
      <a:tcTxStyle b="on" i="off"/>
      <a:tcStyle>
        <a:tcBdr/>
      </a:tcStyle>
    </a:firstCol>
    <a:lastRow>
      <a:tcTxStyle b="on" i="off"/>
      <a:tcStyle>
        <a:tcBdr>
          <a:top>
            <a:ln w="12700" cap="flat" cmpd="sng">
              <a:solidFill>
                <a:schemeClr val="accent1"/>
              </a:solidFill>
              <a:prstDash val="solid"/>
              <a:round/>
              <a:headEnd type="none" w="med" len="med"/>
              <a:tailEnd type="none" w="med" len="med"/>
            </a:ln>
          </a:top>
        </a:tcBdr>
        <a:fill>
          <a:solidFill>
            <a:srgbClr val="FFFFFF">
              <a:alpha val="0"/>
            </a:srgbClr>
          </a:solidFill>
        </a:fill>
      </a:tcStyle>
    </a:lastRow>
    <a:firstRow>
      <a:tcTxStyle b="on" i="off"/>
      <a:tcStyle>
        <a:tcBdr>
          <a:bottom>
            <a:ln w="12700" cap="flat" cmpd="sng">
              <a:solidFill>
                <a:schemeClr val="accent1"/>
              </a:solidFill>
              <a:prstDash val="solid"/>
              <a:round/>
              <a:headEnd type="none" w="med" len="med"/>
              <a:tailEnd type="none" w="med" len="med"/>
            </a:ln>
          </a:bottom>
        </a:tcBdr>
        <a:fill>
          <a:solidFill>
            <a:srgbClr val="FFFFFF">
              <a:alpha val="0"/>
            </a:srgb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374" autoAdjust="0"/>
    <p:restoredTop sz="96395" autoAdjust="0"/>
  </p:normalViewPr>
  <p:slideViewPr>
    <p:cSldViewPr snapToGrid="0" snapToObjects="1">
      <p:cViewPr>
        <p:scale>
          <a:sx n="75" d="100"/>
          <a:sy n="75" d="100"/>
        </p:scale>
        <p:origin x="2382" y="786"/>
      </p:cViewPr>
      <p:guideLst>
        <p:guide orient="horz" pos="981"/>
        <p:guide pos="272"/>
        <p:guide orient="horz" pos="386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5" d="100"/>
          <a:sy n="85" d="100"/>
        </p:scale>
        <p:origin x="3054"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85CB01-6679-D646-ACB3-8B04B786C15F}" type="datetimeFigureOut">
              <a:rPr lang="en-US" smtClean="0"/>
              <a:t>12/31/2019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2AC0F4D-8A6F-1C4A-B6BF-1558431E4F79}" type="slidenum">
              <a:rPr lang="en-US" smtClean="0"/>
              <a:t>‹#›</a:t>
            </a:fld>
            <a:endParaRPr lang="en-US" dirty="0"/>
          </a:p>
        </p:txBody>
      </p:sp>
    </p:spTree>
    <p:extLst>
      <p:ext uri="{BB962C8B-B14F-4D97-AF65-F5344CB8AC3E}">
        <p14:creationId xmlns:p14="http://schemas.microsoft.com/office/powerpoint/2010/main" val="35540630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200" b="0" i="0" u="none" strike="noStrike" cap="none">
                <a:solidFill>
                  <a:schemeClr val="dk1"/>
                </a:solidFill>
                <a:latin typeface="Arial"/>
                <a:ea typeface="Arial"/>
                <a:cs typeface="Arial"/>
                <a:sym typeface="Arial"/>
              </a:defRPr>
            </a:lvl2pPr>
            <a:lvl3pPr marL="914400" marR="0" lvl="2" indent="0" algn="l" rtl="0">
              <a:spcBef>
                <a:spcPts val="0"/>
              </a:spcBef>
              <a:buNone/>
              <a:defRPr sz="1200" b="0" i="0" u="none" strike="noStrike" cap="none">
                <a:solidFill>
                  <a:schemeClr val="dk1"/>
                </a:solidFill>
                <a:latin typeface="Arial"/>
                <a:ea typeface="Arial"/>
                <a:cs typeface="Arial"/>
                <a:sym typeface="Arial"/>
              </a:defRPr>
            </a:lvl3pPr>
            <a:lvl4pPr marL="1371600" marR="0" lvl="3" indent="0" algn="l" rtl="0">
              <a:spcBef>
                <a:spcPts val="0"/>
              </a:spcBef>
              <a:buNone/>
              <a:defRPr sz="1200" b="0" i="0" u="none" strike="noStrike" cap="none">
                <a:solidFill>
                  <a:schemeClr val="dk1"/>
                </a:solidFill>
                <a:latin typeface="Arial"/>
                <a:ea typeface="Arial"/>
                <a:cs typeface="Arial"/>
                <a:sym typeface="Arial"/>
              </a:defRPr>
            </a:lvl4pPr>
            <a:lvl5pPr marL="1828800" marR="0" lvl="4" indent="0" algn="l" rtl="0">
              <a:spcBef>
                <a:spcPts val="0"/>
              </a:spcBef>
              <a:buNone/>
              <a:defRPr sz="1200" b="0" i="0" u="none" strike="noStrike" cap="none">
                <a:solidFill>
                  <a:schemeClr val="dk1"/>
                </a:solidFill>
                <a:latin typeface="Arial"/>
                <a:ea typeface="Arial"/>
                <a:cs typeface="Arial"/>
                <a:sym typeface="Arial"/>
              </a:defRPr>
            </a:lvl5pPr>
            <a:lvl6pPr marL="2286000" marR="0" lvl="5" indent="0" algn="l" rtl="0">
              <a:spcBef>
                <a:spcPts val="0"/>
              </a:spcBef>
              <a:buNone/>
              <a:defRPr sz="1200" b="0" i="0" u="none" strike="noStrike" cap="none">
                <a:solidFill>
                  <a:schemeClr val="dk1"/>
                </a:solidFill>
                <a:latin typeface="Arial"/>
                <a:ea typeface="Arial"/>
                <a:cs typeface="Arial"/>
                <a:sym typeface="Arial"/>
              </a:defRPr>
            </a:lvl6pPr>
            <a:lvl7pPr marL="2743200" marR="0" lvl="6" indent="0" algn="l" rtl="0">
              <a:spcBef>
                <a:spcPts val="0"/>
              </a:spcBef>
              <a:buNone/>
              <a:defRPr sz="1200" b="0" i="0" u="none" strike="noStrike" cap="none">
                <a:solidFill>
                  <a:schemeClr val="dk1"/>
                </a:solidFill>
                <a:latin typeface="Arial"/>
                <a:ea typeface="Arial"/>
                <a:cs typeface="Arial"/>
                <a:sym typeface="Arial"/>
              </a:defRPr>
            </a:lvl7pPr>
            <a:lvl8pPr marL="3200400" marR="0" lvl="7" indent="0" algn="l" rtl="0">
              <a:spcBef>
                <a:spcPts val="0"/>
              </a:spcBef>
              <a:buNone/>
              <a:defRPr sz="1200" b="0" i="0" u="none" strike="noStrike" cap="none">
                <a:solidFill>
                  <a:schemeClr val="dk1"/>
                </a:solidFill>
                <a:latin typeface="Arial"/>
                <a:ea typeface="Arial"/>
                <a:cs typeface="Arial"/>
                <a:sym typeface="Arial"/>
              </a:defRPr>
            </a:lvl8pPr>
            <a:lvl9pPr marL="3657600" marR="0" lvl="8" indent="0" algn="l" rtl="0">
              <a:spcBef>
                <a:spcPts val="0"/>
              </a:spcBef>
              <a:buNone/>
              <a:defRPr sz="1200" b="0" i="0" u="none" strike="noStrike" cap="none">
                <a:solidFill>
                  <a:schemeClr val="dk1"/>
                </a:solidFill>
                <a:latin typeface="Arial"/>
                <a:ea typeface="Arial"/>
                <a:cs typeface="Arial"/>
                <a:sym typeface="Arial"/>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457102709"/>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cap="none" dirty="0" smtClean="0">
                <a:solidFill>
                  <a:schemeClr val="dk1"/>
                </a:solidFill>
                <a:latin typeface="Arial"/>
                <a:ea typeface="Arial"/>
                <a:cs typeface="Arial"/>
                <a:sym typeface="Arial"/>
              </a:rPr>
              <a:t>If this PowerPoint presentation contains mathematical equations, you may need to check that your computer has the following installed:</a:t>
            </a:r>
          </a:p>
          <a:p>
            <a:r>
              <a:rPr lang="en-US" sz="1200" b="0" i="0" u="none" strike="noStrike" kern="1200" cap="none" dirty="0" smtClean="0">
                <a:solidFill>
                  <a:schemeClr val="dk1"/>
                </a:solidFill>
                <a:latin typeface="Arial"/>
                <a:ea typeface="Arial"/>
                <a:cs typeface="Arial"/>
                <a:sym typeface="Arial"/>
              </a:rPr>
              <a:t>1) MathType Plugin</a:t>
            </a:r>
          </a:p>
          <a:p>
            <a:r>
              <a:rPr lang="en-US" sz="1200" b="0" i="0" u="none" strike="noStrike" kern="1200" cap="none" dirty="0" smtClean="0">
                <a:solidFill>
                  <a:schemeClr val="dk1"/>
                </a:solidFill>
                <a:latin typeface="Arial"/>
                <a:ea typeface="Arial"/>
                <a:cs typeface="Arial"/>
                <a:sym typeface="Arial"/>
              </a:rPr>
              <a:t>2) Math Player (free versions available)</a:t>
            </a:r>
          </a:p>
          <a:p>
            <a:r>
              <a:rPr lang="en-US" sz="1200" b="0" i="0" u="none" strike="noStrike" kern="1200" cap="none" dirty="0" smtClean="0">
                <a:solidFill>
                  <a:schemeClr val="dk1"/>
                </a:solidFill>
                <a:latin typeface="Arial"/>
                <a:ea typeface="Arial"/>
                <a:cs typeface="Arial"/>
                <a:sym typeface="Arial"/>
              </a:rPr>
              <a:t>3) NVDA Reader (free versions available)</a:t>
            </a:r>
            <a:endParaRPr lang="en-US" dirty="0" smtClean="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1</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346426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Shape 3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2" name="Shape 3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
        <p:nvSpPr>
          <p:cNvPr id="383" name="Shape 383"/>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26</a:t>
            </a:fld>
            <a:endParaRPr lang="en-US" dirty="0"/>
          </a:p>
        </p:txBody>
      </p:sp>
    </p:spTree>
    <p:extLst>
      <p:ext uri="{BB962C8B-B14F-4D97-AF65-F5344CB8AC3E}">
        <p14:creationId xmlns:p14="http://schemas.microsoft.com/office/powerpoint/2010/main" val="1372981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Shape 17"/>
        <p:cNvGrpSpPr/>
        <p:nvPr/>
      </p:nvGrpSpPr>
      <p:grpSpPr>
        <a:xfrm>
          <a:off x="0" y="0"/>
          <a:ext cx="0" cy="0"/>
          <a:chOff x="0" y="0"/>
          <a:chExt cx="0" cy="0"/>
        </a:xfrm>
      </p:grpSpPr>
      <p:sp>
        <p:nvSpPr>
          <p:cNvPr id="18" name="Shape 18"/>
          <p:cNvSpPr/>
          <p:nvPr/>
        </p:nvSpPr>
        <p:spPr>
          <a:xfrm>
            <a:off x="0" y="0"/>
            <a:ext cx="9144000" cy="3886200"/>
          </a:xfrm>
          <a:prstGeom prst="rect">
            <a:avLst/>
          </a:prstGeom>
          <a:solidFill>
            <a:srgbClr val="007FA3"/>
          </a:solidFill>
          <a:ln w="25400" cap="flat" cmpd="sng">
            <a:solidFill>
              <a:srgbClr val="007FA3"/>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dirty="0">
              <a:solidFill>
                <a:schemeClr val="lt1"/>
              </a:solidFill>
              <a:latin typeface="Arial"/>
              <a:ea typeface="Arial"/>
              <a:cs typeface="Arial"/>
              <a:sym typeface="Arial"/>
            </a:endParaRPr>
          </a:p>
        </p:txBody>
      </p:sp>
      <p:sp>
        <p:nvSpPr>
          <p:cNvPr id="19" name="Shape 19"/>
          <p:cNvSpPr txBox="1">
            <a:spLocks noGrp="1"/>
          </p:cNvSpPr>
          <p:nvPr>
            <p:ph type="ctrTitle"/>
          </p:nvPr>
        </p:nvSpPr>
        <p:spPr>
          <a:xfrm>
            <a:off x="685800" y="762000"/>
            <a:ext cx="7772400" cy="2838451"/>
          </a:xfrm>
          <a:prstGeom prst="rect">
            <a:avLst/>
          </a:prstGeom>
          <a:noFill/>
          <a:ln>
            <a:noFill/>
          </a:ln>
        </p:spPr>
        <p:txBody>
          <a:bodyPr lIns="91425" tIns="91425" rIns="91425" bIns="91425" anchor="b" anchorCtr="0"/>
          <a:lstStyle>
            <a:lvl1pPr marL="0" marR="0" lvl="0" indent="0" algn="l" rtl="0">
              <a:lnSpc>
                <a:spcPct val="100000"/>
              </a:lnSpc>
              <a:spcBef>
                <a:spcPts val="0"/>
              </a:spcBef>
              <a:buClr>
                <a:schemeClr val="lt1"/>
              </a:buClr>
              <a:buFont typeface="Times New Roman"/>
              <a:buNone/>
              <a:defRPr sz="3600" b="1" i="0" u="none" strike="noStrike" cap="none">
                <a:solidFill>
                  <a:schemeClr val="lt1"/>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0" name="Shape 20"/>
          <p:cNvSpPr txBox="1">
            <a:spLocks noGrp="1"/>
          </p:cNvSpPr>
          <p:nvPr>
            <p:ph type="subTitle" idx="1"/>
          </p:nvPr>
        </p:nvSpPr>
        <p:spPr>
          <a:xfrm>
            <a:off x="674687" y="3962400"/>
            <a:ext cx="7794625" cy="175260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1800" b="0" i="0" u="none" strike="noStrike" cap="none">
                <a:solidFill>
                  <a:schemeClr val="dk1"/>
                </a:solidFill>
                <a:latin typeface="Arial"/>
                <a:ea typeface="Arial"/>
                <a:cs typeface="Arial"/>
                <a:sym typeface="Arial"/>
              </a:defRPr>
            </a:lvl1pPr>
            <a:lvl2pPr marL="457200" marR="0" lvl="1"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2pPr>
            <a:lvl3pPr marL="914400" marR="0" lvl="2" indent="0" algn="ctr" rtl="0">
              <a:spcBef>
                <a:spcPts val="600"/>
              </a:spcBef>
              <a:buClr>
                <a:srgbClr val="007FA3"/>
              </a:buClr>
              <a:buFont typeface="Noto Sans Symbols"/>
              <a:buNone/>
              <a:defRPr sz="1600" b="0" i="0" u="none" strike="noStrike" cap="none">
                <a:solidFill>
                  <a:srgbClr val="888888"/>
                </a:solidFill>
                <a:latin typeface="Arial"/>
                <a:ea typeface="Arial"/>
                <a:cs typeface="Arial"/>
                <a:sym typeface="Arial"/>
              </a:defRPr>
            </a:lvl3pPr>
            <a:lvl4pPr marL="1371600" marR="0" lvl="3"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4pPr>
            <a:lvl5pPr marL="1828800" marR="0" lvl="4"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5pPr>
            <a:lvl6pPr marL="2286000" marR="0" lvl="5"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6pPr>
            <a:lvl7pPr marL="2743200" marR="0" lvl="6"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7pPr>
            <a:lvl8pPr marL="3200400" marR="0" lvl="7"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8pPr>
            <a:lvl9pPr marL="3657600" marR="0" lvl="8"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9pPr>
          </a:lstStyle>
          <a:p>
            <a:endParaRPr dirty="0"/>
          </a:p>
        </p:txBody>
      </p:sp>
      <p:sp>
        <p:nvSpPr>
          <p:cNvPr id="21" name="Shape 21"/>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22" name="Shape 22"/>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23" name="Shape 23"/>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3245734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lank">
    <p:spTree>
      <p:nvGrpSpPr>
        <p:cNvPr id="1" name="Shape 79"/>
        <p:cNvGrpSpPr/>
        <p:nvPr/>
      </p:nvGrpSpPr>
      <p:grpSpPr>
        <a:xfrm>
          <a:off x="0" y="0"/>
          <a:ext cx="0" cy="0"/>
          <a:chOff x="0" y="0"/>
          <a:chExt cx="0" cy="0"/>
        </a:xfrm>
      </p:grpSpPr>
      <p:sp>
        <p:nvSpPr>
          <p:cNvPr id="80" name="Shape 80"/>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81" name="Shape 81"/>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82" name="Shape 82"/>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dk1"/>
                </a:solidFill>
                <a:latin typeface="Arial"/>
                <a:ea typeface="Arial"/>
                <a:cs typeface="Arial"/>
                <a:sym typeface="Arial"/>
              </a:rPr>
              <a:t>‹#›</a:t>
            </a:fld>
            <a:endParaRPr lang="en-US" sz="900" b="0" i="0" u="none" strike="noStrike" cap="none" dirty="0">
              <a:solidFill>
                <a:schemeClr val="dk1"/>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lIns="0" tIns="0" rIns="0" bIns="0"/>
          <a:lstStyle>
            <a:lvl1pPr>
              <a:defRPr sz="3600">
                <a:solidFill>
                  <a:srgbClr val="3399B5"/>
                </a:solidFill>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lIns="0" tIns="0" rIns="0" bIns="0"/>
          <a:lstStyle>
            <a:lvl1pPr marL="118872" indent="-118872">
              <a:buClr>
                <a:srgbClr val="007FA3"/>
              </a:buClr>
              <a:buSzPct val="25000"/>
              <a:defRPr sz="2400">
                <a:latin typeface="+mn-lt"/>
              </a:defRPr>
            </a:lvl1pPr>
            <a:lvl2pPr marL="569913" indent="-285750">
              <a:buClr>
                <a:srgbClr val="007FA3"/>
              </a:buClr>
              <a:defRPr sz="2400">
                <a:latin typeface="+mn-lt"/>
              </a:defRPr>
            </a:lvl2pPr>
            <a:lvl3pPr>
              <a:buClr>
                <a:srgbClr val="007FA3"/>
              </a:buClr>
              <a:defRPr sz="2400">
                <a:latin typeface="+mn-lt"/>
              </a:defRPr>
            </a:lvl3pPr>
            <a:lvl4pPr>
              <a:buClr>
                <a:srgbClr val="007FA3"/>
              </a:buClr>
              <a:defRPr sz="2400">
                <a:latin typeface="+mn-lt"/>
              </a:defRPr>
            </a:lvl4pPr>
            <a:lvl5pPr>
              <a:buClr>
                <a:srgbClr val="007FA3"/>
              </a:buClr>
              <a:defRPr sz="2400">
                <a:latin typeface="+mn-lt"/>
              </a:defRPr>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12/31/2019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567289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One Conten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15371"/>
            <a:ext cx="8229600" cy="1097279"/>
          </a:xfrm>
          <a:prstGeom prst="rect">
            <a:avLst/>
          </a:prstGeom>
          <a:noFill/>
          <a:ln>
            <a:noFill/>
          </a:ln>
        </p:spPr>
        <p:txBody>
          <a:bodyPr lIns="0" tIns="0" rIns="0" bIns="0"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4" name="Shape 34"/>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
        <p:nvSpPr>
          <p:cNvPr id="4" name="Content Placeholder 3">
            <a:extLst>
              <a:ext uri="{FF2B5EF4-FFF2-40B4-BE49-F238E27FC236}">
                <a16:creationId xmlns:a16="http://schemas.microsoft.com/office/drawing/2014/main" id="{211BB07C-705F-4113-A2C5-779D6EA64D97}"/>
              </a:ext>
            </a:extLst>
          </p:cNvPr>
          <p:cNvSpPr>
            <a:spLocks noGrp="1"/>
          </p:cNvSpPr>
          <p:nvPr>
            <p:ph sz="quarter" idx="13"/>
          </p:nvPr>
        </p:nvSpPr>
        <p:spPr>
          <a:xfrm>
            <a:off x="457200" y="1556326"/>
            <a:ext cx="8229600" cy="4434275"/>
          </a:xfrm>
        </p:spPr>
        <p:txBody>
          <a:bodyPr lIns="0" tIns="0" rIns="0" bIns="0"/>
          <a:lstStyle>
            <a:lvl1pPr marL="255600" indent="-255600">
              <a:buFont typeface="Arial" panose="020B0604020202020204" pitchFamily="34" charset="0"/>
              <a:buChar char="•"/>
              <a:defRPr sz="2400">
                <a:latin typeface="+mn-lt"/>
              </a:defRPr>
            </a:lvl1pPr>
            <a:lvl2pPr indent="-284400">
              <a:defRPr sz="2400">
                <a:latin typeface="+mn-lt"/>
              </a:defRPr>
            </a:lvl2pPr>
            <a:lvl3pPr indent="-230400">
              <a:defRPr sz="2400">
                <a:latin typeface="+mn-lt"/>
              </a:defRPr>
            </a:lvl3pPr>
            <a:lvl4pPr indent="-230400">
              <a:defRPr sz="2400">
                <a:latin typeface="+mn-lt"/>
              </a:defRPr>
            </a:lvl4pPr>
          </a:lstStyle>
          <a:p>
            <a:pPr lvl="0"/>
            <a:r>
              <a:rPr lang="en-US" dirty="0"/>
              <a:t>Edit Master text styles</a:t>
            </a:r>
          </a:p>
        </p:txBody>
      </p:sp>
    </p:spTree>
    <p:extLst>
      <p:ext uri="{BB962C8B-B14F-4D97-AF65-F5344CB8AC3E}">
        <p14:creationId xmlns:p14="http://schemas.microsoft.com/office/powerpoint/2010/main" val="36781474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apter Opener">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9" name="Shape 39"/>
          <p:cNvSpPr txBox="1">
            <a:spLocks noGrp="1"/>
          </p:cNvSpPr>
          <p:nvPr>
            <p:ph type="body" idx="1"/>
          </p:nvPr>
        </p:nvSpPr>
        <p:spPr>
          <a:xfrm>
            <a:off x="457200" y="816429"/>
            <a:ext cx="8229600" cy="47897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40" name="Shape 40"/>
          <p:cNvSpPr txBox="1">
            <a:spLocks noGrp="1"/>
          </p:cNvSpPr>
          <p:nvPr>
            <p:ph type="body" idx="2"/>
          </p:nvPr>
        </p:nvSpPr>
        <p:spPr>
          <a:xfrm>
            <a:off x="5029200" y="1600200"/>
            <a:ext cx="3657600" cy="1600198"/>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30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44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body" idx="3"/>
          </p:nvPr>
        </p:nvSpPr>
        <p:spPr>
          <a:xfrm>
            <a:off x="5029200" y="3200401"/>
            <a:ext cx="3657600" cy="602738"/>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dirty="0"/>
          </a:p>
        </p:txBody>
      </p:sp>
      <p:sp>
        <p:nvSpPr>
          <p:cNvPr id="42" name="Shape 42"/>
          <p:cNvSpPr txBox="1">
            <a:spLocks noGrp="1"/>
          </p:cNvSpPr>
          <p:nvPr>
            <p:ph type="ftr" idx="11"/>
          </p:nvPr>
        </p:nvSpPr>
        <p:spPr>
          <a:xfrm>
            <a:off x="93969" y="6165337"/>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3" name="Shape 4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4" name="Shape 4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
        <p:nvSpPr>
          <p:cNvPr id="9" name="Shape 39"/>
          <p:cNvSpPr txBox="1">
            <a:spLocks noGrp="1"/>
          </p:cNvSpPr>
          <p:nvPr>
            <p:ph type="body" idx="13"/>
          </p:nvPr>
        </p:nvSpPr>
        <p:spPr>
          <a:xfrm>
            <a:off x="474779" y="1500547"/>
            <a:ext cx="8229600" cy="205153"/>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3" name="Content Placeholder 2"/>
          <p:cNvSpPr>
            <a:spLocks noGrp="1"/>
          </p:cNvSpPr>
          <p:nvPr>
            <p:ph sz="quarter" idx="14"/>
          </p:nvPr>
        </p:nvSpPr>
        <p:spPr>
          <a:xfrm>
            <a:off x="5029200" y="4640263"/>
            <a:ext cx="3675063" cy="1050925"/>
          </a:xfrm>
        </p:spPr>
        <p:txBody>
          <a:bodyPr/>
          <a:lstStyle>
            <a:lvl1pPr marL="101600" indent="0">
              <a:buNone/>
              <a:defRPr/>
            </a:lvl1pPr>
          </a:lstStyle>
          <a:p>
            <a:pPr lvl="0"/>
            <a:endParaRPr lang="en-US" dirty="0"/>
          </a:p>
        </p:txBody>
      </p:sp>
    </p:spTree>
    <p:extLst>
      <p:ext uri="{BB962C8B-B14F-4D97-AF65-F5344CB8AC3E}">
        <p14:creationId xmlns:p14="http://schemas.microsoft.com/office/powerpoint/2010/main" val="30688579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endParaRPr lang="en-US" dirty="0"/>
          </a:p>
        </p:txBody>
      </p:sp>
      <p:sp>
        <p:nvSpPr>
          <p:cNvPr id="3" name="Date Placeholder 2"/>
          <p:cNvSpPr>
            <a:spLocks noGrp="1"/>
          </p:cNvSpPr>
          <p:nvPr>
            <p:ph type="dt" idx="1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900" b="0" i="0" u="none" strike="noStrike" cap="none" smtClean="0">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14117686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Chapter Opener">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9" name="Shape 39"/>
          <p:cNvSpPr txBox="1">
            <a:spLocks noGrp="1"/>
          </p:cNvSpPr>
          <p:nvPr>
            <p:ph type="body" idx="1"/>
          </p:nvPr>
        </p:nvSpPr>
        <p:spPr>
          <a:xfrm>
            <a:off x="457200" y="816429"/>
            <a:ext cx="8229600" cy="47897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40" name="Shape 40"/>
          <p:cNvSpPr txBox="1">
            <a:spLocks noGrp="1"/>
          </p:cNvSpPr>
          <p:nvPr>
            <p:ph type="body" idx="2"/>
          </p:nvPr>
        </p:nvSpPr>
        <p:spPr>
          <a:xfrm>
            <a:off x="5029200" y="1600200"/>
            <a:ext cx="3657600" cy="1600198"/>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30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44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9pPr>
          </a:lstStyle>
          <a:p>
            <a:endParaRPr dirty="0"/>
          </a:p>
        </p:txBody>
      </p:sp>
      <p:sp>
        <p:nvSpPr>
          <p:cNvPr id="41" name="Shape 41"/>
          <p:cNvSpPr txBox="1">
            <a:spLocks noGrp="1"/>
          </p:cNvSpPr>
          <p:nvPr>
            <p:ph type="body" idx="3"/>
          </p:nvPr>
        </p:nvSpPr>
        <p:spPr>
          <a:xfrm>
            <a:off x="5029200" y="3200401"/>
            <a:ext cx="3657600" cy="137160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dirty="0"/>
          </a:p>
        </p:txBody>
      </p:sp>
      <p:sp>
        <p:nvSpPr>
          <p:cNvPr id="42" name="Shape 42"/>
          <p:cNvSpPr txBox="1">
            <a:spLocks noGrp="1"/>
          </p:cNvSpPr>
          <p:nvPr>
            <p:ph type="ftr" idx="11"/>
          </p:nvPr>
        </p:nvSpPr>
        <p:spPr>
          <a:xfrm>
            <a:off x="93969" y="6165337"/>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3" name="Shape 4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4" name="Shape 4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
        <p:nvSpPr>
          <p:cNvPr id="9" name="Shape 39"/>
          <p:cNvSpPr txBox="1">
            <a:spLocks noGrp="1"/>
          </p:cNvSpPr>
          <p:nvPr>
            <p:ph type="body" idx="13"/>
          </p:nvPr>
        </p:nvSpPr>
        <p:spPr>
          <a:xfrm>
            <a:off x="474779" y="1500547"/>
            <a:ext cx="8229600" cy="205153"/>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15" name="Shape 41"/>
          <p:cNvSpPr txBox="1">
            <a:spLocks noGrp="1"/>
          </p:cNvSpPr>
          <p:nvPr>
            <p:ph type="body" idx="14"/>
          </p:nvPr>
        </p:nvSpPr>
        <p:spPr>
          <a:xfrm>
            <a:off x="5029200" y="4711435"/>
            <a:ext cx="3657600" cy="137160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dirty="0"/>
          </a:p>
        </p:txBody>
      </p:sp>
    </p:spTree>
    <p:extLst>
      <p:ext uri="{BB962C8B-B14F-4D97-AF65-F5344CB8AC3E}">
        <p14:creationId xmlns:p14="http://schemas.microsoft.com/office/powerpoint/2010/main" val="6488270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Figure + Caption">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28600"/>
            <a:ext cx="8229600" cy="1066799"/>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55" name="Shape 55"/>
          <p:cNvSpPr txBox="1">
            <a:spLocks noGrp="1"/>
          </p:cNvSpPr>
          <p:nvPr>
            <p:ph type="body" idx="1"/>
          </p:nvPr>
        </p:nvSpPr>
        <p:spPr>
          <a:xfrm>
            <a:off x="457200" y="5368160"/>
            <a:ext cx="8229600" cy="916856"/>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8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a:p>
        </p:txBody>
      </p:sp>
      <p:sp>
        <p:nvSpPr>
          <p:cNvPr id="56" name="Shape 56"/>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57" name="Shape 57"/>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58" name="Shape 58"/>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dk1"/>
                </a:solidFill>
                <a:latin typeface="Arial"/>
                <a:ea typeface="Arial"/>
                <a:cs typeface="Arial"/>
                <a:sym typeface="Arial"/>
              </a:rPr>
              <a:t>‹#›</a:t>
            </a:fld>
            <a:endParaRPr lang="en-US" sz="9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826302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5 Content">
    <p:spTree>
      <p:nvGrpSpPr>
        <p:cNvPr id="1" name="Shape 24"/>
        <p:cNvGrpSpPr/>
        <p:nvPr/>
      </p:nvGrpSpPr>
      <p:grpSpPr>
        <a:xfrm>
          <a:off x="0" y="0"/>
          <a:ext cx="0" cy="0"/>
          <a:chOff x="0" y="0"/>
          <a:chExt cx="0" cy="0"/>
        </a:xfrm>
      </p:grpSpPr>
      <p:sp>
        <p:nvSpPr>
          <p:cNvPr id="25" name="Title 1"/>
          <p:cNvSpPr txBox="1">
            <a:spLocks noGrp="1"/>
          </p:cNvSpPr>
          <p:nvPr>
            <p:ph type="title"/>
          </p:nvPr>
        </p:nvSpPr>
        <p:spPr>
          <a:xfrm>
            <a:off x="457200" y="215371"/>
            <a:ext cx="8229600" cy="1097279"/>
          </a:xfrm>
          <a:prstGeom prst="rect">
            <a:avLst/>
          </a:prstGeom>
          <a:noFill/>
          <a:ln>
            <a:noFill/>
          </a:ln>
        </p:spPr>
        <p:txBody>
          <a:bodyPr lIns="0" tIns="0" rIns="0" bIns="0"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panose="02020603050405020304" pitchFamily="18" charset="0"/>
                <a:cs typeface="Times New Roman" panose="02020603050405020304" pitchFamily="18" charset="0"/>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6" name="Content Placeholder 1"/>
          <p:cNvSpPr txBox="1">
            <a:spLocks noGrp="1"/>
          </p:cNvSpPr>
          <p:nvPr>
            <p:ph type="body" idx="1"/>
          </p:nvPr>
        </p:nvSpPr>
        <p:spPr>
          <a:xfrm>
            <a:off x="457200" y="1600201"/>
            <a:ext cx="8229600" cy="533400"/>
          </a:xfrm>
          <a:prstGeom prst="rect">
            <a:avLst/>
          </a:prstGeom>
          <a:noFill/>
          <a:ln>
            <a:noFill/>
          </a:ln>
        </p:spPr>
        <p:txBody>
          <a:bodyPr lIns="0" tIns="0" rIns="0" bIns="0" anchor="t" anchorCtr="0"/>
          <a:lstStyle>
            <a:lvl1pPr marL="255600" marR="0" lvl="0" indent="-255600" algn="l" rtl="0">
              <a:spcBef>
                <a:spcPts val="1500"/>
              </a:spcBef>
              <a:buClr>
                <a:srgbClr val="007FA3"/>
              </a:buClr>
              <a:buSzPct val="100000"/>
              <a:buFont typeface="Arial" panose="020B0604020202020204" pitchFamily="34" charset="0"/>
              <a:buChar char="•"/>
              <a:defRPr sz="2400" b="0" i="0" u="none" strike="noStrike" cap="none">
                <a:solidFill>
                  <a:schemeClr val="dk1"/>
                </a:solidFill>
                <a:latin typeface="+mn-lt"/>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lang="en-IN" dirty="0" smtClean="0"/>
          </a:p>
        </p:txBody>
      </p:sp>
      <p:sp>
        <p:nvSpPr>
          <p:cNvPr id="3" name="Content Placeholder 2"/>
          <p:cNvSpPr>
            <a:spLocks noGrp="1"/>
          </p:cNvSpPr>
          <p:nvPr>
            <p:ph sz="quarter" idx="13"/>
          </p:nvPr>
        </p:nvSpPr>
        <p:spPr>
          <a:xfrm>
            <a:off x="457200" y="2278063"/>
            <a:ext cx="8229600" cy="558800"/>
          </a:xfrm>
        </p:spPr>
        <p:txBody>
          <a:bodyPr lIns="0" tIns="0" rIns="0" bIns="0"/>
          <a:lstStyle>
            <a:lvl1pPr indent="-255600">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5" name="Content Placeholder 4"/>
          <p:cNvSpPr>
            <a:spLocks noGrp="1"/>
          </p:cNvSpPr>
          <p:nvPr>
            <p:ph sz="quarter" idx="14"/>
          </p:nvPr>
        </p:nvSpPr>
        <p:spPr>
          <a:xfrm>
            <a:off x="457200" y="2954338"/>
            <a:ext cx="8232775" cy="609600"/>
          </a:xfrm>
        </p:spPr>
        <p:txBody>
          <a:bodyPr lIns="0" tIns="0" rIns="0" bIns="0"/>
          <a:lstStyle>
            <a:lvl1pPr indent="-255600">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7" name="Content Placeholder 6"/>
          <p:cNvSpPr>
            <a:spLocks noGrp="1"/>
          </p:cNvSpPr>
          <p:nvPr>
            <p:ph sz="quarter" idx="15"/>
          </p:nvPr>
        </p:nvSpPr>
        <p:spPr>
          <a:xfrm>
            <a:off x="457200" y="3733800"/>
            <a:ext cx="8229600" cy="550863"/>
          </a:xfrm>
        </p:spPr>
        <p:txBody>
          <a:bodyPr lIns="0" tIns="0" rIns="0" bIns="0"/>
          <a:lstStyle>
            <a:lvl1pPr marL="255588" indent="-255588">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9" name="Content Placeholder 8"/>
          <p:cNvSpPr>
            <a:spLocks noGrp="1"/>
          </p:cNvSpPr>
          <p:nvPr>
            <p:ph sz="quarter" idx="16"/>
          </p:nvPr>
        </p:nvSpPr>
        <p:spPr>
          <a:xfrm>
            <a:off x="457200" y="4427538"/>
            <a:ext cx="8229600" cy="652462"/>
          </a:xfrm>
        </p:spPr>
        <p:txBody>
          <a:bodyPr lIns="0" tIns="0" rIns="0" bIns="0"/>
          <a:lstStyle>
            <a:lvl1pPr marL="255588" indent="-255588">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11" name="Content Placeholder 10"/>
          <p:cNvSpPr>
            <a:spLocks noGrp="1"/>
          </p:cNvSpPr>
          <p:nvPr>
            <p:ph sz="quarter" idx="17"/>
          </p:nvPr>
        </p:nvSpPr>
        <p:spPr>
          <a:xfrm>
            <a:off x="457200" y="5181600"/>
            <a:ext cx="8229600" cy="500063"/>
          </a:xfrm>
        </p:spPr>
        <p:txBody>
          <a:bodyPr lIns="0" tIns="0" rIns="0" bIns="0"/>
          <a:lstStyle>
            <a:lvl1pPr marL="255588" indent="-255588">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Tree>
    <p:extLst>
      <p:ext uri="{BB962C8B-B14F-4D97-AF65-F5344CB8AC3E}">
        <p14:creationId xmlns:p14="http://schemas.microsoft.com/office/powerpoint/2010/main" val="3428980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5 Content">
    <p:spTree>
      <p:nvGrpSpPr>
        <p:cNvPr id="1" name="Shape 24"/>
        <p:cNvGrpSpPr/>
        <p:nvPr/>
      </p:nvGrpSpPr>
      <p:grpSpPr>
        <a:xfrm>
          <a:off x="0" y="0"/>
          <a:ext cx="0" cy="0"/>
          <a:chOff x="0" y="0"/>
          <a:chExt cx="0" cy="0"/>
        </a:xfrm>
      </p:grpSpPr>
      <p:sp>
        <p:nvSpPr>
          <p:cNvPr id="25" name="Title 1"/>
          <p:cNvSpPr txBox="1">
            <a:spLocks noGrp="1"/>
          </p:cNvSpPr>
          <p:nvPr>
            <p:ph type="title"/>
          </p:nvPr>
        </p:nvSpPr>
        <p:spPr>
          <a:xfrm>
            <a:off x="457200" y="215371"/>
            <a:ext cx="8229600" cy="1097279"/>
          </a:xfrm>
          <a:prstGeom prst="rect">
            <a:avLst/>
          </a:prstGeom>
          <a:noFill/>
          <a:ln>
            <a:noFill/>
          </a:ln>
        </p:spPr>
        <p:txBody>
          <a:bodyPr lIns="0" tIns="0" rIns="0" bIns="0"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6" name="Content Placeholder 1"/>
          <p:cNvSpPr txBox="1">
            <a:spLocks noGrp="1"/>
          </p:cNvSpPr>
          <p:nvPr>
            <p:ph type="body" idx="1"/>
          </p:nvPr>
        </p:nvSpPr>
        <p:spPr>
          <a:xfrm>
            <a:off x="457200" y="1600201"/>
            <a:ext cx="8229600" cy="533400"/>
          </a:xfrm>
          <a:prstGeom prst="rect">
            <a:avLst/>
          </a:prstGeom>
          <a:noFill/>
          <a:ln>
            <a:noFill/>
          </a:ln>
        </p:spPr>
        <p:txBody>
          <a:bodyPr lIns="0" tIns="0" rIns="0" bIns="0" anchor="t" anchorCtr="0"/>
          <a:lstStyle>
            <a:lvl1pPr marL="255600" marR="0" lvl="0" indent="-255600" algn="l" rtl="0">
              <a:spcBef>
                <a:spcPts val="1500"/>
              </a:spcBef>
              <a:buClr>
                <a:srgbClr val="007FA3"/>
              </a:buClr>
              <a:buSzPct val="100000"/>
              <a:buFont typeface="Arial" panose="020B0604020202020204" pitchFamily="34" charset="0"/>
              <a:buChar char="•"/>
              <a:defRPr sz="2400" b="0" i="0" u="none" strike="noStrike" cap="none">
                <a:solidFill>
                  <a:schemeClr val="dk1"/>
                </a:solidFill>
                <a:latin typeface="+mn-lt"/>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lang="en-IN" dirty="0" smtClean="0"/>
          </a:p>
        </p:txBody>
      </p:sp>
      <p:sp>
        <p:nvSpPr>
          <p:cNvPr id="3" name="Content Placeholder 2"/>
          <p:cNvSpPr>
            <a:spLocks noGrp="1"/>
          </p:cNvSpPr>
          <p:nvPr>
            <p:ph sz="quarter" idx="13"/>
          </p:nvPr>
        </p:nvSpPr>
        <p:spPr>
          <a:xfrm>
            <a:off x="457200" y="2278063"/>
            <a:ext cx="8229600" cy="558800"/>
          </a:xfrm>
        </p:spPr>
        <p:txBody>
          <a:bodyPr lIns="0" tIns="0" rIns="0" bIns="0"/>
          <a:lstStyle>
            <a:lvl1pPr indent="-255600">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5" name="Content Placeholder 4"/>
          <p:cNvSpPr>
            <a:spLocks noGrp="1"/>
          </p:cNvSpPr>
          <p:nvPr>
            <p:ph sz="quarter" idx="14"/>
          </p:nvPr>
        </p:nvSpPr>
        <p:spPr>
          <a:xfrm>
            <a:off x="457200" y="2954338"/>
            <a:ext cx="8232775" cy="609600"/>
          </a:xfrm>
        </p:spPr>
        <p:txBody>
          <a:bodyPr lIns="0" tIns="0" rIns="0" bIns="0"/>
          <a:lstStyle>
            <a:lvl1pPr indent="-255600">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7" name="Content Placeholder 6"/>
          <p:cNvSpPr>
            <a:spLocks noGrp="1"/>
          </p:cNvSpPr>
          <p:nvPr>
            <p:ph sz="quarter" idx="15"/>
          </p:nvPr>
        </p:nvSpPr>
        <p:spPr>
          <a:xfrm>
            <a:off x="457200" y="3733800"/>
            <a:ext cx="8229600" cy="550863"/>
          </a:xfrm>
        </p:spPr>
        <p:txBody>
          <a:bodyPr lIns="0" tIns="0" rIns="0" bIns="0"/>
          <a:lstStyle>
            <a:lvl1pPr marL="255588" indent="-255588">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9" name="Content Placeholder 8"/>
          <p:cNvSpPr>
            <a:spLocks noGrp="1"/>
          </p:cNvSpPr>
          <p:nvPr>
            <p:ph sz="quarter" idx="16"/>
          </p:nvPr>
        </p:nvSpPr>
        <p:spPr>
          <a:xfrm>
            <a:off x="457200" y="4427538"/>
            <a:ext cx="8229600" cy="652462"/>
          </a:xfrm>
        </p:spPr>
        <p:txBody>
          <a:bodyPr lIns="0" tIns="0" rIns="0" bIns="0"/>
          <a:lstStyle>
            <a:lvl1pPr marL="255588" indent="-255588">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11" name="Content Placeholder 10"/>
          <p:cNvSpPr>
            <a:spLocks noGrp="1"/>
          </p:cNvSpPr>
          <p:nvPr>
            <p:ph sz="quarter" idx="17"/>
          </p:nvPr>
        </p:nvSpPr>
        <p:spPr>
          <a:xfrm>
            <a:off x="457200" y="5181600"/>
            <a:ext cx="8229600" cy="500063"/>
          </a:xfrm>
        </p:spPr>
        <p:txBody>
          <a:bodyPr lIns="0" tIns="0" rIns="0" bIns="0"/>
          <a:lstStyle>
            <a:lvl1pPr marL="255588" indent="-255588">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4" name="Content Placeholder 3"/>
          <p:cNvSpPr>
            <a:spLocks noGrp="1"/>
          </p:cNvSpPr>
          <p:nvPr>
            <p:ph sz="quarter" idx="18"/>
          </p:nvPr>
        </p:nvSpPr>
        <p:spPr>
          <a:xfrm>
            <a:off x="457200" y="5811838"/>
            <a:ext cx="8229600" cy="457200"/>
          </a:xfrm>
        </p:spPr>
        <p:txBody>
          <a:bodyPr lIns="0" tIns="0" rIns="0" bIns="0"/>
          <a:lstStyle>
            <a:lvl1pPr>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7"/>
          <p:cNvSpPr>
            <a:spLocks noGrp="1"/>
          </p:cNvSpPr>
          <p:nvPr>
            <p:ph sz="quarter" idx="19"/>
          </p:nvPr>
        </p:nvSpPr>
        <p:spPr>
          <a:xfrm>
            <a:off x="3657601" y="6418263"/>
            <a:ext cx="479834" cy="29845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quarter" idx="20"/>
          </p:nvPr>
        </p:nvSpPr>
        <p:spPr>
          <a:xfrm>
            <a:off x="5503863" y="6418263"/>
            <a:ext cx="453317" cy="29845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13"/>
          <p:cNvSpPr>
            <a:spLocks noGrp="1"/>
          </p:cNvSpPr>
          <p:nvPr>
            <p:ph sz="quarter" idx="21"/>
          </p:nvPr>
        </p:nvSpPr>
        <p:spPr>
          <a:xfrm>
            <a:off x="7200900" y="6418263"/>
            <a:ext cx="576027" cy="29845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22"/>
          </p:nvPr>
        </p:nvSpPr>
        <p:spPr>
          <a:xfrm flipH="1">
            <a:off x="7976101" y="6418263"/>
            <a:ext cx="778599" cy="29845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44794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hapter Opener">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9" name="Shape 39"/>
          <p:cNvSpPr txBox="1">
            <a:spLocks noGrp="1"/>
          </p:cNvSpPr>
          <p:nvPr>
            <p:ph type="body" idx="1"/>
          </p:nvPr>
        </p:nvSpPr>
        <p:spPr>
          <a:xfrm>
            <a:off x="457200" y="816429"/>
            <a:ext cx="8229600" cy="47897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dirty="0"/>
          </a:p>
        </p:txBody>
      </p:sp>
      <p:sp>
        <p:nvSpPr>
          <p:cNvPr id="40" name="Shape 40"/>
          <p:cNvSpPr txBox="1">
            <a:spLocks noGrp="1"/>
          </p:cNvSpPr>
          <p:nvPr>
            <p:ph type="body" idx="2"/>
          </p:nvPr>
        </p:nvSpPr>
        <p:spPr>
          <a:xfrm>
            <a:off x="5029200" y="1600200"/>
            <a:ext cx="3657600" cy="1600198"/>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30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44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body" idx="3"/>
          </p:nvPr>
        </p:nvSpPr>
        <p:spPr>
          <a:xfrm>
            <a:off x="5029200" y="3200400"/>
            <a:ext cx="3657600" cy="2925763"/>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ftr" idx="11"/>
          </p:nvPr>
        </p:nvSpPr>
        <p:spPr>
          <a:xfrm>
            <a:off x="93969" y="6165337"/>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3" name="Shape 4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4" name="Shape 4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Title + Learning Objectives and Conten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63" name="Shape 63"/>
          <p:cNvSpPr txBox="1">
            <a:spLocks noGrp="1"/>
          </p:cNvSpPr>
          <p:nvPr>
            <p:ph type="body" idx="1"/>
          </p:nvPr>
        </p:nvSpPr>
        <p:spPr>
          <a:xfrm>
            <a:off x="457200" y="816429"/>
            <a:ext cx="8229600" cy="402769"/>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16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64" name="Shape 64"/>
          <p:cNvSpPr txBox="1">
            <a:spLocks noGrp="1"/>
          </p:cNvSpPr>
          <p:nvPr>
            <p:ph type="body" idx="2"/>
          </p:nvPr>
        </p:nvSpPr>
        <p:spPr>
          <a:xfrm>
            <a:off x="457200" y="1600200"/>
            <a:ext cx="8229600" cy="4525963"/>
          </a:xfrm>
          <a:prstGeom prst="rect">
            <a:avLst/>
          </a:prstGeom>
          <a:noFill/>
          <a:ln>
            <a:noFill/>
          </a:ln>
        </p:spPr>
        <p:txBody>
          <a:bodyPr lIns="91425" tIns="91425" rIns="91425" bIns="91425" anchor="t" anchorCtr="0"/>
          <a:lstStyle>
            <a:lvl1pPr marL="256032" marR="0" lvl="0" indent="-2560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
        <p:nvSpPr>
          <p:cNvPr id="65" name="Shape 65"/>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66" name="Shape 66"/>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67" name="Shape 67"/>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685800" y="1447800"/>
            <a:ext cx="7772400" cy="2152651"/>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70" name="Shape 70"/>
          <p:cNvSpPr txBox="1">
            <a:spLocks noGrp="1"/>
          </p:cNvSpPr>
          <p:nvPr>
            <p:ph type="body" idx="1"/>
          </p:nvPr>
        </p:nvSpPr>
        <p:spPr>
          <a:xfrm>
            <a:off x="674687" y="3962400"/>
            <a:ext cx="7794626" cy="175260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1600" b="0" i="0" u="none" strike="noStrike" cap="none">
                <a:solidFill>
                  <a:srgbClr val="007FA3"/>
                </a:solidFill>
                <a:latin typeface="Arial"/>
                <a:ea typeface="Arial"/>
                <a:cs typeface="Arial"/>
                <a:sym typeface="Arial"/>
              </a:defRPr>
            </a:lvl1pPr>
            <a:lvl2pPr marL="457200" marR="0" lvl="1" indent="0" algn="l" rtl="0">
              <a:spcBef>
                <a:spcPts val="600"/>
              </a:spcBef>
              <a:buClr>
                <a:srgbClr val="007FA3"/>
              </a:buClr>
              <a:buFont typeface="Arial"/>
              <a:buNone/>
              <a:defRPr sz="1800" b="0" i="0" u="none" strike="noStrike" cap="none">
                <a:solidFill>
                  <a:srgbClr val="888888"/>
                </a:solidFill>
                <a:latin typeface="Arial"/>
                <a:ea typeface="Arial"/>
                <a:cs typeface="Arial"/>
                <a:sym typeface="Arial"/>
              </a:defRPr>
            </a:lvl2pPr>
            <a:lvl3pPr marL="914400" marR="0" lvl="2" indent="0" algn="l" rtl="0">
              <a:spcBef>
                <a:spcPts val="600"/>
              </a:spcBef>
              <a:buClr>
                <a:srgbClr val="007FA3"/>
              </a:buClr>
              <a:buFont typeface="Noto Sans Symbols"/>
              <a:buNone/>
              <a:defRPr sz="1600" b="0" i="0" u="none" strike="noStrike" cap="none">
                <a:solidFill>
                  <a:srgbClr val="888888"/>
                </a:solidFill>
                <a:latin typeface="Arial"/>
                <a:ea typeface="Arial"/>
                <a:cs typeface="Arial"/>
                <a:sym typeface="Arial"/>
              </a:defRPr>
            </a:lvl3pPr>
            <a:lvl4pPr marL="1371600" marR="0" lvl="3" indent="0" algn="l" rtl="0">
              <a:spcBef>
                <a:spcPts val="600"/>
              </a:spcBef>
              <a:buClr>
                <a:srgbClr val="007FA3"/>
              </a:buClr>
              <a:buFont typeface="Arial"/>
              <a:buNone/>
              <a:defRPr sz="1400" b="0" i="0" u="none" strike="noStrike" cap="none">
                <a:solidFill>
                  <a:srgbClr val="888888"/>
                </a:solidFill>
                <a:latin typeface="Arial"/>
                <a:ea typeface="Arial"/>
                <a:cs typeface="Arial"/>
                <a:sym typeface="Arial"/>
              </a:defRPr>
            </a:lvl4pPr>
            <a:lvl5pPr marL="1828800" marR="0" lvl="4" indent="0" algn="l" rtl="0">
              <a:spcBef>
                <a:spcPts val="600"/>
              </a:spcBef>
              <a:buClr>
                <a:srgbClr val="007FA3"/>
              </a:buClr>
              <a:buFont typeface="Arial"/>
              <a:buNone/>
              <a:defRPr sz="1400" b="0" i="0" u="none" strike="noStrike" cap="none">
                <a:solidFill>
                  <a:srgbClr val="888888"/>
                </a:solidFill>
                <a:latin typeface="Arial"/>
                <a:ea typeface="Arial"/>
                <a:cs typeface="Arial"/>
                <a:sym typeface="Arial"/>
              </a:defRPr>
            </a:lvl5pPr>
            <a:lvl6pPr marL="2286000" marR="0" lvl="5"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6pPr>
            <a:lvl7pPr marL="2743200" marR="0" lvl="6"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7pPr>
            <a:lvl8pPr marL="3200400" marR="0" lvl="7"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8pPr>
            <a:lvl9pPr marL="3657600" marR="0" lvl="8"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9pPr>
          </a:lstStyle>
          <a:p>
            <a:endParaRPr/>
          </a:p>
        </p:txBody>
      </p:sp>
      <p:sp>
        <p:nvSpPr>
          <p:cNvPr id="71" name="Shape 71"/>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72" name="Shape 72"/>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73" name="Shape 73"/>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Title Only">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76" name="Shape 76"/>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77" name="Shape 77"/>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78" name="Shape 78"/>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Two Conten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15371"/>
            <a:ext cx="8229600" cy="1097279"/>
          </a:xfrm>
          <a:prstGeom prst="rect">
            <a:avLst/>
          </a:prstGeom>
          <a:noFill/>
          <a:ln>
            <a:noFill/>
          </a:ln>
        </p:spPr>
        <p:txBody>
          <a:bodyPr lIns="0" tIns="0" rIns="0" bIns="0"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2" name="Shape 32"/>
          <p:cNvSpPr txBox="1">
            <a:spLocks noGrp="1"/>
          </p:cNvSpPr>
          <p:nvPr>
            <p:ph type="body" idx="1"/>
          </p:nvPr>
        </p:nvSpPr>
        <p:spPr>
          <a:xfrm>
            <a:off x="457200" y="1600200"/>
            <a:ext cx="8229600" cy="2163763"/>
          </a:xfrm>
          <a:prstGeom prst="rect">
            <a:avLst/>
          </a:prstGeom>
          <a:noFill/>
          <a:ln>
            <a:noFill/>
          </a:ln>
        </p:spPr>
        <p:txBody>
          <a:bodyPr lIns="0" tIns="0" rIns="0" bIns="0" anchor="t" anchorCtr="0"/>
          <a:lstStyle>
            <a:lvl1pPr marL="256032" marR="0" lvl="0" indent="-256032" algn="l" rtl="0">
              <a:spcBef>
                <a:spcPts val="1500"/>
              </a:spcBef>
              <a:buClr>
                <a:srgbClr val="007FA3"/>
              </a:buClr>
              <a:buSzPct val="100000"/>
              <a:buFont typeface="Arial"/>
              <a:buChar char="•"/>
              <a:defRPr sz="2400" b="0" i="0" u="none" strike="noStrike" cap="none">
                <a:solidFill>
                  <a:schemeClr val="dk1"/>
                </a:solidFill>
                <a:latin typeface="+mn-lt"/>
                <a:ea typeface="Arial"/>
                <a:cs typeface="Arial"/>
                <a:sym typeface="Arial"/>
              </a:defRPr>
            </a:lvl1pPr>
            <a:lvl2pPr marL="742950" marR="0" lvl="1" indent="-283464" algn="l" rtl="0">
              <a:spcBef>
                <a:spcPts val="600"/>
              </a:spcBef>
              <a:buClr>
                <a:srgbClr val="007FA3"/>
              </a:buClr>
              <a:buSzPct val="100000"/>
              <a:buFont typeface="Arial"/>
              <a:buChar char="–"/>
              <a:defRPr sz="2400" b="0" i="0" u="none" strike="noStrike" cap="none">
                <a:solidFill>
                  <a:schemeClr val="dk1"/>
                </a:solidFill>
                <a:latin typeface="+mn-lt"/>
                <a:ea typeface="Arial"/>
                <a:cs typeface="Arial"/>
                <a:sym typeface="Arial"/>
              </a:defRPr>
            </a:lvl2pPr>
            <a:lvl3pPr marL="1143000" marR="0" lvl="2" indent="-228600" algn="l" rtl="0">
              <a:spcBef>
                <a:spcPts val="600"/>
              </a:spcBef>
              <a:buClr>
                <a:srgbClr val="007FA3"/>
              </a:buClr>
              <a:buSzPct val="100000"/>
              <a:buFont typeface="Noto Sans Symbols"/>
              <a:buChar char="▪"/>
              <a:defRPr sz="2400" b="0" i="0" u="none" strike="noStrike" cap="none">
                <a:solidFill>
                  <a:schemeClr val="dk1"/>
                </a:solidFill>
                <a:latin typeface="+mn-lt"/>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6pPr>
            <a:lvl7pPr marL="2971800" marR="0" lvl="6"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7pPr>
            <a:lvl8pPr marL="3429000" marR="0" lvl="7"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8pPr>
            <a:lvl9pPr marL="3886200" marR="0" lvl="8"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9pPr>
          </a:lstStyle>
          <a:p>
            <a:endParaRPr lang="en-US" dirty="0" smtClean="0"/>
          </a:p>
          <a:p>
            <a:pPr lvl="1"/>
            <a:endParaRPr lang="en-US" dirty="0" smtClean="0"/>
          </a:p>
          <a:p>
            <a:pPr lvl="2"/>
            <a:endParaRPr dirty="0"/>
          </a:p>
        </p:txBody>
      </p:sp>
      <p:sp>
        <p:nvSpPr>
          <p:cNvPr id="33" name="Shape 33"/>
          <p:cNvSpPr txBox="1">
            <a:spLocks noGrp="1"/>
          </p:cNvSpPr>
          <p:nvPr>
            <p:ph type="body" idx="2"/>
          </p:nvPr>
        </p:nvSpPr>
        <p:spPr>
          <a:xfrm>
            <a:off x="457200" y="3962400"/>
            <a:ext cx="8229600" cy="2163763"/>
          </a:xfrm>
          <a:prstGeom prst="rect">
            <a:avLst/>
          </a:prstGeom>
          <a:noFill/>
          <a:ln>
            <a:noFill/>
          </a:ln>
        </p:spPr>
        <p:txBody>
          <a:bodyPr lIns="0" tIns="0" rIns="0" bIns="0" anchor="t" anchorCtr="0"/>
          <a:lstStyle>
            <a:lvl1pPr marL="256032" marR="0" lvl="0" indent="-256032" algn="l" rtl="0">
              <a:spcBef>
                <a:spcPts val="1500"/>
              </a:spcBef>
              <a:buClr>
                <a:srgbClr val="007FA3"/>
              </a:buClr>
              <a:buSzPct val="100000"/>
              <a:buFont typeface="Arial"/>
              <a:buChar char="•"/>
              <a:defRPr sz="2400" b="0" i="0" u="none" strike="noStrike" cap="none">
                <a:solidFill>
                  <a:schemeClr val="dk1"/>
                </a:solidFill>
                <a:latin typeface="+mn-lt"/>
                <a:ea typeface="Arial"/>
                <a:cs typeface="Arial"/>
                <a:sym typeface="Arial"/>
              </a:defRPr>
            </a:lvl1pPr>
            <a:lvl2pPr marL="742950" marR="0" lvl="1" indent="-283464" algn="l" rtl="0">
              <a:spcBef>
                <a:spcPts val="600"/>
              </a:spcBef>
              <a:buClr>
                <a:srgbClr val="007FA3"/>
              </a:buClr>
              <a:buSzPct val="100000"/>
              <a:buFont typeface="Arial"/>
              <a:buChar char="–"/>
              <a:defRPr sz="2400" b="0" i="0" u="none" strike="noStrike" cap="none">
                <a:solidFill>
                  <a:schemeClr val="dk1"/>
                </a:solidFill>
                <a:latin typeface="+mn-lt"/>
                <a:ea typeface="Arial"/>
                <a:cs typeface="Arial"/>
                <a:sym typeface="Arial"/>
              </a:defRPr>
            </a:lvl2pPr>
            <a:lvl3pPr marL="1143000" marR="0" lvl="2" indent="-228600" algn="l" rtl="0">
              <a:spcBef>
                <a:spcPts val="600"/>
              </a:spcBef>
              <a:buClr>
                <a:srgbClr val="007FA3"/>
              </a:buClr>
              <a:buSzPct val="100000"/>
              <a:buFont typeface="Noto Sans Symbols"/>
              <a:buChar char="▪"/>
              <a:defRPr sz="2400" b="0" i="0" u="none" strike="noStrike" cap="none">
                <a:solidFill>
                  <a:schemeClr val="dk1"/>
                </a:solidFill>
                <a:latin typeface="+mn-lt"/>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6pPr>
            <a:lvl7pPr marL="2971800" marR="0" lvl="6"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7pPr>
            <a:lvl8pPr marL="3429000" marR="0" lvl="7"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8pPr>
            <a:lvl9pPr marL="3886200" marR="0" lvl="8"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9pPr>
          </a:lstStyle>
          <a:p>
            <a:endParaRPr lang="en-US" dirty="0" smtClean="0"/>
          </a:p>
          <a:p>
            <a:pPr lvl="1"/>
            <a:endParaRPr lang="en-US" dirty="0" smtClean="0"/>
          </a:p>
          <a:p>
            <a:pPr lvl="2"/>
            <a:endParaRPr dirty="0"/>
          </a:p>
        </p:txBody>
      </p:sp>
      <p:sp>
        <p:nvSpPr>
          <p:cNvPr id="34" name="Shape 34"/>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1461762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256032" marR="0" lvl="0" indent="-1544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
        <p:nvSpPr>
          <p:cNvPr id="12" name="Shape 12"/>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3" name="Shape 1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4" name="Shape 1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pic>
        <p:nvPicPr>
          <p:cNvPr id="15" name="Shape 15" descr="Pearson Logo"/>
          <p:cNvPicPr preferRelativeResize="0"/>
          <p:nvPr/>
        </p:nvPicPr>
        <p:blipFill rotWithShape="1">
          <a:blip r:embed="rId14">
            <a:alphaModFix/>
          </a:blip>
          <a:srcRect/>
          <a:stretch/>
        </p:blipFill>
        <p:spPr>
          <a:xfrm>
            <a:off x="443972" y="6429709"/>
            <a:ext cx="917999" cy="279914"/>
          </a:xfrm>
          <a:prstGeom prst="rect">
            <a:avLst/>
          </a:prstGeom>
          <a:noFill/>
          <a:ln>
            <a:noFill/>
          </a:ln>
        </p:spPr>
      </p:pic>
      <p:sp>
        <p:nvSpPr>
          <p:cNvPr id="16" name="Text Placeholder 5"/>
          <p:cNvSpPr txBox="1">
            <a:spLocks/>
          </p:cNvSpPr>
          <p:nvPr userDrawn="1"/>
        </p:nvSpPr>
        <p:spPr>
          <a:xfrm>
            <a:off x="2683380" y="6440400"/>
            <a:ext cx="5999820" cy="417600"/>
          </a:xfrm>
          <a:prstGeom prst="rect">
            <a:avLst/>
          </a:prstGeom>
        </p:spPr>
        <p:txBody>
          <a:bodyPr anchor="ctr"/>
          <a:lst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r>
              <a:rPr lang="en-US" altLang="en-US" sz="1200" dirty="0" smtClean="0">
                <a:solidFill>
                  <a:schemeClr val="tx1"/>
                </a:solidFill>
                <a:latin typeface="Verdana"/>
                <a:ea typeface="Verdana" panose="020B0604030504040204" pitchFamily="34" charset="0"/>
                <a:cs typeface="Verdana" panose="020B0604030504040204" pitchFamily="34" charset="0"/>
              </a:rPr>
              <a:t>Copyright © 2021, 2017, 2013 Pearson Education, Inc. All Rights Reserved</a:t>
            </a:r>
            <a:endParaRPr lang="en-US" altLang="en-US" sz="1200" dirty="0">
              <a:solidFill>
                <a:schemeClr val="tx1"/>
              </a:solidFill>
              <a:latin typeface="Verdana"/>
              <a:ea typeface="Verdana" panose="020B0604030504040204" pitchFamily="34" charset="0"/>
              <a:cs typeface="Verdana" panose="020B0604030504040204" pitchFamily="34" charset="0"/>
            </a:endParaRPr>
          </a:p>
        </p:txBody>
      </p:sp>
    </p:spTree>
  </p:cSld>
  <p:clrMap bg1="lt1" tx1="dk1" bg2="dk2" tx2="lt2" accent1="accent1" accent2="accent2" accent3="accent3" accent4="accent4" accent5="accent5" accent6="accent6" hlink="hlink" folHlink="folHlink"/>
  <p:sldLayoutIdLst>
    <p:sldLayoutId id="2147483665" r:id="rId1"/>
    <p:sldLayoutId id="2147483666" r:id="rId2"/>
    <p:sldLayoutId id="2147483668" r:id="rId3"/>
    <p:sldLayoutId id="2147483669" r:id="rId4"/>
    <p:sldLayoutId id="2147483651" r:id="rId5"/>
    <p:sldLayoutId id="2147483654" r:id="rId6"/>
    <p:sldLayoutId id="2147483655" r:id="rId7"/>
    <p:sldLayoutId id="2147483656" r:id="rId8"/>
    <p:sldLayoutId id="2147483667" r:id="rId9"/>
    <p:sldLayoutId id="2147483657" r:id="rId10"/>
    <p:sldLayoutId id="2147483673" r:id="rId11"/>
    <p:sldLayoutId id="2147483694"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3600" b="0" i="0" u="none" strike="noStrike" cap="none">
          <a:solidFill>
            <a:srgbClr val="000000"/>
          </a:solidFill>
          <a:latin typeface="+mj-lt"/>
          <a:ea typeface="Arial"/>
          <a:cs typeface="Arial"/>
          <a:sym typeface="Arial"/>
        </a:defRPr>
      </a:lvl1pPr>
    </p:titleStyle>
    <p:body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15371"/>
            <a:ext cx="8229600" cy="1097279"/>
          </a:xfrm>
          <a:prstGeom prst="rect">
            <a:avLst/>
          </a:prstGeom>
          <a:noFill/>
          <a:ln>
            <a:noFill/>
          </a:ln>
        </p:spPr>
        <p:txBody>
          <a:bodyPr lIns="0" tIns="0" rIns="0" bIns="0"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0" tIns="0" rIns="0" bIns="0" anchor="t" anchorCtr="0"/>
          <a:lstStyle>
            <a:lvl1pPr marL="256032" marR="0" lvl="0" indent="-1544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
        <p:nvSpPr>
          <p:cNvPr id="12" name="Shape 12"/>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3" name="Shape 1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4" name="Shape 1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pic>
        <p:nvPicPr>
          <p:cNvPr id="15" name="Shape 15" descr="Pearson Logo"/>
          <p:cNvPicPr preferRelativeResize="0"/>
          <p:nvPr/>
        </p:nvPicPr>
        <p:blipFill rotWithShape="1">
          <a:blip r:embed="rId5">
            <a:alphaModFix/>
          </a:blip>
          <a:srcRect/>
          <a:stretch/>
        </p:blipFill>
        <p:spPr>
          <a:xfrm>
            <a:off x="443972" y="6429709"/>
            <a:ext cx="917999" cy="279914"/>
          </a:xfrm>
          <a:prstGeom prst="rect">
            <a:avLst/>
          </a:prstGeom>
          <a:noFill/>
          <a:ln>
            <a:noFill/>
          </a:ln>
        </p:spPr>
      </p:pic>
    </p:spTree>
    <p:extLst>
      <p:ext uri="{BB962C8B-B14F-4D97-AF65-F5344CB8AC3E}">
        <p14:creationId xmlns:p14="http://schemas.microsoft.com/office/powerpoint/2010/main" val="200283969"/>
      </p:ext>
    </p:extLst>
  </p:cSld>
  <p:clrMap bg1="lt1" tx1="dk1" bg2="dk2" tx2="lt2" accent1="accent1" accent2="accent2" accent3="accent3" accent4="accent4" accent5="accent5" accent6="accent6" hlink="hlink" folHlink="folHlink"/>
  <p:sldLayoutIdLst>
    <p:sldLayoutId id="2147483664" r:id="rId1"/>
    <p:sldLayoutId id="2147483693" r:id="rId2"/>
    <p:sldLayoutId id="2147483696"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3600" b="0" i="0" u="none" strike="noStrike" cap="none">
          <a:solidFill>
            <a:srgbClr val="000000"/>
          </a:solidFill>
          <a:latin typeface="+mj-lt"/>
          <a:ea typeface="Arial"/>
          <a:cs typeface="Arial"/>
          <a:sym typeface="Arial"/>
        </a:defRPr>
      </a:lvl1pPr>
    </p:titleStyle>
    <p:bodyStyle>
      <a:defPPr marR="0" lvl="0" algn="l" rtl="0">
        <a:lnSpc>
          <a:spcPct val="100000"/>
        </a:lnSpc>
        <a:spcBef>
          <a:spcPts val="0"/>
        </a:spcBef>
        <a:spcAft>
          <a:spcPts val="0"/>
        </a:spcAft>
      </a:defPPr>
      <a:lvl1pPr marL="255588" marR="0" lvl="0" indent="-256032" algn="l" rtl="0">
        <a:lnSpc>
          <a:spcPct val="100000"/>
        </a:lnSpc>
        <a:spcBef>
          <a:spcPts val="0"/>
        </a:spcBef>
        <a:spcAft>
          <a:spcPts val="0"/>
        </a:spcAft>
        <a:buNone/>
        <a:defRPr sz="2400" b="0" i="0" u="none" strike="noStrike" cap="none">
          <a:solidFill>
            <a:srgbClr val="000000"/>
          </a:solidFill>
          <a:latin typeface="+mn-lt"/>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2.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9271"/>
            <a:ext cx="8229600" cy="1057773"/>
          </a:xfrm>
        </p:spPr>
        <p:txBody>
          <a:bodyPr anchor="ctr"/>
          <a:lstStyle/>
          <a:p>
            <a:r>
              <a:rPr lang="en-US" sz="3200" dirty="0">
                <a:latin typeface="+mj-lt"/>
              </a:rPr>
              <a:t>Family Therapy: Concepts and Methods</a:t>
            </a:r>
            <a:endParaRPr lang="en-US" altLang="en-US" sz="3200" dirty="0">
              <a:solidFill>
                <a:schemeClr val="tx2"/>
              </a:solidFill>
              <a:latin typeface="+mj-lt"/>
              <a:cs typeface="Times New Roman" panose="02020603050405020304" pitchFamily="18" charset="0"/>
            </a:endParaRPr>
          </a:p>
        </p:txBody>
      </p:sp>
      <p:sp>
        <p:nvSpPr>
          <p:cNvPr id="3" name="Text Placeholder 2"/>
          <p:cNvSpPr>
            <a:spLocks noGrp="1"/>
          </p:cNvSpPr>
          <p:nvPr>
            <p:ph type="body" idx="1"/>
          </p:nvPr>
        </p:nvSpPr>
        <p:spPr>
          <a:xfrm>
            <a:off x="457200" y="1251939"/>
            <a:ext cx="8229600" cy="370800"/>
          </a:xfrm>
        </p:spPr>
        <p:txBody>
          <a:bodyPr anchor="ctr"/>
          <a:lstStyle/>
          <a:p>
            <a:pPr eaLnBrk="1" hangingPunct="1">
              <a:defRPr/>
            </a:pPr>
            <a:r>
              <a:rPr lang="en-US" dirty="0">
                <a:solidFill>
                  <a:schemeClr val="tx2"/>
                </a:solidFill>
                <a:latin typeface="+mn-lt"/>
              </a:rPr>
              <a:t>Twelfth Edition</a:t>
            </a:r>
            <a:endParaRPr lang="en-US" altLang="en-US" dirty="0">
              <a:solidFill>
                <a:schemeClr val="tx2"/>
              </a:solidFill>
              <a:latin typeface="+mn-lt"/>
            </a:endParaRPr>
          </a:p>
        </p:txBody>
      </p:sp>
      <p:sp>
        <p:nvSpPr>
          <p:cNvPr id="4" name="Text Placeholder 3"/>
          <p:cNvSpPr>
            <a:spLocks noGrp="1"/>
          </p:cNvSpPr>
          <p:nvPr>
            <p:ph type="body" idx="2"/>
          </p:nvPr>
        </p:nvSpPr>
        <p:spPr>
          <a:xfrm>
            <a:off x="5029200" y="2395330"/>
            <a:ext cx="3657600" cy="859070"/>
          </a:xfrm>
        </p:spPr>
        <p:txBody>
          <a:bodyPr/>
          <a:lstStyle/>
          <a:p>
            <a:pPr lvl="0" algn="ctr"/>
            <a:r>
              <a:rPr lang="en-US" b="1" dirty="0">
                <a:latin typeface="+mn-lt"/>
              </a:rPr>
              <a:t>Chapter 1</a:t>
            </a:r>
          </a:p>
        </p:txBody>
      </p:sp>
      <p:sp>
        <p:nvSpPr>
          <p:cNvPr id="5" name="Text Placeholder 4"/>
          <p:cNvSpPr>
            <a:spLocks noGrp="1"/>
          </p:cNvSpPr>
          <p:nvPr>
            <p:ph type="body" idx="3"/>
          </p:nvPr>
        </p:nvSpPr>
        <p:spPr>
          <a:xfrm>
            <a:off x="5029200" y="3329295"/>
            <a:ext cx="3657600" cy="841872"/>
          </a:xfrm>
        </p:spPr>
        <p:txBody>
          <a:bodyPr/>
          <a:lstStyle/>
          <a:p>
            <a:pPr algn="ctr"/>
            <a:r>
              <a:rPr lang="en-US" altLang="en-US" dirty="0">
                <a:latin typeface="+mn-lt"/>
              </a:rPr>
              <a:t>The Evolution of </a:t>
            </a:r>
            <a:r>
              <a:rPr lang="en-US" altLang="en-US" dirty="0" smtClean="0">
                <a:latin typeface="+mn-lt"/>
              </a:rPr>
              <a:t>Family Therapy</a:t>
            </a:r>
            <a:endParaRPr lang="en-US" altLang="en-US" dirty="0">
              <a:latin typeface="+mn-lt"/>
            </a:endParaRPr>
          </a:p>
        </p:txBody>
      </p:sp>
      <p:pic>
        <p:nvPicPr>
          <p:cNvPr id="9" name="Picture 8" descr="Front Cover: Family Therapy: Concepts and Methods Twelfth Edition by Nichols and Davi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2272" y="1734588"/>
            <a:ext cx="3622175" cy="4565450"/>
          </a:xfrm>
          <a:prstGeom prst="rect">
            <a:avLst/>
          </a:prstGeom>
          <a:ln w="9525">
            <a:solidFill>
              <a:schemeClr val="tx1"/>
            </a:solidFill>
          </a:ln>
        </p:spPr>
      </p:pic>
      <p:sp>
        <p:nvSpPr>
          <p:cNvPr id="6" name="Text Placeholder 5"/>
          <p:cNvSpPr>
            <a:spLocks noGrp="1"/>
          </p:cNvSpPr>
          <p:nvPr>
            <p:ph type="body" idx="13"/>
          </p:nvPr>
        </p:nvSpPr>
        <p:spPr>
          <a:xfrm>
            <a:off x="2654424" y="6440400"/>
            <a:ext cx="6028776" cy="417600"/>
          </a:xfrm>
        </p:spPr>
        <p:txBody>
          <a:bodyPr anchor="ctr"/>
          <a:lstStyle/>
          <a:p>
            <a:pPr algn="r"/>
            <a:r>
              <a:rPr lang="en-US" altLang="en-US" sz="1200" dirty="0">
                <a:solidFill>
                  <a:schemeClr val="tx1"/>
                </a:solidFill>
                <a:latin typeface="Verdana"/>
                <a:ea typeface="Verdana" panose="020B0604030504040204" pitchFamily="34" charset="0"/>
                <a:cs typeface="Verdana" panose="020B0604030504040204" pitchFamily="34" charset="0"/>
              </a:rPr>
              <a:t>Copyright © </a:t>
            </a:r>
            <a:r>
              <a:rPr lang="en-US" altLang="en-US" sz="1200" dirty="0" smtClean="0">
                <a:solidFill>
                  <a:schemeClr val="tx1"/>
                </a:solidFill>
                <a:latin typeface="Verdana"/>
                <a:ea typeface="Verdana" panose="020B0604030504040204" pitchFamily="34" charset="0"/>
                <a:cs typeface="Verdana" panose="020B0604030504040204" pitchFamily="34" charset="0"/>
              </a:rPr>
              <a:t>2021, 2017, 2013 </a:t>
            </a:r>
            <a:r>
              <a:rPr lang="en-US" altLang="en-US" sz="1200" dirty="0">
                <a:solidFill>
                  <a:schemeClr val="tx1"/>
                </a:solidFill>
                <a:latin typeface="Verdana"/>
                <a:ea typeface="Verdana" panose="020B0604030504040204" pitchFamily="34" charset="0"/>
                <a:cs typeface="Verdana" panose="020B0604030504040204" pitchFamily="34" charset="0"/>
              </a:rPr>
              <a:t>Pearson Education, Inc. All Rights Reserved</a:t>
            </a:r>
          </a:p>
        </p:txBody>
      </p:sp>
    </p:spTree>
    <p:extLst>
      <p:ext uri="{BB962C8B-B14F-4D97-AF65-F5344CB8AC3E}">
        <p14:creationId xmlns:p14="http://schemas.microsoft.com/office/powerpoint/2010/main" val="16301741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Influence of Social Work</a:t>
            </a:r>
            <a:endParaRPr lang="en-IN" dirty="0"/>
          </a:p>
        </p:txBody>
      </p:sp>
      <p:sp>
        <p:nvSpPr>
          <p:cNvPr id="3" name="Content Placeholder 2"/>
          <p:cNvSpPr>
            <a:spLocks noGrp="1"/>
          </p:cNvSpPr>
          <p:nvPr>
            <p:ph sz="quarter" idx="13"/>
          </p:nvPr>
        </p:nvSpPr>
        <p:spPr>
          <a:xfrm>
            <a:off x="457200" y="1556326"/>
            <a:ext cx="7888941" cy="4434275"/>
          </a:xfrm>
        </p:spPr>
        <p:txBody>
          <a:bodyPr/>
          <a:lstStyle/>
          <a:p>
            <a:pPr marL="255651" lvl="0" indent="-255651" eaLnBrk="0" fontAlgn="base" hangingPunct="0">
              <a:spcAft>
                <a:spcPct val="0"/>
              </a:spcAft>
              <a:buSzPts val="2400"/>
              <a:tabLst/>
              <a:defRPr/>
            </a:pPr>
            <a:r>
              <a:rPr lang="en-US" dirty="0">
                <a:solidFill>
                  <a:srgbClr val="000000"/>
                </a:solidFill>
                <a:latin typeface="Arial (Body)"/>
                <a:ea typeface="ＭＳ Ｐゴシック"/>
              </a:rPr>
              <a:t>Social workers among the leaders of family therapy</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Social workers considered families as whole units and viewed the family as:</a:t>
            </a:r>
          </a:p>
          <a:p>
            <a:pPr marL="741553" lvl="1" indent="-284353" eaLnBrk="0" fontAlgn="base" hangingPunct="0">
              <a:spcAft>
                <a:spcPct val="0"/>
              </a:spcAft>
              <a:buSzPts val="2400"/>
              <a:defRPr/>
            </a:pPr>
            <a:r>
              <a:rPr lang="en-US" dirty="0">
                <a:solidFill>
                  <a:srgbClr val="000000"/>
                </a:solidFill>
                <a:latin typeface="Arial (Body)"/>
                <a:ea typeface="Arial" charset="0"/>
              </a:rPr>
              <a:t>A system functioning within larger systems</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Social work students were taught to interview both parents at the same </a:t>
            </a:r>
            <a:r>
              <a:rPr lang="en-US" dirty="0" smtClean="0">
                <a:solidFill>
                  <a:srgbClr val="000000"/>
                </a:solidFill>
                <a:latin typeface="Arial (Body)"/>
                <a:ea typeface="ＭＳ Ｐゴシック"/>
              </a:rPr>
              <a:t>time</a:t>
            </a:r>
            <a:endParaRPr lang="en-US" dirty="0">
              <a:solidFill>
                <a:srgbClr val="000000"/>
              </a:solidFill>
              <a:latin typeface="Arial (Body)"/>
              <a:ea typeface="ＭＳ Ｐゴシック"/>
            </a:endParaRPr>
          </a:p>
        </p:txBody>
      </p:sp>
    </p:spTree>
    <p:extLst>
      <p:ext uri="{BB962C8B-B14F-4D97-AF65-F5344CB8AC3E}">
        <p14:creationId xmlns:p14="http://schemas.microsoft.com/office/powerpoint/2010/main" val="1156807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ea typeface="MS PGothic" panose="020B0600070205080204" pitchFamily="34" charset="-128"/>
              </a:rPr>
              <a:t>Etiology of Schizophrenia </a:t>
            </a:r>
            <a:r>
              <a:rPr lang="en-US" altLang="en-US" sz="2000" b="0" dirty="0">
                <a:ea typeface="MS PGothic" panose="020B0600070205080204" pitchFamily="34" charset="-128"/>
              </a:rPr>
              <a:t>(1 of 2)</a:t>
            </a:r>
            <a:endParaRPr lang="en-IN" sz="2000" b="0" dirty="0"/>
          </a:p>
        </p:txBody>
      </p:sp>
      <p:sp>
        <p:nvSpPr>
          <p:cNvPr id="3" name="Content Placeholder 2"/>
          <p:cNvSpPr>
            <a:spLocks noGrp="1"/>
          </p:cNvSpPr>
          <p:nvPr>
            <p:ph sz="quarter" idx="13"/>
          </p:nvPr>
        </p:nvSpPr>
        <p:spPr>
          <a:xfrm>
            <a:off x="457200" y="1556326"/>
            <a:ext cx="8095129" cy="4434275"/>
          </a:xfrm>
        </p:spPr>
        <p:txBody>
          <a:bodyPr/>
          <a:lstStyle/>
          <a:p>
            <a:pPr eaLnBrk="0" fontAlgn="base" hangingPunct="0">
              <a:spcAft>
                <a:spcPct val="0"/>
              </a:spcAft>
              <a:buSzPts val="2400"/>
              <a:defRPr/>
            </a:pPr>
            <a:r>
              <a:rPr lang="en-US" dirty="0">
                <a:solidFill>
                  <a:srgbClr val="000000"/>
                </a:solidFill>
                <a:latin typeface="Arial (Body)"/>
                <a:ea typeface="ＭＳ Ｐゴシック"/>
              </a:rPr>
              <a:t>Gregory Bateson</a:t>
            </a:r>
          </a:p>
          <a:p>
            <a:pPr marL="741600" lvl="1" eaLnBrk="0" fontAlgn="base" hangingPunct="0">
              <a:spcAft>
                <a:spcPct val="0"/>
              </a:spcAft>
              <a:buSzPts val="2400"/>
              <a:defRPr/>
            </a:pPr>
            <a:r>
              <a:rPr lang="en-US" dirty="0">
                <a:solidFill>
                  <a:srgbClr val="000000"/>
                </a:solidFill>
                <a:latin typeface="Arial (Body)"/>
                <a:ea typeface="Arial" charset="0"/>
              </a:rPr>
              <a:t>One of the first family researchers; developed communications theory</a:t>
            </a:r>
          </a:p>
          <a:p>
            <a:pPr marL="741600" lvl="1" eaLnBrk="0" fontAlgn="base" hangingPunct="0">
              <a:spcAft>
                <a:spcPct val="0"/>
              </a:spcAft>
              <a:buSzPts val="2400"/>
              <a:defRPr/>
            </a:pPr>
            <a:r>
              <a:rPr lang="en-US" dirty="0">
                <a:solidFill>
                  <a:srgbClr val="000000"/>
                </a:solidFill>
                <a:latin typeface="Arial (Body)"/>
                <a:ea typeface="Arial" charset="0"/>
              </a:rPr>
              <a:t>Homeostasis</a:t>
            </a:r>
          </a:p>
          <a:p>
            <a:pPr marL="1144800" lvl="2" eaLnBrk="0" fontAlgn="base" hangingPunct="0">
              <a:spcAft>
                <a:spcPct val="0"/>
              </a:spcAft>
              <a:buSzPts val="2400"/>
              <a:defRPr/>
            </a:pPr>
            <a:r>
              <a:rPr lang="en-US" dirty="0">
                <a:solidFill>
                  <a:srgbClr val="000000"/>
                </a:solidFill>
                <a:latin typeface="Arial (Body)"/>
                <a:ea typeface="ＭＳ Ｐゴシック"/>
              </a:rPr>
              <a:t>Feedback which regulates the behavior of </a:t>
            </a:r>
            <a:r>
              <a:rPr lang="en-US" dirty="0" smtClean="0">
                <a:solidFill>
                  <a:srgbClr val="000000"/>
                </a:solidFill>
                <a:latin typeface="Arial (Body)"/>
                <a:ea typeface="ＭＳ Ｐゴシック"/>
              </a:rPr>
              <a:t>the family </a:t>
            </a:r>
            <a:r>
              <a:rPr lang="en-US" dirty="0">
                <a:solidFill>
                  <a:srgbClr val="000000"/>
                </a:solidFill>
                <a:latin typeface="Arial (Body)"/>
                <a:ea typeface="ＭＳ Ｐゴシック"/>
              </a:rPr>
              <a:t>and preserves the family equilibrium</a:t>
            </a:r>
          </a:p>
        </p:txBody>
      </p:sp>
    </p:spTree>
    <p:extLst>
      <p:ext uri="{BB962C8B-B14F-4D97-AF65-F5344CB8AC3E}">
        <p14:creationId xmlns:p14="http://schemas.microsoft.com/office/powerpoint/2010/main" val="35568508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ea typeface="MS PGothic" panose="020B0600070205080204" pitchFamily="34" charset="-128"/>
              </a:rPr>
              <a:t>Etiology of Schizophrenia </a:t>
            </a:r>
            <a:r>
              <a:rPr lang="en-US" altLang="en-US" sz="2000" b="0" dirty="0" smtClean="0">
                <a:ea typeface="MS PGothic" panose="020B0600070205080204" pitchFamily="34" charset="-128"/>
              </a:rPr>
              <a:t>(2 </a:t>
            </a:r>
            <a:r>
              <a:rPr lang="en-US" altLang="en-US" sz="2000" b="0" dirty="0">
                <a:ea typeface="MS PGothic" panose="020B0600070205080204" pitchFamily="34" charset="-128"/>
              </a:rPr>
              <a:t>of 2)</a:t>
            </a:r>
            <a:endParaRPr lang="en-IN" sz="2000" b="0" dirty="0"/>
          </a:p>
        </p:txBody>
      </p:sp>
      <p:sp>
        <p:nvSpPr>
          <p:cNvPr id="3" name="Content Placeholder 2"/>
          <p:cNvSpPr>
            <a:spLocks noGrp="1"/>
          </p:cNvSpPr>
          <p:nvPr>
            <p:ph sz="quarter" idx="13"/>
          </p:nvPr>
        </p:nvSpPr>
        <p:spPr>
          <a:xfrm>
            <a:off x="457200" y="1556326"/>
            <a:ext cx="8005482" cy="4434275"/>
          </a:xfrm>
        </p:spPr>
        <p:txBody>
          <a:bodyPr/>
          <a:lstStyle/>
          <a:p>
            <a:pPr marL="741600" lvl="1" eaLnBrk="0" fontAlgn="base" hangingPunct="0">
              <a:spcAft>
                <a:spcPct val="0"/>
              </a:spcAft>
              <a:buSzPts val="2400"/>
              <a:defRPr/>
            </a:pPr>
            <a:r>
              <a:rPr lang="en-US" dirty="0">
                <a:solidFill>
                  <a:srgbClr val="000000"/>
                </a:solidFill>
                <a:latin typeface="Arial (Body)"/>
                <a:ea typeface="Arial" charset="0"/>
              </a:rPr>
              <a:t>Double-bind</a:t>
            </a:r>
          </a:p>
          <a:p>
            <a:pPr marL="1144800" lvl="2" eaLnBrk="0" fontAlgn="base" hangingPunct="0">
              <a:spcAft>
                <a:spcPct val="0"/>
              </a:spcAft>
              <a:buSzPts val="2400"/>
              <a:defRPr/>
            </a:pPr>
            <a:r>
              <a:rPr lang="en-US" dirty="0">
                <a:solidFill>
                  <a:srgbClr val="000000"/>
                </a:solidFill>
                <a:latin typeface="Arial (Body)"/>
                <a:ea typeface="ＭＳ Ｐゴシック"/>
              </a:rPr>
              <a:t>Craziness stemmed from an extension of the family environment</a:t>
            </a:r>
          </a:p>
          <a:p>
            <a:pPr marL="1602000" lvl="3" eaLnBrk="0" fontAlgn="base" hangingPunct="0">
              <a:spcAft>
                <a:spcPct val="0"/>
              </a:spcAft>
              <a:buSzPts val="2400"/>
              <a:defRPr/>
            </a:pPr>
            <a:r>
              <a:rPr lang="en-US" dirty="0">
                <a:solidFill>
                  <a:srgbClr val="000000"/>
                </a:solidFill>
                <a:latin typeface="Arial (Body)"/>
                <a:ea typeface="ＭＳ Ｐゴシック"/>
              </a:rPr>
              <a:t>Receiving two related but contradictory messages</a:t>
            </a:r>
          </a:p>
          <a:p>
            <a:pPr marL="1144800" lvl="2" eaLnBrk="0" fontAlgn="base" hangingPunct="0">
              <a:spcAft>
                <a:spcPct val="0"/>
              </a:spcAft>
              <a:buSzPts val="2400"/>
              <a:defRPr/>
            </a:pPr>
            <a:r>
              <a:rPr lang="en-US" dirty="0">
                <a:solidFill>
                  <a:srgbClr val="000000"/>
                </a:solidFill>
                <a:latin typeface="Arial (Body)"/>
                <a:ea typeface="ＭＳ Ｐゴシック"/>
              </a:rPr>
              <a:t>Difficult to detect and comment on the inconsistency</a:t>
            </a:r>
          </a:p>
          <a:p>
            <a:pPr eaLnBrk="0" fontAlgn="base" hangingPunct="0">
              <a:spcAft>
                <a:spcPct val="0"/>
              </a:spcAft>
              <a:buSzPts val="2400"/>
              <a:defRPr/>
            </a:pPr>
            <a:r>
              <a:rPr lang="en-US" dirty="0">
                <a:solidFill>
                  <a:srgbClr val="000000"/>
                </a:solidFill>
                <a:latin typeface="Arial (Body)"/>
                <a:ea typeface="ＭＳ Ｐゴシック"/>
              </a:rPr>
              <a:t>Lidz, Wynne, and role theorists</a:t>
            </a:r>
          </a:p>
        </p:txBody>
      </p:sp>
    </p:spTree>
    <p:extLst>
      <p:ext uri="{BB962C8B-B14F-4D97-AF65-F5344CB8AC3E}">
        <p14:creationId xmlns:p14="http://schemas.microsoft.com/office/powerpoint/2010/main" val="25176539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Marriage Counseling</a:t>
            </a:r>
            <a:endParaRPr lang="en-IN" sz="2000" b="0" dirty="0"/>
          </a:p>
        </p:txBody>
      </p:sp>
      <p:sp>
        <p:nvSpPr>
          <p:cNvPr id="3" name="Content Placeholder 2"/>
          <p:cNvSpPr>
            <a:spLocks noGrp="1"/>
          </p:cNvSpPr>
          <p:nvPr>
            <p:ph sz="quarter" idx="13"/>
          </p:nvPr>
        </p:nvSpPr>
        <p:spPr>
          <a:xfrm>
            <a:off x="457200" y="1556326"/>
            <a:ext cx="7960659" cy="4434275"/>
          </a:xfrm>
        </p:spPr>
        <p:txBody>
          <a:bodyPr/>
          <a:lstStyle/>
          <a:p>
            <a:pPr marL="255651" lvl="0" indent="-255651" eaLnBrk="0" fontAlgn="base" hangingPunct="0">
              <a:spcAft>
                <a:spcPct val="0"/>
              </a:spcAft>
              <a:buSzPts val="2400"/>
              <a:tabLst/>
              <a:defRPr/>
            </a:pPr>
            <a:r>
              <a:rPr lang="en-US" dirty="0">
                <a:solidFill>
                  <a:srgbClr val="000000"/>
                </a:solidFill>
                <a:latin typeface="Arial (Body)"/>
                <a:ea typeface="ＭＳ Ｐゴシック"/>
              </a:rPr>
              <a:t>Began as informal procedure</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Currently practiced outside of traditional mental health settings</a:t>
            </a:r>
          </a:p>
          <a:p>
            <a:pPr marL="741553" lvl="1" indent="-284353" eaLnBrk="0" fontAlgn="base" hangingPunct="0">
              <a:spcAft>
                <a:spcPct val="0"/>
              </a:spcAft>
              <a:buSzPts val="2400"/>
              <a:defRPr/>
            </a:pPr>
            <a:r>
              <a:rPr lang="en-US" dirty="0">
                <a:solidFill>
                  <a:srgbClr val="000000"/>
                </a:solidFill>
                <a:latin typeface="Arial (Body)"/>
                <a:ea typeface="Arial" charset="0"/>
              </a:rPr>
              <a:t>Ministers, family doctors, lawyers</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Couples therapy was absorbed into the theory and practice of family therapy</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Empirically supported and expanding field</a:t>
            </a:r>
          </a:p>
        </p:txBody>
      </p:sp>
    </p:spTree>
    <p:extLst>
      <p:ext uri="{BB962C8B-B14F-4D97-AF65-F5344CB8AC3E}">
        <p14:creationId xmlns:p14="http://schemas.microsoft.com/office/powerpoint/2010/main" val="3127003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Pioneers of Family Therapy </a:t>
            </a:r>
            <a:r>
              <a:rPr lang="en-US" altLang="en-US" sz="2000" b="0" dirty="0">
                <a:ea typeface="MS PGothic" panose="020B0600070205080204" pitchFamily="34" charset="-128"/>
              </a:rPr>
              <a:t>(1 of 6)</a:t>
            </a:r>
            <a:endParaRPr lang="en-IN" sz="2000" b="0" dirty="0"/>
          </a:p>
        </p:txBody>
      </p:sp>
      <p:sp>
        <p:nvSpPr>
          <p:cNvPr id="3" name="Content Placeholder 2"/>
          <p:cNvSpPr>
            <a:spLocks noGrp="1"/>
          </p:cNvSpPr>
          <p:nvPr>
            <p:ph sz="quarter" idx="13"/>
          </p:nvPr>
        </p:nvSpPr>
        <p:spPr>
          <a:xfrm>
            <a:off x="457200" y="1556326"/>
            <a:ext cx="7960659" cy="4434275"/>
          </a:xfrm>
        </p:spPr>
        <p:txBody>
          <a:bodyPr/>
          <a:lstStyle/>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John Bell</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Family group therapy</a:t>
            </a:r>
          </a:p>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Palo Alto group</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Communications Theory</a:t>
            </a:r>
          </a:p>
          <a:p>
            <a:pPr marL="1144778" lvl="2" indent="-230378" eaLnBrk="0" fontAlgn="base" hangingPunct="0">
              <a:spcAft>
                <a:spcPct val="0"/>
              </a:spcAft>
              <a:buSzPts val="2400"/>
            </a:pPr>
            <a:r>
              <a:rPr lang="en-US" altLang="en-US" dirty="0">
                <a:solidFill>
                  <a:srgbClr val="000000"/>
                </a:solidFill>
                <a:latin typeface="Arial (Body)"/>
                <a:ea typeface="MS PGothic" panose="020B0600070205080204" pitchFamily="34" charset="-128"/>
              </a:rPr>
              <a:t>Gregory Bateson – cybernetics</a:t>
            </a:r>
          </a:p>
          <a:p>
            <a:pPr marL="1144778" lvl="2" indent="-230378" eaLnBrk="0" fontAlgn="base" hangingPunct="0">
              <a:spcAft>
                <a:spcPct val="0"/>
              </a:spcAft>
              <a:buSzPts val="2400"/>
            </a:pPr>
            <a:r>
              <a:rPr lang="en-US" altLang="en-US" dirty="0">
                <a:solidFill>
                  <a:srgbClr val="000000"/>
                </a:solidFill>
                <a:latin typeface="Arial (Body)"/>
                <a:ea typeface="MS PGothic" panose="020B0600070205080204" pitchFamily="34" charset="-128"/>
              </a:rPr>
              <a:t>Don Jackson – family homeostasis</a:t>
            </a:r>
          </a:p>
          <a:p>
            <a:pPr marL="1144778" lvl="2" indent="-230378" eaLnBrk="0" fontAlgn="base" hangingPunct="0">
              <a:spcAft>
                <a:spcPct val="0"/>
              </a:spcAft>
              <a:buSzPts val="2400"/>
            </a:pPr>
            <a:r>
              <a:rPr lang="en-US" altLang="en-US" dirty="0">
                <a:solidFill>
                  <a:srgbClr val="000000"/>
                </a:solidFill>
                <a:latin typeface="Arial (Body)"/>
                <a:ea typeface="MS PGothic" panose="020B0600070205080204" pitchFamily="34" charset="-128"/>
              </a:rPr>
              <a:t>Jay Haley – strategic family therapy</a:t>
            </a:r>
          </a:p>
        </p:txBody>
      </p:sp>
    </p:spTree>
    <p:extLst>
      <p:ext uri="{BB962C8B-B14F-4D97-AF65-F5344CB8AC3E}">
        <p14:creationId xmlns:p14="http://schemas.microsoft.com/office/powerpoint/2010/main" val="19659230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Pioneers of Family Therapy </a:t>
            </a:r>
            <a:r>
              <a:rPr lang="en-US" altLang="en-US" sz="2000" b="0" dirty="0" smtClean="0">
                <a:ea typeface="MS PGothic" panose="020B0600070205080204" pitchFamily="34" charset="-128"/>
              </a:rPr>
              <a:t>(2 </a:t>
            </a:r>
            <a:r>
              <a:rPr lang="en-US" altLang="en-US" sz="2000" b="0" dirty="0">
                <a:ea typeface="MS PGothic" panose="020B0600070205080204" pitchFamily="34" charset="-128"/>
              </a:rPr>
              <a:t>of 6)</a:t>
            </a:r>
            <a:endParaRPr lang="en-IN" sz="2000" b="0" dirty="0"/>
          </a:p>
        </p:txBody>
      </p:sp>
      <p:sp>
        <p:nvSpPr>
          <p:cNvPr id="3" name="Content Placeholder 2"/>
          <p:cNvSpPr>
            <a:spLocks noGrp="1"/>
          </p:cNvSpPr>
          <p:nvPr>
            <p:ph sz="quarter" idx="13"/>
          </p:nvPr>
        </p:nvSpPr>
        <p:spPr>
          <a:xfrm>
            <a:off x="457200" y="1556326"/>
            <a:ext cx="7960659" cy="4434275"/>
          </a:xfrm>
        </p:spPr>
        <p:txBody>
          <a:bodyPr/>
          <a:lstStyle/>
          <a:p>
            <a:pPr marL="255651" lvl="0" indent="-255651" eaLnBrk="0" fontAlgn="base" hangingPunct="0">
              <a:spcAft>
                <a:spcPct val="0"/>
              </a:spcAft>
              <a:buSzPts val="2400"/>
              <a:tabLst/>
              <a:defRPr/>
            </a:pPr>
            <a:r>
              <a:rPr lang="en-US" dirty="0">
                <a:solidFill>
                  <a:srgbClr val="000000"/>
                </a:solidFill>
                <a:latin typeface="Arial (Body)"/>
                <a:ea typeface="ＭＳ Ｐゴシック"/>
              </a:rPr>
              <a:t>Murray Bowen</a:t>
            </a:r>
          </a:p>
          <a:p>
            <a:pPr marL="741553" lvl="1" indent="-284353" eaLnBrk="0" fontAlgn="base" hangingPunct="0">
              <a:spcAft>
                <a:spcPct val="0"/>
              </a:spcAft>
              <a:buSzPts val="2400"/>
              <a:defRPr/>
            </a:pPr>
            <a:r>
              <a:rPr lang="en-US" dirty="0">
                <a:solidFill>
                  <a:srgbClr val="000000"/>
                </a:solidFill>
                <a:latin typeface="Arial (Body)"/>
                <a:ea typeface="Arial" charset="0"/>
              </a:rPr>
              <a:t>Believed people who are helped resolve emotional problems by working with family</a:t>
            </a:r>
          </a:p>
          <a:p>
            <a:pPr marL="741553" lvl="1" indent="-284353" eaLnBrk="0" fontAlgn="base" hangingPunct="0">
              <a:spcAft>
                <a:spcPct val="0"/>
              </a:spcAft>
              <a:buSzPts val="2400"/>
              <a:defRPr/>
            </a:pPr>
            <a:r>
              <a:rPr lang="en-US" dirty="0">
                <a:solidFill>
                  <a:srgbClr val="000000"/>
                </a:solidFill>
                <a:latin typeface="Arial (Body)"/>
                <a:ea typeface="Arial" charset="0"/>
              </a:rPr>
              <a:t>Pathological mechanisms in schizophrenic families were present in all families</a:t>
            </a:r>
          </a:p>
          <a:p>
            <a:pPr marL="741553" lvl="1" indent="-284353" eaLnBrk="0" fontAlgn="base" hangingPunct="0">
              <a:spcAft>
                <a:spcPct val="0"/>
              </a:spcAft>
              <a:buSzPts val="2400"/>
              <a:defRPr/>
            </a:pPr>
            <a:r>
              <a:rPr lang="en-US" dirty="0">
                <a:solidFill>
                  <a:srgbClr val="000000"/>
                </a:solidFill>
                <a:latin typeface="Arial (Body)"/>
                <a:ea typeface="Arial" charset="0"/>
              </a:rPr>
              <a:t>Help partners achieve a reasonable level of differentiation of self in family relationships</a:t>
            </a:r>
          </a:p>
        </p:txBody>
      </p:sp>
    </p:spTree>
    <p:extLst>
      <p:ext uri="{BB962C8B-B14F-4D97-AF65-F5344CB8AC3E}">
        <p14:creationId xmlns:p14="http://schemas.microsoft.com/office/powerpoint/2010/main" val="36543570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Pioneers of Family Therapy </a:t>
            </a:r>
            <a:r>
              <a:rPr lang="en-US" altLang="en-US" sz="2000" b="0" dirty="0" smtClean="0">
                <a:ea typeface="MS PGothic" panose="020B0600070205080204" pitchFamily="34" charset="-128"/>
              </a:rPr>
              <a:t>(3 </a:t>
            </a:r>
            <a:r>
              <a:rPr lang="en-US" altLang="en-US" sz="2000" b="0" dirty="0">
                <a:ea typeface="MS PGothic" panose="020B0600070205080204" pitchFamily="34" charset="-128"/>
              </a:rPr>
              <a:t>of 6)</a:t>
            </a:r>
            <a:endParaRPr lang="en-IN" sz="2000" b="0" dirty="0"/>
          </a:p>
        </p:txBody>
      </p:sp>
      <p:sp>
        <p:nvSpPr>
          <p:cNvPr id="3" name="Content Placeholder 2"/>
          <p:cNvSpPr>
            <a:spLocks noGrp="1"/>
          </p:cNvSpPr>
          <p:nvPr>
            <p:ph sz="quarter" idx="13"/>
          </p:nvPr>
        </p:nvSpPr>
        <p:spPr>
          <a:xfrm>
            <a:off x="457200" y="1556326"/>
            <a:ext cx="7960659" cy="4434275"/>
          </a:xfrm>
        </p:spPr>
        <p:txBody>
          <a:bodyPr/>
          <a:lstStyle/>
          <a:p>
            <a:pPr marL="255651" lvl="0" indent="-255651" eaLnBrk="0" fontAlgn="base" hangingPunct="0">
              <a:spcAft>
                <a:spcPct val="0"/>
              </a:spcAft>
              <a:buSzPts val="2400"/>
              <a:tabLst/>
              <a:defRPr/>
            </a:pPr>
            <a:r>
              <a:rPr lang="en-US" dirty="0">
                <a:solidFill>
                  <a:srgbClr val="000000"/>
                </a:solidFill>
                <a:latin typeface="Arial (Body)"/>
                <a:ea typeface="ＭＳ Ｐゴシック"/>
              </a:rPr>
              <a:t>Nathan Ackerman</a:t>
            </a:r>
          </a:p>
          <a:p>
            <a:pPr marL="741553" lvl="1" indent="-284353" eaLnBrk="0" fontAlgn="base" hangingPunct="0">
              <a:spcAft>
                <a:spcPct val="0"/>
              </a:spcAft>
              <a:buSzPts val="2400"/>
              <a:defRPr/>
            </a:pPr>
            <a:r>
              <a:rPr lang="en-US" dirty="0">
                <a:solidFill>
                  <a:srgbClr val="000000"/>
                </a:solidFill>
                <a:latin typeface="Arial (Body)"/>
                <a:ea typeface="Arial" charset="0"/>
              </a:rPr>
              <a:t>Moved away from psychoanalysis</a:t>
            </a:r>
          </a:p>
          <a:p>
            <a:pPr marL="741553" lvl="1" indent="-284353" eaLnBrk="0" fontAlgn="base" hangingPunct="0">
              <a:spcAft>
                <a:spcPct val="0"/>
              </a:spcAft>
              <a:buSzPts val="2400"/>
              <a:defRPr/>
            </a:pPr>
            <a:r>
              <a:rPr lang="en-US" dirty="0">
                <a:solidFill>
                  <a:srgbClr val="000000"/>
                </a:solidFill>
                <a:latin typeface="Arial (Body)"/>
                <a:ea typeface="Arial" charset="0"/>
              </a:rPr>
              <a:t>Wanted to see everyone together</a:t>
            </a:r>
          </a:p>
          <a:p>
            <a:pPr marL="741553" lvl="1" indent="-284353" eaLnBrk="0" fontAlgn="base" hangingPunct="0">
              <a:spcAft>
                <a:spcPct val="0"/>
              </a:spcAft>
              <a:buSzPts val="2400"/>
              <a:defRPr/>
            </a:pPr>
            <a:r>
              <a:rPr lang="en-US" dirty="0">
                <a:solidFill>
                  <a:srgbClr val="000000"/>
                </a:solidFill>
                <a:latin typeface="Arial (Body)"/>
                <a:ea typeface="Arial" charset="0"/>
              </a:rPr>
              <a:t>Interested in family secrets, conflicts</a:t>
            </a:r>
          </a:p>
          <a:p>
            <a:pPr marL="741553" lvl="1" indent="-284353" eaLnBrk="0" fontAlgn="base" hangingPunct="0">
              <a:spcAft>
                <a:spcPct val="0"/>
              </a:spcAft>
              <a:buSzPts val="2400"/>
              <a:defRPr/>
            </a:pPr>
            <a:r>
              <a:rPr lang="en-US" dirty="0">
                <a:solidFill>
                  <a:srgbClr val="000000"/>
                </a:solidFill>
                <a:latin typeface="Arial (Body)"/>
                <a:ea typeface="Arial" charset="0"/>
              </a:rPr>
              <a:t>Agent Provocateur</a:t>
            </a:r>
          </a:p>
        </p:txBody>
      </p:sp>
    </p:spTree>
    <p:extLst>
      <p:ext uri="{BB962C8B-B14F-4D97-AF65-F5344CB8AC3E}">
        <p14:creationId xmlns:p14="http://schemas.microsoft.com/office/powerpoint/2010/main" val="27657921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Pioneers of Family Therapy </a:t>
            </a:r>
            <a:r>
              <a:rPr lang="en-US" altLang="en-US" sz="2000" b="0" dirty="0" smtClean="0">
                <a:ea typeface="MS PGothic" panose="020B0600070205080204" pitchFamily="34" charset="-128"/>
              </a:rPr>
              <a:t>(4 </a:t>
            </a:r>
            <a:r>
              <a:rPr lang="en-US" altLang="en-US" sz="2000" b="0" dirty="0">
                <a:ea typeface="MS PGothic" panose="020B0600070205080204" pitchFamily="34" charset="-128"/>
              </a:rPr>
              <a:t>of 6)</a:t>
            </a:r>
            <a:endParaRPr lang="en-IN" sz="2000" b="0" dirty="0"/>
          </a:p>
        </p:txBody>
      </p:sp>
      <p:sp>
        <p:nvSpPr>
          <p:cNvPr id="3" name="Content Placeholder 2"/>
          <p:cNvSpPr>
            <a:spLocks noGrp="1"/>
          </p:cNvSpPr>
          <p:nvPr>
            <p:ph sz="quarter" idx="13"/>
          </p:nvPr>
        </p:nvSpPr>
        <p:spPr>
          <a:xfrm>
            <a:off x="457200" y="1556326"/>
            <a:ext cx="7960659" cy="4434275"/>
          </a:xfrm>
        </p:spPr>
        <p:txBody>
          <a:bodyPr/>
          <a:lstStyle/>
          <a:p>
            <a:pPr eaLnBrk="0" fontAlgn="base" hangingPunct="0">
              <a:spcAft>
                <a:spcPct val="0"/>
              </a:spcAft>
              <a:buSzPts val="2400"/>
            </a:pPr>
            <a:r>
              <a:rPr lang="en-US" altLang="en-US" dirty="0">
                <a:solidFill>
                  <a:srgbClr val="000000"/>
                </a:solidFill>
                <a:latin typeface="Arial (Body)"/>
                <a:ea typeface="MS PGothic" panose="020B0600070205080204" pitchFamily="34" charset="-128"/>
              </a:rPr>
              <a:t>Carl Whitaker &amp; Virginia Satir</a:t>
            </a:r>
          </a:p>
          <a:p>
            <a:pPr marL="741600" lvl="1"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Experiential Family Therapy</a:t>
            </a:r>
            <a:endParaRPr lang="en-US" altLang="en-US" dirty="0">
              <a:solidFill>
                <a:srgbClr val="000000"/>
              </a:solidFill>
              <a:latin typeface="Arial (Body)"/>
              <a:ea typeface="MS PGothic" panose="020B0600070205080204" pitchFamily="34" charset="-128"/>
            </a:endParaRPr>
          </a:p>
          <a:p>
            <a:pPr lvl="2" eaLnBrk="0" fontAlgn="base" hangingPunct="0">
              <a:spcAft>
                <a:spcPct val="0"/>
              </a:spcAft>
              <a:buSzPts val="2400"/>
            </a:pPr>
            <a:r>
              <a:rPr lang="en-US" altLang="en-US" dirty="0">
                <a:solidFill>
                  <a:srgbClr val="000000"/>
                </a:solidFill>
                <a:latin typeface="Arial (Body)"/>
                <a:ea typeface="MS PGothic" panose="020B0600070205080204" pitchFamily="34" charset="-128"/>
              </a:rPr>
              <a:t>Believed people were alienated from </a:t>
            </a:r>
            <a:r>
              <a:rPr lang="en-US" altLang="en-US" dirty="0" smtClean="0">
                <a:solidFill>
                  <a:srgbClr val="000000"/>
                </a:solidFill>
                <a:latin typeface="Arial (Body)"/>
                <a:ea typeface="MS PGothic" panose="020B0600070205080204" pitchFamily="34" charset="-128"/>
              </a:rPr>
              <a:t>their emotions</a:t>
            </a:r>
            <a:endParaRPr lang="en-US" altLang="en-US" dirty="0">
              <a:solidFill>
                <a:srgbClr val="000000"/>
              </a:solidFill>
              <a:latin typeface="Arial (Body)"/>
              <a:ea typeface="MS PGothic" panose="020B0600070205080204" pitchFamily="34" charset="-128"/>
            </a:endParaRPr>
          </a:p>
          <a:p>
            <a:pPr lvl="2" eaLnBrk="0" fontAlgn="base" hangingPunct="0">
              <a:spcAft>
                <a:spcPct val="0"/>
              </a:spcAft>
              <a:buSzPts val="2400"/>
            </a:pPr>
            <a:r>
              <a:rPr lang="en-US" altLang="en-US" dirty="0">
                <a:solidFill>
                  <a:srgbClr val="000000"/>
                </a:solidFill>
                <a:latin typeface="Arial (Body)"/>
                <a:ea typeface="MS PGothic" panose="020B0600070205080204" pitchFamily="34" charset="-128"/>
              </a:rPr>
              <a:t>Favored spontaneity </a:t>
            </a:r>
            <a:r>
              <a:rPr lang="en-US" altLang="en-US" dirty="0" smtClean="0">
                <a:solidFill>
                  <a:srgbClr val="000000"/>
                </a:solidFill>
                <a:latin typeface="Arial (Body)"/>
                <a:ea typeface="MS PGothic" panose="020B0600070205080204" pitchFamily="34" charset="-128"/>
              </a:rPr>
              <a:t>v</a:t>
            </a:r>
            <a:r>
              <a:rPr lang="en-US" altLang="en-US" sz="100" dirty="0" smtClean="0">
                <a:solidFill>
                  <a:schemeClr val="bg1"/>
                </a:solidFill>
                <a:latin typeface="Arial (Body)"/>
                <a:ea typeface="MS PGothic" panose="020B0600070205080204" pitchFamily="34" charset="-128"/>
              </a:rPr>
              <a:t>ersu</a:t>
            </a:r>
            <a:r>
              <a:rPr lang="en-US" altLang="en-US" dirty="0" smtClean="0">
                <a:solidFill>
                  <a:srgbClr val="000000"/>
                </a:solidFill>
                <a:latin typeface="Arial (Body)"/>
                <a:ea typeface="MS PGothic" panose="020B0600070205080204" pitchFamily="34" charset="-128"/>
              </a:rPr>
              <a:t>s </a:t>
            </a:r>
            <a:r>
              <a:rPr lang="en-US" altLang="en-US" dirty="0">
                <a:solidFill>
                  <a:srgbClr val="000000"/>
                </a:solidFill>
                <a:latin typeface="Arial (Body)"/>
                <a:ea typeface="MS PGothic" panose="020B0600070205080204" pitchFamily="34" charset="-128"/>
              </a:rPr>
              <a:t>theory</a:t>
            </a:r>
          </a:p>
          <a:p>
            <a:pPr lvl="2" eaLnBrk="0" fontAlgn="base" hangingPunct="0">
              <a:spcAft>
                <a:spcPct val="0"/>
              </a:spcAft>
              <a:buSzPts val="2400"/>
            </a:pPr>
            <a:r>
              <a:rPr lang="en-US" altLang="en-US" dirty="0">
                <a:solidFill>
                  <a:srgbClr val="000000"/>
                </a:solidFill>
                <a:latin typeface="Arial (Body)"/>
                <a:ea typeface="MS PGothic" panose="020B0600070205080204" pitchFamily="34" charset="-128"/>
              </a:rPr>
              <a:t>Used co-therapy</a:t>
            </a:r>
          </a:p>
        </p:txBody>
      </p:sp>
    </p:spTree>
    <p:extLst>
      <p:ext uri="{BB962C8B-B14F-4D97-AF65-F5344CB8AC3E}">
        <p14:creationId xmlns:p14="http://schemas.microsoft.com/office/powerpoint/2010/main" val="32469838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Pioneers of Family Therapy </a:t>
            </a:r>
            <a:r>
              <a:rPr lang="en-US" altLang="en-US" sz="2000" b="0" dirty="0" smtClean="0">
                <a:ea typeface="MS PGothic" panose="020B0600070205080204" pitchFamily="34" charset="-128"/>
              </a:rPr>
              <a:t>(5 </a:t>
            </a:r>
            <a:r>
              <a:rPr lang="en-US" altLang="en-US" sz="2000" b="0" dirty="0">
                <a:ea typeface="MS PGothic" panose="020B0600070205080204" pitchFamily="34" charset="-128"/>
              </a:rPr>
              <a:t>of 6)</a:t>
            </a:r>
            <a:endParaRPr lang="en-IN" sz="2000" b="0" dirty="0"/>
          </a:p>
        </p:txBody>
      </p:sp>
      <p:sp>
        <p:nvSpPr>
          <p:cNvPr id="3" name="Content Placeholder 2"/>
          <p:cNvSpPr>
            <a:spLocks noGrp="1"/>
          </p:cNvSpPr>
          <p:nvPr>
            <p:ph sz="quarter" idx="13"/>
          </p:nvPr>
        </p:nvSpPr>
        <p:spPr>
          <a:xfrm>
            <a:off x="457200" y="1556326"/>
            <a:ext cx="7960659" cy="4434275"/>
          </a:xfrm>
        </p:spPr>
        <p:txBody>
          <a:bodyPr/>
          <a:lstStyle/>
          <a:p>
            <a:pPr marL="255651" lvl="0" indent="-255651" eaLnBrk="0" fontAlgn="base" hangingPunct="0">
              <a:spcAft>
                <a:spcPct val="0"/>
              </a:spcAft>
              <a:buSzPts val="2400"/>
              <a:tabLst/>
              <a:defRPr/>
            </a:pPr>
            <a:r>
              <a:rPr lang="en-US" dirty="0">
                <a:solidFill>
                  <a:srgbClr val="000000"/>
                </a:solidFill>
                <a:latin typeface="Arial (Body)"/>
                <a:ea typeface="ＭＳ Ｐゴシック"/>
              </a:rPr>
              <a:t>Ivan Boszormenyi-Nagy</a:t>
            </a:r>
          </a:p>
          <a:p>
            <a:pPr marL="741553" lvl="1" indent="-284353" eaLnBrk="0" fontAlgn="base" hangingPunct="0">
              <a:spcAft>
                <a:spcPct val="0"/>
              </a:spcAft>
              <a:buSzPts val="2400"/>
              <a:defRPr/>
            </a:pPr>
            <a:r>
              <a:rPr lang="en-US" dirty="0">
                <a:solidFill>
                  <a:srgbClr val="000000"/>
                </a:solidFill>
                <a:latin typeface="Arial (Body)"/>
                <a:ea typeface="Arial" charset="0"/>
              </a:rPr>
              <a:t>Ethical accountability</a:t>
            </a:r>
          </a:p>
          <a:p>
            <a:pPr marL="741553" lvl="1" indent="-284353" eaLnBrk="0" fontAlgn="base" hangingPunct="0">
              <a:spcAft>
                <a:spcPct val="0"/>
              </a:spcAft>
              <a:buSzPts val="2400"/>
              <a:defRPr/>
            </a:pPr>
            <a:r>
              <a:rPr lang="en-US" dirty="0">
                <a:solidFill>
                  <a:srgbClr val="000000"/>
                </a:solidFill>
                <a:latin typeface="Arial (Body)"/>
                <a:ea typeface="Arial" charset="0"/>
              </a:rPr>
              <a:t>Relationships based on trust and loyalty</a:t>
            </a:r>
            <a:endParaRPr lang="en-US" dirty="0">
              <a:solidFill>
                <a:srgbClr val="000000"/>
              </a:solidFill>
              <a:latin typeface="Arial (Body)"/>
              <a:ea typeface="ＭＳ Ｐゴシック"/>
            </a:endParaRPr>
          </a:p>
        </p:txBody>
      </p:sp>
    </p:spTree>
    <p:extLst>
      <p:ext uri="{BB962C8B-B14F-4D97-AF65-F5344CB8AC3E}">
        <p14:creationId xmlns:p14="http://schemas.microsoft.com/office/powerpoint/2010/main" val="6108642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Pioneers of Family Therapy </a:t>
            </a:r>
            <a:r>
              <a:rPr lang="en-US" altLang="en-US" sz="2000" b="0" dirty="0" smtClean="0">
                <a:ea typeface="MS PGothic" panose="020B0600070205080204" pitchFamily="34" charset="-128"/>
              </a:rPr>
              <a:t>(6 </a:t>
            </a:r>
            <a:r>
              <a:rPr lang="en-US" altLang="en-US" sz="2000" b="0" dirty="0">
                <a:ea typeface="MS PGothic" panose="020B0600070205080204" pitchFamily="34" charset="-128"/>
              </a:rPr>
              <a:t>of 6)</a:t>
            </a:r>
            <a:endParaRPr lang="en-IN" sz="2000" b="0" dirty="0"/>
          </a:p>
        </p:txBody>
      </p:sp>
      <p:sp>
        <p:nvSpPr>
          <p:cNvPr id="3" name="Content Placeholder 2"/>
          <p:cNvSpPr>
            <a:spLocks noGrp="1"/>
          </p:cNvSpPr>
          <p:nvPr>
            <p:ph sz="quarter" idx="13"/>
          </p:nvPr>
        </p:nvSpPr>
        <p:spPr>
          <a:xfrm>
            <a:off x="457200" y="1556326"/>
            <a:ext cx="7960659" cy="4434275"/>
          </a:xfrm>
        </p:spPr>
        <p:txBody>
          <a:bodyPr/>
          <a:lstStyle/>
          <a:p>
            <a:pPr marL="255651" lvl="0" indent="-255651" eaLnBrk="0" fontAlgn="base" hangingPunct="0">
              <a:spcAft>
                <a:spcPct val="0"/>
              </a:spcAft>
              <a:buSzPts val="2400"/>
              <a:tabLst/>
              <a:defRPr/>
            </a:pPr>
            <a:r>
              <a:rPr lang="en-US" dirty="0">
                <a:solidFill>
                  <a:srgbClr val="000000"/>
                </a:solidFill>
                <a:latin typeface="Arial (Body)"/>
                <a:ea typeface="ＭＳ Ｐゴシック"/>
              </a:rPr>
              <a:t>Salvador Minuchin</a:t>
            </a:r>
          </a:p>
          <a:p>
            <a:pPr marL="741553" lvl="1" indent="-284353" eaLnBrk="0" fontAlgn="base" hangingPunct="0">
              <a:spcAft>
                <a:spcPct val="0"/>
              </a:spcAft>
              <a:buSzPts val="2400"/>
              <a:defRPr/>
            </a:pPr>
            <a:r>
              <a:rPr lang="en-US" dirty="0">
                <a:solidFill>
                  <a:srgbClr val="000000"/>
                </a:solidFill>
                <a:latin typeface="Arial (Body)"/>
                <a:ea typeface="Arial" charset="0"/>
              </a:rPr>
              <a:t>Structural Family Therapy</a:t>
            </a:r>
          </a:p>
          <a:p>
            <a:pPr marL="1144778" lvl="2" indent="-230378" eaLnBrk="0" fontAlgn="base" hangingPunct="0">
              <a:spcAft>
                <a:spcPct val="0"/>
              </a:spcAft>
              <a:buSzPts val="2400"/>
              <a:defRPr/>
            </a:pPr>
            <a:r>
              <a:rPr lang="en-US" dirty="0">
                <a:solidFill>
                  <a:srgbClr val="000000"/>
                </a:solidFill>
                <a:latin typeface="Arial (Body)"/>
                <a:ea typeface="ＭＳ Ｐゴシック"/>
              </a:rPr>
              <a:t>Begins with observation that family transactions</a:t>
            </a:r>
          </a:p>
          <a:p>
            <a:pPr marL="1601978" lvl="3" indent="-230378" eaLnBrk="0" fontAlgn="base" hangingPunct="0">
              <a:spcAft>
                <a:spcPct val="0"/>
              </a:spcAft>
              <a:buSzPts val="2400"/>
              <a:defRPr/>
            </a:pPr>
            <a:r>
              <a:rPr lang="en-US" dirty="0">
                <a:solidFill>
                  <a:srgbClr val="000000"/>
                </a:solidFill>
                <a:latin typeface="Arial (Body)"/>
                <a:ea typeface="ＭＳ Ｐゴシック"/>
              </a:rPr>
              <a:t>When they are repeated, develop a pattern of regularity or structure</a:t>
            </a:r>
          </a:p>
          <a:p>
            <a:pPr marL="1144778" lvl="2" indent="-230378" eaLnBrk="0" fontAlgn="base" hangingPunct="0">
              <a:spcAft>
                <a:spcPct val="0"/>
              </a:spcAft>
              <a:buSzPts val="2400"/>
              <a:defRPr/>
            </a:pPr>
            <a:r>
              <a:rPr lang="en-US" dirty="0">
                <a:solidFill>
                  <a:srgbClr val="000000"/>
                </a:solidFill>
                <a:latin typeface="Arial (Body)"/>
                <a:ea typeface="ＭＳ Ｐゴシック"/>
              </a:rPr>
              <a:t>Family structure is determined by emotional boundaries: Enmeshed; Disengaged</a:t>
            </a:r>
          </a:p>
        </p:txBody>
      </p:sp>
    </p:spTree>
    <p:extLst>
      <p:ext uri="{BB962C8B-B14F-4D97-AF65-F5344CB8AC3E}">
        <p14:creationId xmlns:p14="http://schemas.microsoft.com/office/powerpoint/2010/main" val="29001249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Learning Outcomes</a:t>
            </a:r>
            <a:endParaRPr lang="en-IN" dirty="0"/>
          </a:p>
        </p:txBody>
      </p:sp>
      <p:sp>
        <p:nvSpPr>
          <p:cNvPr id="3" name="Content Placeholder 2"/>
          <p:cNvSpPr>
            <a:spLocks noGrp="1"/>
          </p:cNvSpPr>
          <p:nvPr>
            <p:ph sz="quarter" idx="13"/>
          </p:nvPr>
        </p:nvSpPr>
        <p:spPr>
          <a:xfrm>
            <a:off x="457199" y="1556326"/>
            <a:ext cx="8319247" cy="4434275"/>
          </a:xfrm>
        </p:spPr>
        <p:txBody>
          <a:bodyPr/>
          <a:lstStyle/>
          <a:p>
            <a:pPr marL="0" indent="0">
              <a:buNone/>
            </a:pPr>
            <a:r>
              <a:rPr lang="en-US" b="1" dirty="0" smtClean="0">
                <a:solidFill>
                  <a:schemeClr val="tx2"/>
                </a:solidFill>
              </a:rPr>
              <a:t>1.1 </a:t>
            </a:r>
            <a:r>
              <a:rPr lang="en-US" dirty="0" smtClean="0"/>
              <a:t>Describe </a:t>
            </a:r>
            <a:r>
              <a:rPr lang="en-US" dirty="0"/>
              <a:t>the circumstances that led to the birth of family therapy.</a:t>
            </a:r>
          </a:p>
          <a:p>
            <a:pPr marL="0" indent="0">
              <a:buNone/>
            </a:pPr>
            <a:r>
              <a:rPr lang="en-US" b="1" dirty="0" smtClean="0">
                <a:solidFill>
                  <a:schemeClr val="tx2"/>
                </a:solidFill>
              </a:rPr>
              <a:t>1.2</a:t>
            </a:r>
            <a:r>
              <a:rPr lang="en-US" dirty="0" smtClean="0"/>
              <a:t> List </a:t>
            </a:r>
            <a:r>
              <a:rPr lang="en-US" dirty="0"/>
              <a:t>the founders of family therapy and where they practiced.</a:t>
            </a:r>
          </a:p>
          <a:p>
            <a:pPr marL="0" indent="0">
              <a:buNone/>
            </a:pPr>
            <a:r>
              <a:rPr lang="en-US" b="1" dirty="0" smtClean="0">
                <a:solidFill>
                  <a:schemeClr val="tx2"/>
                </a:solidFill>
              </a:rPr>
              <a:t>1.3</a:t>
            </a:r>
            <a:r>
              <a:rPr lang="en-US" dirty="0" smtClean="0"/>
              <a:t> List </a:t>
            </a:r>
            <a:r>
              <a:rPr lang="en-US" dirty="0"/>
              <a:t>the first family therapy theories and when they were popular.</a:t>
            </a:r>
          </a:p>
          <a:p>
            <a:pPr marL="0" indent="0">
              <a:buNone/>
            </a:pPr>
            <a:r>
              <a:rPr lang="en-US" b="1" dirty="0" smtClean="0">
                <a:solidFill>
                  <a:schemeClr val="tx2"/>
                </a:solidFill>
              </a:rPr>
              <a:t>1.4</a:t>
            </a:r>
            <a:r>
              <a:rPr lang="en-US" dirty="0" smtClean="0"/>
              <a:t> Describe </a:t>
            </a:r>
            <a:r>
              <a:rPr lang="en-US" dirty="0"/>
              <a:t>early family therapy theoretical concepts.</a:t>
            </a:r>
          </a:p>
          <a:p>
            <a:pPr marL="0" indent="0">
              <a:buNone/>
            </a:pPr>
            <a:r>
              <a:rPr lang="en-US" b="1" dirty="0" smtClean="0">
                <a:solidFill>
                  <a:schemeClr val="tx2"/>
                </a:solidFill>
              </a:rPr>
              <a:t>1.5</a:t>
            </a:r>
            <a:r>
              <a:rPr lang="en-US" dirty="0" smtClean="0"/>
              <a:t> Describe </a:t>
            </a:r>
            <a:r>
              <a:rPr lang="en-US" dirty="0"/>
              <a:t>the transition from early to contemporary family therapy theories</a:t>
            </a:r>
            <a:r>
              <a:rPr lang="en-US" dirty="0" smtClean="0"/>
              <a:t>.</a:t>
            </a:r>
            <a:endParaRPr lang="en-US" dirty="0"/>
          </a:p>
        </p:txBody>
      </p:sp>
    </p:spTree>
    <p:extLst>
      <p:ext uri="{BB962C8B-B14F-4D97-AF65-F5344CB8AC3E}">
        <p14:creationId xmlns:p14="http://schemas.microsoft.com/office/powerpoint/2010/main" val="16151669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Golden Age of Family Therapy</a:t>
            </a:r>
            <a:endParaRPr lang="en-IN" dirty="0"/>
          </a:p>
        </p:txBody>
      </p:sp>
      <p:sp>
        <p:nvSpPr>
          <p:cNvPr id="3" name="Content Placeholder 2"/>
          <p:cNvSpPr>
            <a:spLocks noGrp="1"/>
          </p:cNvSpPr>
          <p:nvPr>
            <p:ph sz="quarter" idx="13"/>
          </p:nvPr>
        </p:nvSpPr>
        <p:spPr/>
        <p:txBody>
          <a:bodyPr/>
          <a:lstStyle/>
          <a:p>
            <a:pPr marL="255651" lvl="0" indent="-255651" eaLnBrk="0" fontAlgn="base" hangingPunct="0">
              <a:spcAft>
                <a:spcPct val="0"/>
              </a:spcAft>
              <a:buSzPts val="2400"/>
              <a:tabLst/>
              <a:defRPr/>
            </a:pPr>
            <a:r>
              <a:rPr lang="en-US" dirty="0">
                <a:solidFill>
                  <a:srgbClr val="000000"/>
                </a:solidFill>
                <a:latin typeface="Arial (Body)"/>
                <a:ea typeface="ＭＳ Ｐゴシック"/>
              </a:rPr>
              <a:t>In their first decade, family therapists had all the bravado of new kids on the block</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1970 to 1985 saw the flowering of the classic schools of family therapy</a:t>
            </a:r>
          </a:p>
          <a:p>
            <a:pPr marL="741553" lvl="1" indent="-284353" eaLnBrk="0" fontAlgn="base" hangingPunct="0">
              <a:spcAft>
                <a:spcPct val="0"/>
              </a:spcAft>
              <a:buSzPts val="2400"/>
              <a:defRPr/>
            </a:pPr>
            <a:r>
              <a:rPr lang="en-US" dirty="0">
                <a:solidFill>
                  <a:srgbClr val="000000"/>
                </a:solidFill>
                <a:latin typeface="Arial (Body)"/>
                <a:ea typeface="ＭＳ Ｐゴシック"/>
              </a:rPr>
              <a:t>Structural theory</a:t>
            </a:r>
          </a:p>
          <a:p>
            <a:pPr marL="741553" lvl="1" indent="-284353" eaLnBrk="0" fontAlgn="base" hangingPunct="0">
              <a:spcAft>
                <a:spcPct val="0"/>
              </a:spcAft>
              <a:buSzPts val="2400"/>
              <a:defRPr/>
            </a:pPr>
            <a:r>
              <a:rPr lang="en-US" dirty="0">
                <a:solidFill>
                  <a:srgbClr val="000000"/>
                </a:solidFill>
                <a:latin typeface="Arial (Body)"/>
                <a:ea typeface="ＭＳ Ｐゴシック"/>
              </a:rPr>
              <a:t>Erickson</a:t>
            </a:r>
          </a:p>
          <a:p>
            <a:pPr marL="741553" lvl="1" indent="-284353" eaLnBrk="0" fontAlgn="base" hangingPunct="0">
              <a:spcAft>
                <a:spcPct val="0"/>
              </a:spcAft>
              <a:buSzPts val="2400"/>
              <a:defRPr/>
            </a:pPr>
            <a:r>
              <a:rPr lang="en-US" dirty="0">
                <a:solidFill>
                  <a:srgbClr val="000000"/>
                </a:solidFill>
                <a:latin typeface="Arial (Body)"/>
                <a:ea typeface="ＭＳ Ｐゴシック"/>
              </a:rPr>
              <a:t>The Milan group</a:t>
            </a:r>
          </a:p>
        </p:txBody>
      </p:sp>
    </p:spTree>
    <p:extLst>
      <p:ext uri="{BB962C8B-B14F-4D97-AF65-F5344CB8AC3E}">
        <p14:creationId xmlns:p14="http://schemas.microsoft.com/office/powerpoint/2010/main" val="11156702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Postmodern Revolution</a:t>
            </a:r>
            <a:endParaRPr lang="en-IN" dirty="0"/>
          </a:p>
        </p:txBody>
      </p:sp>
      <p:sp>
        <p:nvSpPr>
          <p:cNvPr id="3" name="Content Placeholder 2"/>
          <p:cNvSpPr>
            <a:spLocks noGrp="1"/>
          </p:cNvSpPr>
          <p:nvPr>
            <p:ph sz="quarter" idx="13"/>
          </p:nvPr>
        </p:nvSpPr>
        <p:spPr/>
        <p:txBody>
          <a:bodyPr/>
          <a:lstStyle/>
          <a:p>
            <a:r>
              <a:rPr lang="en-US" sz="2200" dirty="0"/>
              <a:t>Challenged family therapist’s ability to define a healthy family, instead claiming that an ideal family was socially constructed, often to the advantage of some and disadvantage of others.</a:t>
            </a:r>
          </a:p>
          <a:p>
            <a:r>
              <a:rPr lang="en-US" sz="2200" dirty="0"/>
              <a:t>Focused on understanding the family’s definition of health and dismantling social constructs and power structures</a:t>
            </a:r>
          </a:p>
          <a:p>
            <a:r>
              <a:rPr lang="en-US" sz="2200" dirty="0" smtClean="0"/>
              <a:t>Gained </a:t>
            </a:r>
            <a:r>
              <a:rPr lang="en-US" sz="2200" dirty="0"/>
              <a:t>momentum in late 80’s through 90’s</a:t>
            </a:r>
          </a:p>
          <a:p>
            <a:r>
              <a:rPr lang="en-US" sz="2200" dirty="0"/>
              <a:t>Main approaches:</a:t>
            </a:r>
          </a:p>
          <a:p>
            <a:pPr lvl="1"/>
            <a:r>
              <a:rPr lang="en-US" sz="2200" dirty="0"/>
              <a:t>Solution-focused</a:t>
            </a:r>
          </a:p>
          <a:p>
            <a:pPr lvl="1"/>
            <a:r>
              <a:rPr lang="en-US" sz="2200" dirty="0"/>
              <a:t>Narrative</a:t>
            </a:r>
          </a:p>
          <a:p>
            <a:pPr lvl="1"/>
            <a:r>
              <a:rPr lang="en-US" sz="2200" dirty="0" smtClean="0"/>
              <a:t>Feminist</a:t>
            </a:r>
            <a:endParaRPr lang="en-US" sz="2200" dirty="0"/>
          </a:p>
        </p:txBody>
      </p:sp>
    </p:spTree>
    <p:extLst>
      <p:ext uri="{BB962C8B-B14F-4D97-AF65-F5344CB8AC3E}">
        <p14:creationId xmlns:p14="http://schemas.microsoft.com/office/powerpoint/2010/main" val="32952029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Therapy Today </a:t>
            </a:r>
            <a:r>
              <a:rPr lang="en-US" dirty="0" smtClean="0"/>
              <a:t>v</a:t>
            </a:r>
            <a:r>
              <a:rPr lang="en-US" sz="100" dirty="0" smtClean="0">
                <a:solidFill>
                  <a:schemeClr val="bg1"/>
                </a:solidFill>
              </a:rPr>
              <a:t>ersu</a:t>
            </a:r>
            <a:r>
              <a:rPr lang="en-US" dirty="0" smtClean="0"/>
              <a:t>s </a:t>
            </a:r>
            <a:r>
              <a:rPr lang="en-US" dirty="0"/>
              <a:t>Early Years</a:t>
            </a:r>
            <a:endParaRPr lang="en-IN" dirty="0"/>
          </a:p>
        </p:txBody>
      </p:sp>
      <p:sp>
        <p:nvSpPr>
          <p:cNvPr id="3" name="Content Placeholder 2"/>
          <p:cNvSpPr>
            <a:spLocks noGrp="1"/>
          </p:cNvSpPr>
          <p:nvPr>
            <p:ph sz="quarter" idx="13"/>
          </p:nvPr>
        </p:nvSpPr>
        <p:spPr>
          <a:xfrm>
            <a:off x="457199" y="1556326"/>
            <a:ext cx="8017727" cy="4434275"/>
          </a:xfrm>
        </p:spPr>
        <p:txBody>
          <a:bodyPr/>
          <a:lstStyle/>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Early years were focused on creativity (e.g., Haley, 1962).</a:t>
            </a:r>
          </a:p>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Focus is now on effective interventions.</a:t>
            </a:r>
          </a:p>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Therapy is a lot more sensitive towards gender, culture, S</a:t>
            </a:r>
            <a:r>
              <a:rPr lang="en-US" altLang="en-US" sz="100" dirty="0">
                <a:solidFill>
                  <a:srgbClr val="000000"/>
                </a:solidFill>
                <a:latin typeface="Arial (Body)"/>
                <a:ea typeface="MS PGothic" panose="020B0600070205080204" pitchFamily="34" charset="-128"/>
              </a:rPr>
              <a:t> </a:t>
            </a:r>
            <a:r>
              <a:rPr lang="en-US" altLang="en-US" dirty="0">
                <a:solidFill>
                  <a:srgbClr val="000000"/>
                </a:solidFill>
                <a:latin typeface="Arial (Body)"/>
                <a:ea typeface="MS PGothic" panose="020B0600070205080204" pitchFamily="34" charset="-128"/>
              </a:rPr>
              <a:t>E</a:t>
            </a:r>
            <a:r>
              <a:rPr lang="en-US" altLang="en-US" sz="100" dirty="0">
                <a:solidFill>
                  <a:srgbClr val="000000"/>
                </a:solidFill>
                <a:latin typeface="Arial (Body)"/>
                <a:ea typeface="MS PGothic" panose="020B0600070205080204" pitchFamily="34" charset="-128"/>
              </a:rPr>
              <a:t> </a:t>
            </a:r>
            <a:r>
              <a:rPr lang="en-US" altLang="en-US" dirty="0">
                <a:solidFill>
                  <a:srgbClr val="000000"/>
                </a:solidFill>
                <a:latin typeface="Arial (Body)"/>
                <a:ea typeface="MS PGothic" panose="020B0600070205080204" pitchFamily="34" charset="-128"/>
              </a:rPr>
              <a:t>S, etc.</a:t>
            </a:r>
          </a:p>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Methods used now are built on a set of common factors and evidence based.</a:t>
            </a:r>
          </a:p>
        </p:txBody>
      </p:sp>
    </p:spTree>
    <p:extLst>
      <p:ext uri="{BB962C8B-B14F-4D97-AF65-F5344CB8AC3E}">
        <p14:creationId xmlns:p14="http://schemas.microsoft.com/office/powerpoint/2010/main" val="16410693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Optional Small Group Exercises</a:t>
            </a:r>
            <a:endParaRPr lang="en-IN" dirty="0"/>
          </a:p>
        </p:txBody>
      </p:sp>
      <p:sp>
        <p:nvSpPr>
          <p:cNvPr id="3" name="Content Placeholder 2"/>
          <p:cNvSpPr>
            <a:spLocks noGrp="1"/>
          </p:cNvSpPr>
          <p:nvPr>
            <p:ph sz="quarter" idx="13"/>
          </p:nvPr>
        </p:nvSpPr>
        <p:spPr>
          <a:xfrm>
            <a:off x="457200" y="1556326"/>
            <a:ext cx="7691718" cy="4434275"/>
          </a:xfrm>
        </p:spPr>
        <p:txBody>
          <a:bodyPr/>
          <a:lstStyle/>
          <a:p>
            <a:pPr marL="255651" lvl="0" indent="-255651" eaLnBrk="0" fontAlgn="base" hangingPunct="0">
              <a:spcAft>
                <a:spcPct val="0"/>
              </a:spcAft>
              <a:buSzPts val="2400"/>
              <a:tabLst/>
              <a:defRPr/>
            </a:pPr>
            <a:r>
              <a:rPr lang="en-US" dirty="0">
                <a:solidFill>
                  <a:srgbClr val="000000"/>
                </a:solidFill>
                <a:latin typeface="Arial (Body)"/>
                <a:ea typeface="ＭＳ Ｐゴシック"/>
              </a:rPr>
              <a:t>Discuss major contributions of the leader of family therapy from the list below:</a:t>
            </a:r>
          </a:p>
          <a:p>
            <a:pPr marL="741553" lvl="1" indent="-284353" eaLnBrk="0" fontAlgn="base" hangingPunct="0">
              <a:spcAft>
                <a:spcPct val="0"/>
              </a:spcAft>
              <a:buSzPts val="2400"/>
              <a:defRPr/>
            </a:pPr>
            <a:r>
              <a:rPr lang="en-US" dirty="0">
                <a:solidFill>
                  <a:srgbClr val="000000"/>
                </a:solidFill>
                <a:latin typeface="Arial (Body)"/>
                <a:ea typeface="Arial" charset="0"/>
              </a:rPr>
              <a:t>Group 1: Nathan Ackerman</a:t>
            </a:r>
          </a:p>
          <a:p>
            <a:pPr marL="741553" lvl="1" indent="-284353" eaLnBrk="0" fontAlgn="base" hangingPunct="0">
              <a:spcAft>
                <a:spcPct val="0"/>
              </a:spcAft>
              <a:buSzPts val="2400"/>
              <a:defRPr/>
            </a:pPr>
            <a:r>
              <a:rPr lang="en-US" dirty="0">
                <a:solidFill>
                  <a:srgbClr val="000000"/>
                </a:solidFill>
                <a:latin typeface="Arial (Body)"/>
                <a:ea typeface="Arial" charset="0"/>
              </a:rPr>
              <a:t>Group 2: Murray Bowen</a:t>
            </a:r>
          </a:p>
          <a:p>
            <a:pPr marL="741553" lvl="1" indent="-284353" eaLnBrk="0" fontAlgn="base" hangingPunct="0">
              <a:spcAft>
                <a:spcPct val="0"/>
              </a:spcAft>
              <a:buSzPts val="2400"/>
              <a:defRPr/>
            </a:pPr>
            <a:r>
              <a:rPr lang="en-US" dirty="0">
                <a:solidFill>
                  <a:srgbClr val="000000"/>
                </a:solidFill>
                <a:latin typeface="Arial (Body)"/>
                <a:ea typeface="Arial" charset="0"/>
              </a:rPr>
              <a:t>Group 3: Carl Whitaker &amp; Virginia Satir</a:t>
            </a:r>
          </a:p>
          <a:p>
            <a:pPr marL="741553" lvl="1" indent="-284353" eaLnBrk="0" fontAlgn="base" hangingPunct="0">
              <a:spcAft>
                <a:spcPct val="0"/>
              </a:spcAft>
              <a:buSzPts val="2400"/>
              <a:defRPr/>
            </a:pPr>
            <a:r>
              <a:rPr lang="en-US" dirty="0">
                <a:solidFill>
                  <a:srgbClr val="000000"/>
                </a:solidFill>
                <a:latin typeface="Arial (Body)"/>
                <a:ea typeface="Arial" charset="0"/>
              </a:rPr>
              <a:t>Group 4: Bateson, Jackson, &amp; Haley</a:t>
            </a:r>
          </a:p>
          <a:p>
            <a:pPr marL="741553" lvl="1" indent="-284353" eaLnBrk="0" fontAlgn="base" hangingPunct="0">
              <a:spcAft>
                <a:spcPct val="0"/>
              </a:spcAft>
              <a:buSzPts val="2400"/>
              <a:defRPr/>
            </a:pPr>
            <a:r>
              <a:rPr lang="en-US" dirty="0">
                <a:solidFill>
                  <a:srgbClr val="000000"/>
                </a:solidFill>
                <a:latin typeface="Arial (Body)"/>
                <a:ea typeface="Arial" charset="0"/>
              </a:rPr>
              <a:t>Group 5: Salvador Minuchin</a:t>
            </a:r>
          </a:p>
        </p:txBody>
      </p:sp>
    </p:spTree>
    <p:extLst>
      <p:ext uri="{BB962C8B-B14F-4D97-AF65-F5344CB8AC3E}">
        <p14:creationId xmlns:p14="http://schemas.microsoft.com/office/powerpoint/2010/main" val="6605697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Recommended Readings </a:t>
            </a:r>
            <a:r>
              <a:rPr lang="en-US" altLang="en-US" sz="2000" b="0" dirty="0">
                <a:ea typeface="MS PGothic" panose="020B0600070205080204" pitchFamily="34" charset="-128"/>
              </a:rPr>
              <a:t>(</a:t>
            </a:r>
            <a:r>
              <a:rPr lang="en-US" altLang="en-US" sz="2000" b="0" dirty="0" smtClean="0">
                <a:ea typeface="MS PGothic" panose="020B0600070205080204" pitchFamily="34" charset="-128"/>
              </a:rPr>
              <a:t>1 of </a:t>
            </a:r>
            <a:r>
              <a:rPr lang="en-US" altLang="en-US" sz="2000" b="0" dirty="0">
                <a:ea typeface="MS PGothic" panose="020B0600070205080204" pitchFamily="34" charset="-128"/>
              </a:rPr>
              <a:t>2)</a:t>
            </a:r>
            <a:endParaRPr lang="en-IN" sz="2000" dirty="0"/>
          </a:p>
        </p:txBody>
      </p:sp>
      <p:sp>
        <p:nvSpPr>
          <p:cNvPr id="3" name="Content Placeholder 2"/>
          <p:cNvSpPr>
            <a:spLocks noGrp="1"/>
          </p:cNvSpPr>
          <p:nvPr>
            <p:ph sz="quarter" idx="13"/>
          </p:nvPr>
        </p:nvSpPr>
        <p:spPr>
          <a:xfrm>
            <a:off x="457200" y="1556326"/>
            <a:ext cx="8229600" cy="4434275"/>
          </a:xfrm>
        </p:spPr>
        <p:txBody>
          <a:bodyPr/>
          <a:lstStyle/>
          <a:p>
            <a:r>
              <a:rPr lang="en-US" sz="2000" dirty="0"/>
              <a:t>Ackerman, N. W. 1958. The Psychodynamics of Family Life. New York: Basic Books.</a:t>
            </a:r>
          </a:p>
          <a:p>
            <a:r>
              <a:rPr lang="en-US" sz="2000" dirty="0"/>
              <a:t>Bell, J. E. 1961. Family Group Therapy. Public Health Monograph No. 64. Washington, </a:t>
            </a:r>
            <a:r>
              <a:rPr lang="en-US" sz="2000" dirty="0" smtClean="0"/>
              <a:t>D</a:t>
            </a:r>
            <a:r>
              <a:rPr lang="en-US" sz="100" dirty="0" smtClean="0"/>
              <a:t> </a:t>
            </a:r>
            <a:r>
              <a:rPr lang="en-US" sz="2000" dirty="0" smtClean="0"/>
              <a:t>C</a:t>
            </a:r>
            <a:r>
              <a:rPr lang="en-US" sz="2000" dirty="0"/>
              <a:t>: U.S. Government Printing Office.</a:t>
            </a:r>
          </a:p>
          <a:p>
            <a:r>
              <a:rPr lang="en-US" sz="2000" dirty="0"/>
              <a:t>Bowen, M. 1960. A Family Concept of Schizophrenia. In The Etiology of Schizophrenia, D. D. Jackson, ed. New York: Basic Books.</a:t>
            </a:r>
          </a:p>
          <a:p>
            <a:r>
              <a:rPr lang="en-US" sz="2000" dirty="0"/>
              <a:t>Greenberg, G. S. 1977. The Family Interactional Perspective: A Study and Examination of the Work of Don D. Jackson. Family Process 16:385–412.</a:t>
            </a:r>
          </a:p>
          <a:p>
            <a:r>
              <a:rPr lang="en-US" sz="2000" dirty="0"/>
              <a:t>Haley, J. 1963. Strategies of Psychotherapy. New York: Grune &amp; Stratton</a:t>
            </a:r>
            <a:r>
              <a:rPr lang="en-US" sz="2000" dirty="0" smtClean="0"/>
              <a:t>.</a:t>
            </a:r>
            <a:endParaRPr lang="en-US" sz="2000" dirty="0"/>
          </a:p>
        </p:txBody>
      </p:sp>
    </p:spTree>
    <p:extLst>
      <p:ext uri="{BB962C8B-B14F-4D97-AF65-F5344CB8AC3E}">
        <p14:creationId xmlns:p14="http://schemas.microsoft.com/office/powerpoint/2010/main" val="39874044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Recommended Readings </a:t>
            </a:r>
            <a:r>
              <a:rPr lang="en-US" altLang="en-US" sz="2000" b="0" dirty="0" smtClean="0">
                <a:ea typeface="MS PGothic" panose="020B0600070205080204" pitchFamily="34" charset="-128"/>
              </a:rPr>
              <a:t>(2 of </a:t>
            </a:r>
            <a:r>
              <a:rPr lang="en-US" altLang="en-US" sz="2000" b="0" dirty="0">
                <a:ea typeface="MS PGothic" panose="020B0600070205080204" pitchFamily="34" charset="-128"/>
              </a:rPr>
              <a:t>2)</a:t>
            </a:r>
            <a:endParaRPr lang="en-IN" sz="2000" dirty="0"/>
          </a:p>
        </p:txBody>
      </p:sp>
      <p:sp>
        <p:nvSpPr>
          <p:cNvPr id="3" name="Content Placeholder 2"/>
          <p:cNvSpPr>
            <a:spLocks noGrp="1"/>
          </p:cNvSpPr>
          <p:nvPr>
            <p:ph sz="quarter" idx="13"/>
          </p:nvPr>
        </p:nvSpPr>
        <p:spPr>
          <a:xfrm>
            <a:off x="457199" y="1556326"/>
            <a:ext cx="8397433" cy="4647704"/>
          </a:xfrm>
        </p:spPr>
        <p:txBody>
          <a:bodyPr/>
          <a:lstStyle/>
          <a:p>
            <a:pPr>
              <a:spcBef>
                <a:spcPts val="600"/>
              </a:spcBef>
            </a:pPr>
            <a:r>
              <a:rPr lang="en-US" sz="1800" dirty="0"/>
              <a:t>Jackson, D. D. 1957. The Question of Family Homeostasis. The Psychiatric Quarterly Supplement 31:79–90.</a:t>
            </a:r>
          </a:p>
          <a:p>
            <a:pPr>
              <a:spcBef>
                <a:spcPts val="600"/>
              </a:spcBef>
            </a:pPr>
            <a:r>
              <a:rPr lang="en-US" sz="1800" dirty="0"/>
              <a:t>Jackson, D. D. 1965. Family Rules: Marital Quid Pro Quo. Archives of General Psychiatry 12:589–94.</a:t>
            </a:r>
          </a:p>
          <a:p>
            <a:pPr>
              <a:spcBef>
                <a:spcPts val="600"/>
              </a:spcBef>
            </a:pPr>
            <a:r>
              <a:rPr lang="en-US" sz="1800" dirty="0"/>
              <a:t>Lederer, W., and D. D. Jackson. 1968. Mirages of Marriage. New York: Norton.</a:t>
            </a:r>
          </a:p>
          <a:p>
            <a:pPr>
              <a:spcBef>
                <a:spcPts val="600"/>
              </a:spcBef>
            </a:pPr>
            <a:r>
              <a:rPr lang="en-US" sz="1800" dirty="0"/>
              <a:t>Satir, V. 1964. Conjoint Family Therapy. Palo Alto, </a:t>
            </a:r>
            <a:r>
              <a:rPr lang="en-US" sz="1800" dirty="0" smtClean="0"/>
              <a:t>C</a:t>
            </a:r>
            <a:r>
              <a:rPr lang="en-US" sz="100" dirty="0" smtClean="0"/>
              <a:t> </a:t>
            </a:r>
            <a:r>
              <a:rPr lang="en-US" sz="1800" dirty="0" smtClean="0"/>
              <a:t>A</a:t>
            </a:r>
            <a:r>
              <a:rPr lang="en-US" sz="1800" dirty="0"/>
              <a:t>: Science and Behavior Books.</a:t>
            </a:r>
          </a:p>
          <a:p>
            <a:pPr>
              <a:spcBef>
                <a:spcPts val="600"/>
              </a:spcBef>
            </a:pPr>
            <a:r>
              <a:rPr lang="en-US" sz="1800" dirty="0"/>
              <a:t>Vogel, E. F., and N. W. Bell. 1960. The Emotionally Disturbed Child as the Family Scapegoat. In The Family, N. W. Bell and E. F. Vogel, eds. Glencoe, </a:t>
            </a:r>
            <a:r>
              <a:rPr lang="en-US" sz="1800" dirty="0" smtClean="0"/>
              <a:t>I</a:t>
            </a:r>
            <a:r>
              <a:rPr lang="en-US" sz="100" dirty="0" smtClean="0"/>
              <a:t> </a:t>
            </a:r>
            <a:r>
              <a:rPr lang="en-US" sz="1800" dirty="0" smtClean="0"/>
              <a:t>L</a:t>
            </a:r>
            <a:r>
              <a:rPr lang="en-US" sz="1800" dirty="0"/>
              <a:t>: Free Press.</a:t>
            </a:r>
          </a:p>
          <a:p>
            <a:pPr>
              <a:spcBef>
                <a:spcPts val="600"/>
              </a:spcBef>
            </a:pPr>
            <a:r>
              <a:rPr lang="en-US" sz="1800" dirty="0"/>
              <a:t>Watzlawick, P., J. H. Beavin, and D. D. Jackson. 1967. Pragmatics of Human Communication. New York: Norton.</a:t>
            </a:r>
          </a:p>
          <a:p>
            <a:pPr>
              <a:spcBef>
                <a:spcPts val="600"/>
              </a:spcBef>
            </a:pPr>
            <a:r>
              <a:rPr lang="en-US" sz="1800" dirty="0"/>
              <a:t>Weakland, J. H. 1960. The “Double-Bind” Hypothesis of Schizophrenia and Three-Party Interaction. In The Etiology of Schizophrenia, D. D. Jackson, ed. New York: Basic Books.</a:t>
            </a:r>
          </a:p>
        </p:txBody>
      </p:sp>
    </p:spTree>
    <p:extLst>
      <p:ext uri="{BB962C8B-B14F-4D97-AF65-F5344CB8AC3E}">
        <p14:creationId xmlns:p14="http://schemas.microsoft.com/office/powerpoint/2010/main" val="19186394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5" name="Title 4">
            <a:extLst>
              <a:ext uri="{FF2B5EF4-FFF2-40B4-BE49-F238E27FC236}">
                <a16:creationId xmlns:a16="http://schemas.microsoft.com/office/drawing/2014/main" id="{E47FF819-0D5D-491A-BF8F-B42813E7390C}"/>
              </a:ext>
            </a:extLst>
          </p:cNvPr>
          <p:cNvSpPr>
            <a:spLocks noGrp="1"/>
          </p:cNvSpPr>
          <p:nvPr>
            <p:ph type="title"/>
          </p:nvPr>
        </p:nvSpPr>
        <p:spPr/>
        <p:txBody>
          <a:bodyPr/>
          <a:lstStyle/>
          <a:p>
            <a:r>
              <a:rPr lang="en-US" dirty="0">
                <a:latin typeface="Arial (Headings)"/>
                <a:cs typeface="Times New Roman" panose="02020603050405020304" pitchFamily="18" charset="0"/>
              </a:rPr>
              <a:t>Copyright</a:t>
            </a:r>
          </a:p>
        </p:txBody>
      </p:sp>
      <p:pic>
        <p:nvPicPr>
          <p:cNvPr id="7" name="Graphic 6" descr="Warning">
            <a:extLst>
              <a:ext uri="{FF2B5EF4-FFF2-40B4-BE49-F238E27FC236}">
                <a16:creationId xmlns:a16="http://schemas.microsoft.com/office/drawing/2014/main" id="{C06FB2D2-3F36-42C9-A5A6-B6234DC54C96}"/>
              </a:ext>
            </a:extLst>
          </p:cNvPr>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a:off x="246184" y="2317359"/>
            <a:ext cx="1277815" cy="1434026"/>
          </a:xfrm>
          <a:prstGeom prst="rect">
            <a:avLst/>
          </a:prstGeom>
        </p:spPr>
      </p:pic>
      <p:sp>
        <p:nvSpPr>
          <p:cNvPr id="2" name="Text Placeholder 1">
            <a:extLst>
              <a:ext uri="{FF2B5EF4-FFF2-40B4-BE49-F238E27FC236}">
                <a16:creationId xmlns:a16="http://schemas.microsoft.com/office/drawing/2014/main" id="{AD5FAE7B-F718-4307-B112-AD6256157E8F}"/>
              </a:ext>
            </a:extLst>
          </p:cNvPr>
          <p:cNvSpPr>
            <a:spLocks noGrp="1"/>
          </p:cNvSpPr>
          <p:nvPr>
            <p:ph type="body" idx="4294967295"/>
          </p:nvPr>
        </p:nvSpPr>
        <p:spPr>
          <a:xfrm>
            <a:off x="1606061" y="1852246"/>
            <a:ext cx="6858001" cy="2854836"/>
          </a:xfrm>
          <a:ln/>
        </p:spPr>
        <p:style>
          <a:lnRef idx="2">
            <a:schemeClr val="dk1"/>
          </a:lnRef>
          <a:fillRef idx="1">
            <a:schemeClr val="lt1"/>
          </a:fillRef>
          <a:effectRef idx="0">
            <a:schemeClr val="dk1"/>
          </a:effectRef>
          <a:fontRef idx="minor">
            <a:schemeClr val="dk1"/>
          </a:fontRef>
        </p:style>
        <p:txBody>
          <a:bodyPr lIns="182880" tIns="182880" rIns="182880" bIns="182880" anchor="ctr"/>
          <a:lstStyle/>
          <a:p>
            <a:pPr marL="101600" indent="0">
              <a:buNone/>
            </a:pPr>
            <a:r>
              <a:rPr lang="en-US" b="1" dirty="0"/>
              <a:t>This work is protected by United States copyright laws and is</a:t>
            </a:r>
            <a:r>
              <a:rPr lang="en-US" b="1" baseline="0" dirty="0"/>
              <a:t> </a:t>
            </a:r>
            <a:r>
              <a:rPr lang="en-US" b="1" dirty="0"/>
              <a:t>provided solely for the use of instructors in teaching their courses and assessing student learning. Dissemination or sale of any part of this work (including on the World Wide Web) will destroy the integrity of the work and is not permitted. The work and materials from it should never be made available to students except by instructors using the accompanying text in their classes. All recipients of this work are expected to abide by these restrictions and to honor the intended pedagogical purposes and the needs of other instructors who rely on these materials.</a:t>
            </a:r>
          </a:p>
        </p:txBody>
      </p:sp>
    </p:spTree>
    <p:extLst>
      <p:ext uri="{BB962C8B-B14F-4D97-AF65-F5344CB8AC3E}">
        <p14:creationId xmlns:p14="http://schemas.microsoft.com/office/powerpoint/2010/main" val="105641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1"/>
            <a:ext cx="8270111" cy="1097279"/>
          </a:xfrm>
        </p:spPr>
        <p:txBody>
          <a:bodyPr/>
          <a:lstStyle/>
          <a:p>
            <a:r>
              <a:rPr lang="en-US" altLang="en-US" sz="3200" dirty="0">
                <a:ea typeface="MS PGothic" panose="020B0600070205080204" pitchFamily="34" charset="-128"/>
              </a:rPr>
              <a:t>The Early Years: Shift in Perspective </a:t>
            </a:r>
            <a:r>
              <a:rPr lang="en-US" altLang="en-US" sz="2000" b="0" dirty="0">
                <a:ea typeface="MS PGothic" panose="020B0600070205080204" pitchFamily="34" charset="-128"/>
              </a:rPr>
              <a:t>(1 of 2)</a:t>
            </a:r>
            <a:endParaRPr lang="en-IN" sz="2000" b="0" dirty="0"/>
          </a:p>
        </p:txBody>
      </p:sp>
      <p:sp>
        <p:nvSpPr>
          <p:cNvPr id="3" name="Content Placeholder 2"/>
          <p:cNvSpPr>
            <a:spLocks noGrp="1"/>
          </p:cNvSpPr>
          <p:nvPr>
            <p:ph sz="quarter" idx="13"/>
          </p:nvPr>
        </p:nvSpPr>
        <p:spPr>
          <a:xfrm>
            <a:off x="457200" y="1556326"/>
            <a:ext cx="7915835" cy="4434275"/>
          </a:xfrm>
        </p:spPr>
        <p:txBody>
          <a:bodyPr/>
          <a:lstStyle/>
          <a:p>
            <a:pPr marL="255651" lvl="0" indent="-255651" eaLnBrk="0" fontAlgn="base" hangingPunct="0">
              <a:spcAft>
                <a:spcPct val="0"/>
              </a:spcAft>
              <a:buSzPts val="2400"/>
              <a:tabLst/>
              <a:defRPr/>
            </a:pPr>
            <a:r>
              <a:rPr lang="en-US" dirty="0">
                <a:solidFill>
                  <a:srgbClr val="000000"/>
                </a:solidFill>
                <a:latin typeface="Arial (Body)"/>
                <a:ea typeface="ＭＳ Ｐゴシック"/>
              </a:rPr>
              <a:t>The evolution of family therapy is really about</a:t>
            </a:r>
          </a:p>
          <a:p>
            <a:pPr marL="741553" lvl="1" indent="-284353" eaLnBrk="0" fontAlgn="base" hangingPunct="0">
              <a:spcAft>
                <a:spcPct val="0"/>
              </a:spcAft>
              <a:buSzPts val="2400"/>
              <a:defRPr/>
            </a:pPr>
            <a:r>
              <a:rPr lang="en-US" dirty="0">
                <a:solidFill>
                  <a:srgbClr val="000000"/>
                </a:solidFill>
                <a:latin typeface="Arial (Body)"/>
                <a:ea typeface="Arial" charset="0"/>
              </a:rPr>
              <a:t>1) personalities and 2) ideas</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Treating patients with schizophrenia in hospitals</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Noticed that when one family member got better, someone else would get worse</a:t>
            </a:r>
          </a:p>
        </p:txBody>
      </p:sp>
    </p:spTree>
    <p:extLst>
      <p:ext uri="{BB962C8B-B14F-4D97-AF65-F5344CB8AC3E}">
        <p14:creationId xmlns:p14="http://schemas.microsoft.com/office/powerpoint/2010/main" val="37907172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1"/>
            <a:ext cx="8177514" cy="1097279"/>
          </a:xfrm>
        </p:spPr>
        <p:txBody>
          <a:bodyPr/>
          <a:lstStyle/>
          <a:p>
            <a:r>
              <a:rPr lang="en-US" altLang="en-US" sz="3200" dirty="0">
                <a:ea typeface="MS PGothic" panose="020B0600070205080204" pitchFamily="34" charset="-128"/>
              </a:rPr>
              <a:t>The Early Years: Shift in Perspective </a:t>
            </a:r>
            <a:r>
              <a:rPr lang="en-US" altLang="en-US" sz="2000" b="0" dirty="0" smtClean="0">
                <a:ea typeface="MS PGothic" panose="020B0600070205080204" pitchFamily="34" charset="-128"/>
              </a:rPr>
              <a:t>(2 </a:t>
            </a:r>
            <a:r>
              <a:rPr lang="en-US" altLang="en-US" sz="2000" b="0" dirty="0">
                <a:ea typeface="MS PGothic" panose="020B0600070205080204" pitchFamily="34" charset="-128"/>
              </a:rPr>
              <a:t>of 2)</a:t>
            </a:r>
            <a:endParaRPr lang="en-IN" sz="2000" b="0" dirty="0"/>
          </a:p>
        </p:txBody>
      </p:sp>
      <p:sp>
        <p:nvSpPr>
          <p:cNvPr id="3" name="Content Placeholder 2"/>
          <p:cNvSpPr>
            <a:spLocks noGrp="1"/>
          </p:cNvSpPr>
          <p:nvPr>
            <p:ph sz="quarter" idx="13"/>
          </p:nvPr>
        </p:nvSpPr>
        <p:spPr>
          <a:xfrm>
            <a:off x="457200" y="1556326"/>
            <a:ext cx="7915835" cy="4434275"/>
          </a:xfrm>
        </p:spPr>
        <p:txBody>
          <a:bodyPr/>
          <a:lstStyle/>
          <a:p>
            <a:pPr marL="255651" lvl="0" indent="-255651" eaLnBrk="0" fontAlgn="base" hangingPunct="0">
              <a:spcAft>
                <a:spcPct val="0"/>
              </a:spcAft>
              <a:buSzPts val="2400"/>
              <a:tabLst/>
              <a:defRPr/>
            </a:pPr>
            <a:r>
              <a:rPr lang="en-US" dirty="0">
                <a:solidFill>
                  <a:srgbClr val="000000"/>
                </a:solidFill>
                <a:latin typeface="Arial (Body)"/>
                <a:ea typeface="ＭＳ Ｐゴシック"/>
              </a:rPr>
              <a:t>Hypothesized that the family needed a symptomatic family member</a:t>
            </a:r>
          </a:p>
          <a:p>
            <a:pPr marL="741553" lvl="1" indent="-284353" eaLnBrk="0" fontAlgn="base" hangingPunct="0">
              <a:spcAft>
                <a:spcPct val="0"/>
              </a:spcAft>
              <a:buSzPts val="2400"/>
              <a:defRPr/>
            </a:pPr>
            <a:r>
              <a:rPr lang="en-US" dirty="0">
                <a:solidFill>
                  <a:srgbClr val="000000"/>
                </a:solidFill>
                <a:latin typeface="Arial (Body)"/>
                <a:ea typeface="Arial" charset="0"/>
              </a:rPr>
              <a:t>Case study of the depressed woman and her husband</a:t>
            </a:r>
          </a:p>
          <a:p>
            <a:pPr marL="741553" lvl="1" indent="-284353" eaLnBrk="0" fontAlgn="base" hangingPunct="0">
              <a:spcAft>
                <a:spcPct val="0"/>
              </a:spcAft>
              <a:buSzPts val="2400"/>
              <a:defRPr/>
            </a:pPr>
            <a:r>
              <a:rPr lang="en-US" dirty="0">
                <a:solidFill>
                  <a:srgbClr val="000000"/>
                </a:solidFill>
                <a:latin typeface="Arial (Body)"/>
                <a:ea typeface="Arial" charset="0"/>
              </a:rPr>
              <a:t>His stability was predicated on having a sick wife</a:t>
            </a:r>
          </a:p>
        </p:txBody>
      </p:sp>
    </p:spTree>
    <p:extLst>
      <p:ext uri="{BB962C8B-B14F-4D97-AF65-F5344CB8AC3E}">
        <p14:creationId xmlns:p14="http://schemas.microsoft.com/office/powerpoint/2010/main" val="25010108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Influence of Group Therapy </a:t>
            </a:r>
            <a:r>
              <a:rPr lang="en-US" altLang="en-US" sz="2000" b="0" dirty="0">
                <a:ea typeface="MS PGothic" panose="020B0600070205080204" pitchFamily="34" charset="-128"/>
              </a:rPr>
              <a:t>(1 of 2)</a:t>
            </a:r>
            <a:endParaRPr lang="en-IN" sz="2000" b="0" dirty="0"/>
          </a:p>
        </p:txBody>
      </p:sp>
      <p:sp>
        <p:nvSpPr>
          <p:cNvPr id="3" name="Content Placeholder 2"/>
          <p:cNvSpPr>
            <a:spLocks noGrp="1"/>
          </p:cNvSpPr>
          <p:nvPr>
            <p:ph sz="quarter" idx="13"/>
          </p:nvPr>
        </p:nvSpPr>
        <p:spPr/>
        <p:txBody>
          <a:bodyPr/>
          <a:lstStyle/>
          <a:p>
            <a:pPr marL="255651" lvl="0" indent="-255651" eaLnBrk="0" fontAlgn="base" hangingPunct="0">
              <a:spcAft>
                <a:spcPct val="0"/>
              </a:spcAft>
              <a:buSzPts val="2400"/>
              <a:tabLst/>
              <a:defRPr/>
            </a:pPr>
            <a:r>
              <a:rPr lang="en-US" dirty="0">
                <a:solidFill>
                  <a:srgbClr val="000000"/>
                </a:solidFill>
                <a:latin typeface="Arial (Body)"/>
                <a:ea typeface="ＭＳ Ｐゴシック"/>
              </a:rPr>
              <a:t>Group therapy: a complex blend of individual personalities</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Group concepts borrowed for family therapy:</a:t>
            </a:r>
          </a:p>
          <a:p>
            <a:pPr marL="741553" lvl="1" indent="-284353" eaLnBrk="0" fontAlgn="base" hangingPunct="0">
              <a:spcAft>
                <a:spcPct val="0"/>
              </a:spcAft>
              <a:buSzPts val="2400"/>
              <a:defRPr/>
            </a:pPr>
            <a:r>
              <a:rPr lang="en-US" dirty="0">
                <a:solidFill>
                  <a:srgbClr val="000000"/>
                </a:solidFill>
                <a:latin typeface="Arial (Body)"/>
                <a:ea typeface="Arial" charset="0"/>
              </a:rPr>
              <a:t>Kurt Lewin theorized that groups are psychologically coherent wholes</a:t>
            </a:r>
          </a:p>
          <a:p>
            <a:pPr marL="1144778" lvl="2" indent="-230378" eaLnBrk="0" fontAlgn="base" hangingPunct="0">
              <a:spcAft>
                <a:spcPct val="0"/>
              </a:spcAft>
              <a:buSzPts val="2400"/>
              <a:defRPr/>
            </a:pPr>
            <a:r>
              <a:rPr lang="en-US" dirty="0">
                <a:solidFill>
                  <a:srgbClr val="000000"/>
                </a:solidFill>
                <a:latin typeface="Arial (Body)"/>
                <a:ea typeface="ＭＳ Ｐゴシック"/>
              </a:rPr>
              <a:t>Not collections of individuals</a:t>
            </a:r>
          </a:p>
        </p:txBody>
      </p:sp>
    </p:spTree>
    <p:extLst>
      <p:ext uri="{BB962C8B-B14F-4D97-AF65-F5344CB8AC3E}">
        <p14:creationId xmlns:p14="http://schemas.microsoft.com/office/powerpoint/2010/main" val="8331417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Influence of Group Therapy </a:t>
            </a:r>
            <a:r>
              <a:rPr lang="en-US" altLang="en-US" sz="2000" b="0" dirty="0" smtClean="0">
                <a:ea typeface="MS PGothic" panose="020B0600070205080204" pitchFamily="34" charset="-128"/>
              </a:rPr>
              <a:t>(2 </a:t>
            </a:r>
            <a:r>
              <a:rPr lang="en-US" altLang="en-US" sz="2000" b="0" dirty="0">
                <a:ea typeface="MS PGothic" panose="020B0600070205080204" pitchFamily="34" charset="-128"/>
              </a:rPr>
              <a:t>of 2)</a:t>
            </a:r>
            <a:endParaRPr lang="en-IN" sz="2000" b="0" dirty="0"/>
          </a:p>
        </p:txBody>
      </p:sp>
      <p:sp>
        <p:nvSpPr>
          <p:cNvPr id="3" name="Content Placeholder 2"/>
          <p:cNvSpPr>
            <a:spLocks noGrp="1"/>
          </p:cNvSpPr>
          <p:nvPr>
            <p:ph sz="quarter" idx="13"/>
          </p:nvPr>
        </p:nvSpPr>
        <p:spPr>
          <a:xfrm>
            <a:off x="457200" y="1556326"/>
            <a:ext cx="8382000" cy="4434275"/>
          </a:xfrm>
        </p:spPr>
        <p:txBody>
          <a:bodyPr/>
          <a:lstStyle/>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Lewin</a:t>
            </a:r>
            <a:r>
              <a:rPr lang="en-IN" altLang="en-US" dirty="0">
                <a:solidFill>
                  <a:srgbClr val="000000"/>
                </a:solidFill>
                <a:latin typeface="Arial (Body)"/>
                <a:ea typeface="MS PGothic" panose="020B0600070205080204" pitchFamily="34" charset="-128"/>
                <a:cs typeface="Arial" panose="020B0604020202020204" pitchFamily="34" charset="0"/>
              </a:rPr>
              <a:t>’</a:t>
            </a:r>
            <a:r>
              <a:rPr lang="en-US" altLang="ja-JP" dirty="0">
                <a:solidFill>
                  <a:srgbClr val="000000"/>
                </a:solidFill>
                <a:latin typeface="Arial (Body)"/>
                <a:ea typeface="MS PGothic" panose="020B0600070205080204" pitchFamily="34" charset="-128"/>
                <a:cs typeface="Arial" panose="020B0604020202020204" pitchFamily="34" charset="0"/>
              </a:rPr>
              <a:t>s ideas about </a:t>
            </a:r>
            <a:r>
              <a:rPr lang="en-IN" altLang="ja-JP" dirty="0">
                <a:solidFill>
                  <a:srgbClr val="000000"/>
                </a:solidFill>
                <a:latin typeface="Arial (Body)"/>
                <a:ea typeface="MS PGothic" panose="020B0600070205080204" pitchFamily="34" charset="-128"/>
                <a:cs typeface="Arial" panose="020B0604020202020204" pitchFamily="34" charset="0"/>
              </a:rPr>
              <a:t>“</a:t>
            </a:r>
            <a:r>
              <a:rPr lang="en-US" altLang="ja-JP" dirty="0">
                <a:solidFill>
                  <a:srgbClr val="000000"/>
                </a:solidFill>
                <a:latin typeface="Arial (Body)"/>
                <a:ea typeface="MS PGothic" panose="020B0600070205080204" pitchFamily="34" charset="-128"/>
                <a:cs typeface="Arial" panose="020B0604020202020204" pitchFamily="34" charset="0"/>
              </a:rPr>
              <a:t>unfreezing</a:t>
            </a:r>
            <a:r>
              <a:rPr lang="en-IN" altLang="ja-JP" dirty="0">
                <a:solidFill>
                  <a:srgbClr val="000000"/>
                </a:solidFill>
                <a:latin typeface="Arial (Body)"/>
                <a:ea typeface="MS PGothic" panose="020B0600070205080204" pitchFamily="34" charset="-128"/>
                <a:cs typeface="Arial" panose="020B0604020202020204" pitchFamily="34" charset="0"/>
              </a:rPr>
              <a:t>”</a:t>
            </a:r>
            <a:r>
              <a:rPr lang="en-US" altLang="ja-JP" dirty="0">
                <a:solidFill>
                  <a:srgbClr val="000000"/>
                </a:solidFill>
                <a:latin typeface="Arial (Body)"/>
                <a:ea typeface="MS PGothic" panose="020B0600070205080204" pitchFamily="34" charset="-128"/>
                <a:cs typeface="Arial" panose="020B0604020202020204" pitchFamily="34" charset="0"/>
              </a:rPr>
              <a:t> (shaking up a group</a:t>
            </a:r>
            <a:r>
              <a:rPr lang="en-IN" altLang="ja-JP" dirty="0">
                <a:solidFill>
                  <a:srgbClr val="000000"/>
                </a:solidFill>
                <a:latin typeface="Arial (Body)"/>
                <a:ea typeface="MS PGothic" panose="020B0600070205080204" pitchFamily="34" charset="-128"/>
                <a:cs typeface="Arial" panose="020B0604020202020204" pitchFamily="34" charset="0"/>
              </a:rPr>
              <a:t>’</a:t>
            </a:r>
            <a:r>
              <a:rPr lang="en-US" altLang="ja-JP" dirty="0">
                <a:solidFill>
                  <a:srgbClr val="000000"/>
                </a:solidFill>
                <a:latin typeface="Arial (Body)"/>
                <a:ea typeface="MS PGothic" panose="020B0600070205080204" pitchFamily="34" charset="-128"/>
                <a:cs typeface="Arial" panose="020B0604020202020204" pitchFamily="34" charset="0"/>
              </a:rPr>
              <a:t>s beliefs) foreshadowed:</a:t>
            </a:r>
          </a:p>
          <a:p>
            <a:pPr marL="1144778" lvl="2" indent="-230378" eaLnBrk="0" fontAlgn="base" hangingPunct="0">
              <a:spcAft>
                <a:spcPct val="0"/>
              </a:spcAft>
              <a:buSzPts val="2400"/>
            </a:pPr>
            <a:r>
              <a:rPr lang="en-US" altLang="en-US" dirty="0">
                <a:solidFill>
                  <a:srgbClr val="000000"/>
                </a:solidFill>
                <a:latin typeface="Arial (Body)"/>
                <a:ea typeface="MS PGothic" panose="020B0600070205080204" pitchFamily="34" charset="-128"/>
              </a:rPr>
              <a:t>Family therapists</a:t>
            </a:r>
            <a:r>
              <a:rPr lang="en-IN" altLang="en-US" dirty="0">
                <a:solidFill>
                  <a:srgbClr val="000000"/>
                </a:solidFill>
                <a:latin typeface="Arial (Body)"/>
                <a:ea typeface="MS PGothic" panose="020B0600070205080204" pitchFamily="34" charset="-128"/>
              </a:rPr>
              <a:t>’</a:t>
            </a:r>
            <a:r>
              <a:rPr lang="en-US" altLang="ja-JP" dirty="0">
                <a:solidFill>
                  <a:srgbClr val="000000"/>
                </a:solidFill>
                <a:latin typeface="Arial (Body)"/>
                <a:ea typeface="MS PGothic" panose="020B0600070205080204" pitchFamily="34" charset="-128"/>
              </a:rPr>
              <a:t> concerns with disrupting family homeostasis</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Focus on </a:t>
            </a:r>
            <a:r>
              <a:rPr lang="en-IN" altLang="en-US" dirty="0">
                <a:solidFill>
                  <a:srgbClr val="000000"/>
                </a:solidFill>
                <a:latin typeface="Arial (Body)"/>
                <a:ea typeface="MS PGothic" panose="020B0600070205080204" pitchFamily="34" charset="-128"/>
                <a:cs typeface="Arial" panose="020B0604020202020204" pitchFamily="34" charset="0"/>
              </a:rPr>
              <a:t>“</a:t>
            </a:r>
            <a:r>
              <a:rPr lang="en-US" altLang="ja-JP" dirty="0">
                <a:solidFill>
                  <a:srgbClr val="000000"/>
                </a:solidFill>
                <a:latin typeface="Arial (Body)"/>
                <a:ea typeface="MS PGothic" panose="020B0600070205080204" pitchFamily="34" charset="-128"/>
                <a:cs typeface="Arial" panose="020B0604020202020204" pitchFamily="34" charset="0"/>
              </a:rPr>
              <a:t>process</a:t>
            </a:r>
            <a:r>
              <a:rPr lang="en-IN" altLang="ja-JP" dirty="0">
                <a:solidFill>
                  <a:srgbClr val="000000"/>
                </a:solidFill>
                <a:latin typeface="Arial (Body)"/>
                <a:ea typeface="MS PGothic" panose="020B0600070205080204" pitchFamily="34" charset="-128"/>
                <a:cs typeface="Arial" panose="020B0604020202020204" pitchFamily="34" charset="0"/>
              </a:rPr>
              <a:t>”</a:t>
            </a:r>
            <a:r>
              <a:rPr lang="en-US" altLang="ja-JP" dirty="0">
                <a:solidFill>
                  <a:srgbClr val="000000"/>
                </a:solidFill>
                <a:latin typeface="Arial (Body)"/>
                <a:ea typeface="MS PGothic" panose="020B0600070205080204" pitchFamily="34" charset="-128"/>
                <a:cs typeface="Arial" panose="020B0604020202020204" pitchFamily="34" charset="0"/>
              </a:rPr>
              <a:t> (how people talk), rather than </a:t>
            </a:r>
            <a:r>
              <a:rPr lang="en-IN" altLang="ja-JP" dirty="0">
                <a:solidFill>
                  <a:srgbClr val="000000"/>
                </a:solidFill>
                <a:latin typeface="Arial (Body)"/>
                <a:ea typeface="MS PGothic" panose="020B0600070205080204" pitchFamily="34" charset="-128"/>
                <a:cs typeface="Arial" panose="020B0604020202020204" pitchFamily="34" charset="0"/>
              </a:rPr>
              <a:t>“</a:t>
            </a:r>
            <a:r>
              <a:rPr lang="en-US" altLang="ja-JP" dirty="0">
                <a:solidFill>
                  <a:srgbClr val="000000"/>
                </a:solidFill>
                <a:latin typeface="Arial (Body)"/>
                <a:ea typeface="MS PGothic" panose="020B0600070205080204" pitchFamily="34" charset="-128"/>
                <a:cs typeface="Arial" panose="020B0604020202020204" pitchFamily="34" charset="0"/>
              </a:rPr>
              <a:t>content</a:t>
            </a:r>
            <a:r>
              <a:rPr lang="en-IN" altLang="ja-JP" dirty="0">
                <a:solidFill>
                  <a:srgbClr val="000000"/>
                </a:solidFill>
                <a:latin typeface="Arial (Body)"/>
                <a:ea typeface="MS PGothic" panose="020B0600070205080204" pitchFamily="34" charset="-128"/>
                <a:cs typeface="Arial" panose="020B0604020202020204" pitchFamily="34" charset="0"/>
              </a:rPr>
              <a:t>”</a:t>
            </a:r>
            <a:r>
              <a:rPr lang="en-US" altLang="ja-JP" dirty="0">
                <a:solidFill>
                  <a:srgbClr val="000000"/>
                </a:solidFill>
                <a:latin typeface="Arial (Body)"/>
                <a:ea typeface="MS PGothic" panose="020B0600070205080204" pitchFamily="34" charset="-128"/>
                <a:cs typeface="Arial" panose="020B0604020202020204" pitchFamily="34" charset="0"/>
              </a:rPr>
              <a:t> (what they talk about)</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Role theory</a:t>
            </a:r>
          </a:p>
        </p:txBody>
      </p:sp>
    </p:spTree>
    <p:extLst>
      <p:ext uri="{BB962C8B-B14F-4D97-AF65-F5344CB8AC3E}">
        <p14:creationId xmlns:p14="http://schemas.microsoft.com/office/powerpoint/2010/main" val="37945675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Child Guidance Movement </a:t>
            </a:r>
            <a:r>
              <a:rPr lang="en-US" altLang="en-US" sz="2000" b="0" dirty="0">
                <a:ea typeface="MS PGothic" panose="020B0600070205080204" pitchFamily="34" charset="-128"/>
              </a:rPr>
              <a:t>(1 of 3)</a:t>
            </a:r>
            <a:endParaRPr lang="en-IN" sz="2000" dirty="0"/>
          </a:p>
        </p:txBody>
      </p:sp>
      <p:sp>
        <p:nvSpPr>
          <p:cNvPr id="3" name="Content Placeholder 2"/>
          <p:cNvSpPr>
            <a:spLocks noGrp="1"/>
          </p:cNvSpPr>
          <p:nvPr>
            <p:ph sz="quarter" idx="13"/>
          </p:nvPr>
        </p:nvSpPr>
        <p:spPr/>
        <p:txBody>
          <a:bodyPr/>
          <a:lstStyle/>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Real source of children</a:t>
            </a:r>
            <a:r>
              <a:rPr lang="en-US" altLang="ja-JP" dirty="0">
                <a:solidFill>
                  <a:srgbClr val="000000"/>
                </a:solidFill>
                <a:latin typeface="Arial (Body)"/>
                <a:ea typeface="MS PGothic" panose="020B0600070205080204" pitchFamily="34" charset="-128"/>
              </a:rPr>
              <a:t>’s problems were not from themselves,</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But from tensions in the family that created symptoms</a:t>
            </a:r>
          </a:p>
        </p:txBody>
      </p:sp>
    </p:spTree>
    <p:extLst>
      <p:ext uri="{BB962C8B-B14F-4D97-AF65-F5344CB8AC3E}">
        <p14:creationId xmlns:p14="http://schemas.microsoft.com/office/powerpoint/2010/main" val="5851482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Child Guidance Movement </a:t>
            </a:r>
            <a:r>
              <a:rPr lang="en-US" altLang="en-US" sz="2000" b="0" dirty="0" smtClean="0">
                <a:ea typeface="MS PGothic" panose="020B0600070205080204" pitchFamily="34" charset="-128"/>
              </a:rPr>
              <a:t>(2 </a:t>
            </a:r>
            <a:r>
              <a:rPr lang="en-US" altLang="en-US" sz="2000" b="0" dirty="0">
                <a:ea typeface="MS PGothic" panose="020B0600070205080204" pitchFamily="34" charset="-128"/>
              </a:rPr>
              <a:t>of 3)</a:t>
            </a:r>
            <a:endParaRPr lang="en-IN" sz="2000" dirty="0"/>
          </a:p>
        </p:txBody>
      </p:sp>
      <p:sp>
        <p:nvSpPr>
          <p:cNvPr id="3" name="Content Placeholder 2"/>
          <p:cNvSpPr>
            <a:spLocks noGrp="1"/>
          </p:cNvSpPr>
          <p:nvPr>
            <p:ph sz="quarter" idx="13"/>
          </p:nvPr>
        </p:nvSpPr>
        <p:spPr/>
        <p:txBody>
          <a:bodyPr/>
          <a:lstStyle/>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Frieda Fromm-Reichmann (1948) – schizophrenogenic mother</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Domineering, aggressive, insecure woman;</a:t>
            </a:r>
            <a:endParaRPr lang="en-US" altLang="en-US" dirty="0">
              <a:solidFill>
                <a:srgbClr val="000000"/>
              </a:solidFill>
              <a:latin typeface="Arial (Body)"/>
              <a:ea typeface="MS PGothic" panose="020B0600070205080204" pitchFamily="34" charset="-128"/>
            </a:endParaRPr>
          </a:p>
          <a:p>
            <a:pPr marL="1144778" lvl="2" indent="-230378" eaLnBrk="0" fontAlgn="base" hangingPunct="0">
              <a:spcAft>
                <a:spcPct val="0"/>
              </a:spcAft>
              <a:buSzPts val="2400"/>
            </a:pPr>
            <a:r>
              <a:rPr lang="en-US" altLang="en-US" dirty="0">
                <a:solidFill>
                  <a:srgbClr val="000000"/>
                </a:solidFill>
                <a:latin typeface="Arial (Body)"/>
                <a:ea typeface="MS PGothic" panose="020B0600070205080204" pitchFamily="34" charset="-128"/>
              </a:rPr>
              <a:t>Married to a passive, inadequate, indifferent man</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Provided pathological parenting that produced schizophrenia</a:t>
            </a:r>
            <a:endParaRPr lang="en-US" altLang="en-US" dirty="0">
              <a:solidFill>
                <a:srgbClr val="000000"/>
              </a:solidFill>
              <a:latin typeface="Arial (Body)"/>
              <a:ea typeface="MS PGothic" panose="020B0600070205080204" pitchFamily="34" charset="-128"/>
            </a:endParaRPr>
          </a:p>
        </p:txBody>
      </p:sp>
    </p:spTree>
    <p:extLst>
      <p:ext uri="{BB962C8B-B14F-4D97-AF65-F5344CB8AC3E}">
        <p14:creationId xmlns:p14="http://schemas.microsoft.com/office/powerpoint/2010/main" val="25198855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Child Guidance Movement </a:t>
            </a:r>
            <a:r>
              <a:rPr lang="en-US" altLang="en-US" sz="2000" b="0" dirty="0" smtClean="0">
                <a:ea typeface="MS PGothic" panose="020B0600070205080204" pitchFamily="34" charset="-128"/>
              </a:rPr>
              <a:t>(3 </a:t>
            </a:r>
            <a:r>
              <a:rPr lang="en-US" altLang="en-US" sz="2000" b="0" dirty="0">
                <a:ea typeface="MS PGothic" panose="020B0600070205080204" pitchFamily="34" charset="-128"/>
              </a:rPr>
              <a:t>of 3)</a:t>
            </a:r>
            <a:endParaRPr lang="en-IN" sz="2000" dirty="0"/>
          </a:p>
        </p:txBody>
      </p:sp>
      <p:sp>
        <p:nvSpPr>
          <p:cNvPr id="3" name="Content Placeholder 2"/>
          <p:cNvSpPr>
            <a:spLocks noGrp="1"/>
          </p:cNvSpPr>
          <p:nvPr>
            <p:ph sz="quarter" idx="13"/>
          </p:nvPr>
        </p:nvSpPr>
        <p:spPr/>
        <p:txBody>
          <a:bodyPr/>
          <a:lstStyle/>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Eventually emphasis in child guidance shifted to viewing parents solely as:</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The problem, to viewing the interaction that was the problem – Bowlby, Ackerman</a:t>
            </a:r>
          </a:p>
        </p:txBody>
      </p:sp>
    </p:spTree>
    <p:extLst>
      <p:ext uri="{BB962C8B-B14F-4D97-AF65-F5344CB8AC3E}">
        <p14:creationId xmlns:p14="http://schemas.microsoft.com/office/powerpoint/2010/main" val="3482610494"/>
      </p:ext>
    </p:extLst>
  </p:cSld>
  <p:clrMapOvr>
    <a:masterClrMapping/>
  </p:clrMapOvr>
  <p:timing>
    <p:tnLst>
      <p:par>
        <p:cTn id="1" dur="indefinite" restart="never" nodeType="tmRoot"/>
      </p:par>
    </p:tnLst>
  </p:timing>
</p:sld>
</file>

<file path=ppt/theme/theme1.xml><?xml version="1.0" encoding="utf-8"?>
<a:theme xmlns:a="http://schemas.openxmlformats.org/drawingml/2006/main" name="508 Lecture">
  <a:themeElements>
    <a:clrScheme name="Custom 7">
      <a:dk1>
        <a:srgbClr val="000000"/>
      </a:dk1>
      <a:lt1>
        <a:srgbClr val="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508 Lecture">
  <a:themeElements>
    <a:clrScheme name="Custom 7">
      <a:dk1>
        <a:srgbClr val="000000"/>
      </a:dk1>
      <a:lt1>
        <a:srgbClr val="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11061</TotalTime>
  <Words>1441</Words>
  <Application>Microsoft Office PowerPoint</Application>
  <PresentationFormat>On-screen Show (4:3)</PresentationFormat>
  <Paragraphs>146</Paragraphs>
  <Slides>26</Slides>
  <Notes>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26</vt:i4>
      </vt:variant>
    </vt:vector>
  </HeadingPairs>
  <TitlesOfParts>
    <vt:vector size="36" baseType="lpstr">
      <vt:lpstr>MS PGothic</vt:lpstr>
      <vt:lpstr>MS PGothic</vt:lpstr>
      <vt:lpstr>Arial</vt:lpstr>
      <vt:lpstr>Arial (Body)</vt:lpstr>
      <vt:lpstr>Arial (Headings)</vt:lpstr>
      <vt:lpstr>Noto Sans Symbols</vt:lpstr>
      <vt:lpstr>Times New Roman</vt:lpstr>
      <vt:lpstr>Verdana</vt:lpstr>
      <vt:lpstr>508 Lecture</vt:lpstr>
      <vt:lpstr>1_508 Lecture</vt:lpstr>
      <vt:lpstr>Family Therapy: Concepts and Methods</vt:lpstr>
      <vt:lpstr>Learning Outcomes</vt:lpstr>
      <vt:lpstr>The Early Years: Shift in Perspective (1 of 2)</vt:lpstr>
      <vt:lpstr>The Early Years: Shift in Perspective (2 of 2)</vt:lpstr>
      <vt:lpstr>Influence of Group Therapy (1 of 2)</vt:lpstr>
      <vt:lpstr>Influence of Group Therapy (2 of 2)</vt:lpstr>
      <vt:lpstr>Child Guidance Movement (1 of 3)</vt:lpstr>
      <vt:lpstr>Child Guidance Movement (2 of 3)</vt:lpstr>
      <vt:lpstr>Child Guidance Movement (3 of 3)</vt:lpstr>
      <vt:lpstr>Influence of Social Work</vt:lpstr>
      <vt:lpstr>Etiology of Schizophrenia (1 of 2)</vt:lpstr>
      <vt:lpstr>Etiology of Schizophrenia (2 of 2)</vt:lpstr>
      <vt:lpstr>Marriage Counseling</vt:lpstr>
      <vt:lpstr>Pioneers of Family Therapy (1 of 6)</vt:lpstr>
      <vt:lpstr>Pioneers of Family Therapy (2 of 6)</vt:lpstr>
      <vt:lpstr>Pioneers of Family Therapy (3 of 6)</vt:lpstr>
      <vt:lpstr>Pioneers of Family Therapy (4 of 6)</vt:lpstr>
      <vt:lpstr>Pioneers of Family Therapy (5 of 6)</vt:lpstr>
      <vt:lpstr>Pioneers of Family Therapy (6 of 6)</vt:lpstr>
      <vt:lpstr>The Golden Age of Family Therapy</vt:lpstr>
      <vt:lpstr>The Postmodern Revolution</vt:lpstr>
      <vt:lpstr>Therapy Today versus Early Years</vt:lpstr>
      <vt:lpstr>Optional Small Group Exercises</vt:lpstr>
      <vt:lpstr>Recommended Readings (1 of 2)</vt:lpstr>
      <vt:lpstr>Recommended Readings (2 of 2)</vt:lpstr>
      <vt:lpstr>Copyright</vt:lpstr>
    </vt:vector>
  </TitlesOfParts>
  <Company>Pearson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Therapy: Concepts and Methods, Twelfth Edition, Chapter 1, The Evolution of Family Therapy</dc:title>
  <dc:subject>Social Work / Family Therapy / Human Services</dc:subject>
  <dc:creator>Nichols/Davis</dc:creator>
  <cp:keywords>Family Therapy</cp:keywords>
  <cp:lastModifiedBy>Radhakrishnan, Rajendran</cp:lastModifiedBy>
  <cp:revision>1376</cp:revision>
  <dcterms:modified xsi:type="dcterms:W3CDTF">2019-12-31T12:25:57Z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682739</vt:lpwstr>
  </property>
  <property fmtid="{D5CDD505-2E9C-101B-9397-08002B2CF9AE}" pid="3" name="Offisync_ServerID">
    <vt:lpwstr>7e960520-0e88-4f05-9fa0-24079b61e486</vt:lpwstr>
  </property>
  <property fmtid="{D5CDD505-2E9C-101B-9397-08002B2CF9AE}" pid="4" name="Offisync_UpdateToken">
    <vt:lpwstr>2</vt:lpwstr>
  </property>
  <property fmtid="{D5CDD505-2E9C-101B-9397-08002B2CF9AE}" pid="5" name="Jive_VersionGuid">
    <vt:lpwstr>2e874262-9747-49d3-bf1e-677aeb587663</vt:lpwstr>
  </property>
  <property fmtid="{D5CDD505-2E9C-101B-9397-08002B2CF9AE}" pid="6" name="Offisync_ProviderInitializationData">
    <vt:lpwstr>https://neo.pearson.com</vt:lpwstr>
  </property>
  <property fmtid="{D5CDD505-2E9C-101B-9397-08002B2CF9AE}" pid="7" name="Jive_LatestUserAccountName">
    <vt:lpwstr>joel</vt:lpwstr>
  </property>
</Properties>
</file>