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21"/>
  </p:notesMasterIdLst>
  <p:handoutMasterIdLst>
    <p:handoutMasterId r:id="rId22"/>
  </p:handoutMasterIdLst>
  <p:sldIdLst>
    <p:sldId id="256" r:id="rId2"/>
    <p:sldId id="259" r:id="rId3"/>
    <p:sldId id="276" r:id="rId4"/>
    <p:sldId id="260" r:id="rId5"/>
    <p:sldId id="27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23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413"/>
    <a:srgbClr val="669933"/>
    <a:srgbClr val="4289A4"/>
    <a:srgbClr val="4FA0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4" d="100"/>
          <a:sy n="84" d="100"/>
        </p:scale>
        <p:origin x="1176" y="84"/>
      </p:cViewPr>
      <p:guideLst>
        <p:guide orient="horz" pos="2234"/>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32B4E20-F225-DD44-A18F-7173669CED76}" type="slidenum">
              <a:rPr/>
              <a:pPr>
                <a:defRPr/>
              </a:pPr>
              <a:t>‹#›</a:t>
            </a:fld>
            <a:endParaRPr lang="en-US"/>
          </a:p>
        </p:txBody>
      </p:sp>
    </p:spTree>
    <p:extLst>
      <p:ext uri="{BB962C8B-B14F-4D97-AF65-F5344CB8AC3E}">
        <p14:creationId xmlns:p14="http://schemas.microsoft.com/office/powerpoint/2010/main" val="2685915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9013028-E4E1-0A44-8B8C-D48051DAA7DF}" type="slidenum">
              <a:rPr/>
              <a:pPr>
                <a:defRPr/>
              </a:pPr>
              <a:t>‹#›</a:t>
            </a:fld>
            <a:endParaRPr lang="en-US"/>
          </a:p>
        </p:txBody>
      </p:sp>
    </p:spTree>
    <p:extLst>
      <p:ext uri="{BB962C8B-B14F-4D97-AF65-F5344CB8AC3E}">
        <p14:creationId xmlns:p14="http://schemas.microsoft.com/office/powerpoint/2010/main" val="163419015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Froeb5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1"/>
          <p:cNvSpPr txBox="1">
            <a:spLocks/>
          </p:cNvSpPr>
          <p:nvPr/>
        </p:nvSpPr>
        <p:spPr>
          <a:xfrm>
            <a:off x="104775" y="6255777"/>
            <a:ext cx="8963134" cy="465698"/>
          </a:xfrm>
          <a:prstGeom prst="rect">
            <a:avLst/>
          </a:prstGeom>
          <a:ln>
            <a:noFill/>
          </a:ln>
        </p:spPr>
        <p:txBody>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ctrTitle"/>
          </p:nvPr>
        </p:nvSpPr>
        <p:spPr>
          <a:xfrm>
            <a:off x="2641430" y="3508635"/>
            <a:ext cx="5725412" cy="3218188"/>
          </a:xfrm>
        </p:spPr>
        <p:txBody>
          <a:bodyPr anchor="t">
            <a:normAutofit/>
          </a:bodyPr>
          <a:lstStyle>
            <a:lvl1pPr algn="l">
              <a:lnSpc>
                <a:spcPct val="90000"/>
              </a:lnSpc>
              <a:defRPr sz="5400" b="1" i="0" spc="-100">
                <a:solidFill>
                  <a:srgbClr val="342413"/>
                </a:solidFill>
                <a:latin typeface="Franklin Gothic Medium"/>
                <a:cs typeface="Franklin Gothic Medium"/>
              </a:defRPr>
            </a:lvl1pPr>
          </a:lstStyle>
          <a:p>
            <a:r>
              <a:rPr lang="en-US"/>
              <a:t>Click to edit Master title style</a:t>
            </a:r>
          </a:p>
        </p:txBody>
      </p:sp>
      <p:sp>
        <p:nvSpPr>
          <p:cNvPr id="3" name="Subtitle 2"/>
          <p:cNvSpPr>
            <a:spLocks noGrp="1"/>
          </p:cNvSpPr>
          <p:nvPr>
            <p:ph type="subTitle" idx="1" hasCustomPrompt="1"/>
          </p:nvPr>
        </p:nvSpPr>
        <p:spPr>
          <a:xfrm>
            <a:off x="1416858" y="3429000"/>
            <a:ext cx="1268396" cy="1063403"/>
          </a:xfrm>
        </p:spPr>
        <p:txBody>
          <a:bodyPr>
            <a:noAutofit/>
          </a:bodyPr>
          <a:lstStyle>
            <a:lvl1pPr marL="0" indent="0" algn="l">
              <a:buNone/>
              <a:defRPr sz="5400" b="0" i="0">
                <a:solidFill>
                  <a:srgbClr val="FFFF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1</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4" name="Subtitle 2"/>
          <p:cNvSpPr txBox="1">
            <a:spLocks/>
          </p:cNvSpPr>
          <p:nvPr userDrawn="1"/>
        </p:nvSpPr>
        <p:spPr bwMode="auto">
          <a:xfrm>
            <a:off x="303378" y="3801822"/>
            <a:ext cx="1113480" cy="41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sz="5400" b="0" i="0" kern="1200">
                <a:solidFill>
                  <a:srgbClr val="FFFFFF"/>
                </a:solidFill>
                <a:latin typeface="Franklin Gothic Book"/>
                <a:ea typeface="ＭＳ Ｐゴシック" charset="0"/>
                <a:cs typeface="Franklin Gothic Book"/>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400"/>
              <a:t>CHAPTER</a:t>
            </a:r>
          </a:p>
        </p:txBody>
      </p:sp>
    </p:spTree>
    <p:extLst>
      <p:ext uri="{BB962C8B-B14F-4D97-AF65-F5344CB8AC3E}">
        <p14:creationId xmlns:p14="http://schemas.microsoft.com/office/powerpoint/2010/main" val="31566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Froeb5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bg1"/>
                </a:solidFill>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26334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Froeb5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bg1"/>
                </a:solidFill>
                <a:latin typeface="Franklin Gothic Medium"/>
                <a:cs typeface="Franklin Gothic Medium"/>
              </a:defRPr>
            </a:lvl1pPr>
          </a:lstStyle>
          <a:p>
            <a:r>
              <a:rPr lang="en-US"/>
              <a:t>SUMMARY OF MAIN POINTS</a:t>
            </a:r>
            <a:endParaRPr lang="en-US" dirty="0"/>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325273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4" descr="Froeb5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tx1"/>
                </a:solidFill>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330235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FA0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 Same Side Corner Rectangle 4"/>
          <p:cNvSpPr/>
          <p:nvPr/>
        </p:nvSpPr>
        <p:spPr>
          <a:xfrm rot="16200000">
            <a:off x="1698625" y="-862012"/>
            <a:ext cx="5976938" cy="8913812"/>
          </a:xfrm>
          <a:prstGeom prst="round2SameRect">
            <a:avLst>
              <a:gd name="adj1" fmla="val 9335"/>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1"/>
          <p:cNvSpPr txBox="1">
            <a:spLocks/>
          </p:cNvSpPr>
          <p:nvPr/>
        </p:nvSpPr>
        <p:spPr>
          <a:xfrm>
            <a:off x="104775" y="6623050"/>
            <a:ext cx="8243888" cy="225425"/>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kern="700" spc="50">
                <a:solidFill>
                  <a:schemeClr val="tx1">
                    <a:lumMod val="65000"/>
                    <a:lumOff val="35000"/>
                  </a:schemeClr>
                </a:solidFill>
                <a:latin typeface="Arial Narrow"/>
                <a:cs typeface="Arial Narrow"/>
              </a:rPr>
              <a:t>Copyright ©2016 Cengage Learning. All Rights Reserved. May not be scanned, copied or duplicated, or posted to a publicly accessible website, in whole or in part.</a:t>
            </a:r>
          </a:p>
        </p:txBody>
      </p:sp>
      <p:sp>
        <p:nvSpPr>
          <p:cNvPr id="7" name="Round Same Side Corner Rectangle 6"/>
          <p:cNvSpPr/>
          <p:nvPr/>
        </p:nvSpPr>
        <p:spPr>
          <a:xfrm rot="16200000">
            <a:off x="4592638" y="-3832225"/>
            <a:ext cx="731838" cy="8396287"/>
          </a:xfrm>
          <a:prstGeom prst="round2SameRect">
            <a:avLst>
              <a:gd name="adj1" fmla="val 31083"/>
              <a:gd name="adj2" fmla="val 0"/>
            </a:avLst>
          </a:prstGeom>
          <a:solidFill>
            <a:srgbClr val="6699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996950" y="123825"/>
            <a:ext cx="5973763" cy="431800"/>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US" sz="2800" b="1" spc="100">
                <a:solidFill>
                  <a:srgbClr val="FFFFFF"/>
                </a:solidFill>
                <a:latin typeface="Franklin Gothic Medium"/>
                <a:ea typeface="+mn-ea"/>
                <a:cs typeface="Franklin Gothic Medium"/>
              </a:rPr>
              <a:t>SUMMARY OF MAIN POINTS</a:t>
            </a:r>
          </a:p>
        </p:txBody>
      </p:sp>
      <p:sp>
        <p:nvSpPr>
          <p:cNvPr id="3" name="Content Placeholder 2"/>
          <p:cNvSpPr>
            <a:spLocks noGrp="1"/>
          </p:cNvSpPr>
          <p:nvPr>
            <p:ph idx="1"/>
          </p:nvPr>
        </p:nvSpPr>
        <p:spPr>
          <a:xfrm>
            <a:off x="536433" y="843050"/>
            <a:ext cx="8150367" cy="5656399"/>
          </a:xfrm>
        </p:spPr>
        <p:txBody>
          <a:bodyPr lIns="0" tIns="0" rIns="0" bIns="0" spcCol="274320">
            <a:noAutofit/>
          </a:bodyPr>
          <a:lstStyle>
            <a:lvl1pPr marL="438912" indent="-438912">
              <a:spcBef>
                <a:spcPts val="1368"/>
              </a:spcBef>
              <a:buClr>
                <a:srgbClr val="669933"/>
              </a:buClr>
              <a:buSzPct val="100000"/>
              <a:buFont typeface="Lucida Grande"/>
              <a:buChar char="●"/>
              <a:defRPr sz="3000">
                <a:solidFill>
                  <a:srgbClr val="342413"/>
                </a:solidFill>
                <a:latin typeface="Times New Roman"/>
                <a:cs typeface="Times New Roman"/>
              </a:defRPr>
            </a:lvl1pPr>
            <a:lvl2pPr marL="742950" indent="-285750">
              <a:buClr>
                <a:srgbClr val="4289A4"/>
              </a:buClr>
              <a:buSzPct val="100000"/>
              <a:buFont typeface="Arial"/>
              <a:buChar char="•"/>
              <a:defRPr i="1">
                <a:solidFill>
                  <a:srgbClr val="342413"/>
                </a:solidFill>
                <a:latin typeface="Times New Roman"/>
                <a:cs typeface="Times New Roman"/>
              </a:defRPr>
            </a:lvl2pPr>
            <a:lvl3pPr>
              <a:defRPr>
                <a:solidFill>
                  <a:srgbClr val="FFFFFF"/>
                </a:solidFill>
                <a:latin typeface="Times New Roman"/>
                <a:cs typeface="Times New Roman"/>
              </a:defRPr>
            </a:lvl3pPr>
            <a:lvl4pPr>
              <a:defRPr>
                <a:solidFill>
                  <a:srgbClr val="FFFFFF"/>
                </a:solidFill>
                <a:latin typeface="Times New Roman"/>
                <a:cs typeface="Times New Roman"/>
              </a:defRPr>
            </a:lvl4pPr>
            <a:lvl5pPr>
              <a:defRPr>
                <a:solidFill>
                  <a:srgbClr val="FFFFFF"/>
                </a:solidFill>
                <a:latin typeface="Times New Roman"/>
                <a:cs typeface="Times New Roman"/>
              </a:defRPr>
            </a:lvl5pPr>
          </a:lstStyle>
          <a:p>
            <a:pPr lvl="0"/>
            <a:r>
              <a:rPr lang="en-US"/>
              <a:t>Click to edit Master text styles</a:t>
            </a:r>
          </a:p>
          <a:p>
            <a:pPr lvl="1"/>
            <a:r>
              <a:rPr lang="en-US"/>
              <a:t>Second level</a:t>
            </a:r>
          </a:p>
        </p:txBody>
      </p:sp>
      <p:sp>
        <p:nvSpPr>
          <p:cNvPr id="9"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6953250" y="6497638"/>
            <a:ext cx="2133600" cy="365125"/>
          </a:xfrm>
        </p:spPr>
        <p:txBody>
          <a:bodyPr/>
          <a:lstStyle>
            <a:lvl1pPr>
              <a:defRPr b="1">
                <a:solidFill>
                  <a:srgbClr val="FFFFFF"/>
                </a:solidFill>
                <a:latin typeface="Franklin Gothic Medium"/>
                <a:cs typeface="Franklin Gothic Medium"/>
              </a:defRPr>
            </a:lvl1pPr>
          </a:lstStyle>
          <a:p>
            <a:pPr>
              <a:defRPr/>
            </a:pPr>
            <a:fld id="{CA67C160-E87A-6546-B849-16CD74EAFEFA}" type="slidenum">
              <a:rPr lang="en-US"/>
              <a:pPr>
                <a:defRPr/>
              </a:pPr>
              <a:t>‹#›</a:t>
            </a:fld>
            <a:endParaRPr lang="en-US"/>
          </a:p>
        </p:txBody>
      </p:sp>
      <p:sp>
        <p:nvSpPr>
          <p:cNvPr id="11" name="Text Placeholder 10"/>
          <p:cNvSpPr>
            <a:spLocks noGrp="1"/>
          </p:cNvSpPr>
          <p:nvPr>
            <p:ph type="body" sz="quarter" idx="12"/>
          </p:nvPr>
        </p:nvSpPr>
        <p:spPr>
          <a:xfrm>
            <a:off x="5644200" y="196283"/>
            <a:ext cx="2860675" cy="535556"/>
          </a:xfrm>
        </p:spPr>
        <p:txBody>
          <a:bodyPr/>
          <a:lstStyle>
            <a:lvl1pPr marL="0" indent="0">
              <a:buFontTx/>
              <a:buNone/>
              <a:defRPr sz="1800" b="0" i="1">
                <a:solidFill>
                  <a:schemeClr val="bg1"/>
                </a:solidFill>
                <a:latin typeface="Franklin Gothic Book"/>
                <a:cs typeface="Franklin Gothic Book"/>
              </a:defRPr>
            </a:lvl1pPr>
          </a:lstStyle>
          <a:p>
            <a:pPr lvl="0"/>
            <a:r>
              <a:rPr lang="en-US"/>
              <a:t>Click to edit Master text styles</a:t>
            </a:r>
          </a:p>
        </p:txBody>
      </p:sp>
    </p:spTree>
    <p:extLst>
      <p:ext uri="{BB962C8B-B14F-4D97-AF65-F5344CB8AC3E}">
        <p14:creationId xmlns:p14="http://schemas.microsoft.com/office/powerpoint/2010/main" val="266336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0B00092-D649-9842-8CCA-FA97C02035E6}" type="slidenum">
              <a:rPr/>
              <a:pPr>
                <a:defRPr/>
              </a:pPr>
              <a:t>‹#›</a:t>
            </a:fld>
            <a:endParaRPr lang="en-US"/>
          </a:p>
        </p:txBody>
      </p:sp>
    </p:spTree>
    <p:extLst>
      <p:ext uri="{BB962C8B-B14F-4D97-AF65-F5344CB8AC3E}">
        <p14:creationId xmlns:p14="http://schemas.microsoft.com/office/powerpoint/2010/main" val="1531446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fontAlgn="auto">
              <a:spcAft>
                <a:spcPts val="0"/>
              </a:spcAft>
              <a:defRPr/>
            </a:pPr>
            <a:r>
              <a:rPr lang="en-US"/>
              <a:t>Direct Price Discrimination</a:t>
            </a:r>
            <a:endParaRPr lang="en-US" sz="4000" b="0" i="1">
              <a:ea typeface="+mj-ea"/>
            </a:endParaRPr>
          </a:p>
        </p:txBody>
      </p:sp>
      <p:sp>
        <p:nvSpPr>
          <p:cNvPr id="6146" name="Subtitle 2"/>
          <p:cNvSpPr>
            <a:spLocks noGrp="1"/>
          </p:cNvSpPr>
          <p:nvPr>
            <p:ph type="subTitle" idx="1"/>
          </p:nvPr>
        </p:nvSpPr>
        <p:spPr>
          <a:xfrm>
            <a:off x="1543050" y="3507365"/>
            <a:ext cx="6281738" cy="1392238"/>
          </a:xfrm>
        </p:spPr>
        <p:txBody>
          <a:bodyPr/>
          <a:lstStyle/>
          <a:p>
            <a:r>
              <a:rPr lang="en-US" dirty="0">
                <a:latin typeface="Franklin Gothic Book" charset="0"/>
                <a:cs typeface="Franklin Gothic Book" charset="0"/>
              </a:rPr>
              <a:t>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Price discrimination </a:t>
            </a:r>
            <a:r>
              <a:rPr lang="en-US" sz="2000" i="1"/>
              <a:t>(cont’d)</a:t>
            </a:r>
          </a:p>
        </p:txBody>
      </p:sp>
      <p:sp>
        <p:nvSpPr>
          <p:cNvPr id="6" name="Content Placeholder 5"/>
          <p:cNvSpPr>
            <a:spLocks noGrp="1"/>
          </p:cNvSpPr>
          <p:nvPr>
            <p:ph idx="1"/>
          </p:nvPr>
        </p:nvSpPr>
        <p:spPr/>
        <p:txBody>
          <a:bodyPr>
            <a:normAutofit fontScale="92500" lnSpcReduction="10000"/>
          </a:bodyPr>
          <a:lstStyle/>
          <a:p>
            <a:r>
              <a:rPr lang="en-US"/>
              <a:t>The bigger the difference between group elasticities, the more profit there is in designing a price discrimination scheme.  </a:t>
            </a:r>
          </a:p>
          <a:p>
            <a:r>
              <a:rPr lang="en-US"/>
              <a:t>To price discriminate </a:t>
            </a:r>
          </a:p>
          <a:p>
            <a:pPr lvl="1"/>
            <a:r>
              <a:rPr lang="en-US"/>
              <a:t>ID different groups with different price elasticities or different values</a:t>
            </a:r>
          </a:p>
          <a:p>
            <a:pPr lvl="1"/>
            <a:r>
              <a:rPr lang="en-US"/>
              <a:t>Find a way to prevent arbitrage </a:t>
            </a:r>
          </a:p>
          <a:p>
            <a:r>
              <a:rPr lang="en-US"/>
              <a:t>Direct Price Discrimination occurs when you can:</a:t>
            </a:r>
          </a:p>
          <a:p>
            <a:pPr lvl="1"/>
            <a:r>
              <a:rPr lang="en-US"/>
              <a:t>ID members of the low-value group can be identified</a:t>
            </a:r>
          </a:p>
          <a:p>
            <a:pPr lvl="1"/>
            <a:r>
              <a:rPr lang="en-US"/>
              <a:t>Charge low-value costumers a lower price</a:t>
            </a:r>
          </a:p>
          <a:p>
            <a:pPr lvl="1"/>
            <a:r>
              <a:rPr lang="en-US"/>
              <a:t>Prevent resale (arbitrage) to higher-value consumers.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10</a:t>
            </a:fld>
            <a:endParaRPr lang="en-US"/>
          </a:p>
        </p:txBody>
      </p:sp>
    </p:spTree>
    <p:extLst>
      <p:ext uri="{BB962C8B-B14F-4D97-AF65-F5344CB8AC3E}">
        <p14:creationId xmlns:p14="http://schemas.microsoft.com/office/powerpoint/2010/main" val="192937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Price discrimination </a:t>
            </a:r>
            <a:r>
              <a:rPr lang="en-US" sz="2000" i="1"/>
              <a:t>(cont’d)</a:t>
            </a:r>
            <a:endParaRPr lang="en-US"/>
          </a:p>
        </p:txBody>
      </p:sp>
      <p:sp>
        <p:nvSpPr>
          <p:cNvPr id="6" name="Content Placeholder 5"/>
          <p:cNvSpPr>
            <a:spLocks noGrp="1"/>
          </p:cNvSpPr>
          <p:nvPr>
            <p:ph idx="1"/>
          </p:nvPr>
        </p:nvSpPr>
        <p:spPr>
          <a:xfrm>
            <a:off x="457199" y="1255714"/>
            <a:ext cx="8414349" cy="4870450"/>
          </a:xfrm>
        </p:spPr>
        <p:txBody>
          <a:bodyPr/>
          <a:lstStyle/>
          <a:p>
            <a:r>
              <a:rPr lang="en-US" sz="2800"/>
              <a:t>Indirect Price Discrimination occurs when you:</a:t>
            </a:r>
          </a:p>
          <a:p>
            <a:pPr lvl="1">
              <a:lnSpc>
                <a:spcPct val="90000"/>
              </a:lnSpc>
            </a:pPr>
            <a:r>
              <a:rPr lang="en-US" sz="2400"/>
              <a:t>Cannot ID members of groups; OR cannot prevent arbitrage</a:t>
            </a:r>
          </a:p>
          <a:p>
            <a:pPr lvl="1">
              <a:lnSpc>
                <a:spcPct val="90000"/>
              </a:lnSpc>
            </a:pPr>
            <a:r>
              <a:rPr lang="en-US" sz="2400"/>
              <a:t>Instead, discriminate by offering two products, a higher-priced, higher-quality good and a lower-priced, lower-quality good</a:t>
            </a:r>
            <a:r>
              <a:rPr lang="en-US"/>
              <a:t>.</a:t>
            </a:r>
          </a:p>
          <a:p>
            <a:pPr marL="0" indent="0">
              <a:buNone/>
            </a:pPr>
            <a:r>
              <a:rPr lang="en-US"/>
              <a:t>Direct or indirect pricing schemes?</a:t>
            </a:r>
          </a:p>
          <a:p>
            <a:pPr lvl="1">
              <a:lnSpc>
                <a:spcPct val="90000"/>
              </a:lnSpc>
            </a:pPr>
            <a:r>
              <a:rPr lang="en-US" sz="2400"/>
              <a:t>Tickets to a movie theaters (senior citizen discount, student discount, etc.) </a:t>
            </a:r>
          </a:p>
          <a:p>
            <a:pPr lvl="1">
              <a:lnSpc>
                <a:spcPct val="90000"/>
              </a:lnSpc>
            </a:pPr>
            <a:r>
              <a:rPr lang="en-US" sz="2400"/>
              <a:t>Grocery stores (discount coupons, in-store or in weekly newspaper inserts)</a:t>
            </a:r>
          </a:p>
          <a:p>
            <a:pPr lvl="1">
              <a:lnSpc>
                <a:spcPct val="90000"/>
              </a:lnSpc>
            </a:pPr>
            <a:r>
              <a:rPr lang="en-US" sz="2400"/>
              <a:t>Airlines (business vs. economy tickets)</a:t>
            </a:r>
          </a:p>
          <a:p>
            <a:pPr lvl="1">
              <a:lnSpc>
                <a:spcPct val="90000"/>
              </a:lnSpc>
            </a:pPr>
            <a:r>
              <a:rPr lang="en-US" sz="2400"/>
              <a:t>Describe a price discrimination opportunity facing your company</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11</a:t>
            </a:fld>
            <a:endParaRPr lang="en-US"/>
          </a:p>
        </p:txBody>
      </p:sp>
    </p:spTree>
    <p:extLst>
      <p:ext uri="{BB962C8B-B14F-4D97-AF65-F5344CB8AC3E}">
        <p14:creationId xmlns:p14="http://schemas.microsoft.com/office/powerpoint/2010/main" val="225418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Robinson-Patman Act (US)</a:t>
            </a:r>
          </a:p>
        </p:txBody>
      </p:sp>
      <p:sp>
        <p:nvSpPr>
          <p:cNvPr id="6" name="Content Placeholder 5"/>
          <p:cNvSpPr>
            <a:spLocks noGrp="1"/>
          </p:cNvSpPr>
          <p:nvPr>
            <p:ph idx="1"/>
          </p:nvPr>
        </p:nvSpPr>
        <p:spPr>
          <a:xfrm>
            <a:off x="457200" y="1255713"/>
            <a:ext cx="8229600" cy="5319679"/>
          </a:xfrm>
        </p:spPr>
        <p:txBody>
          <a:bodyPr/>
          <a:lstStyle/>
          <a:p>
            <a:r>
              <a:rPr lang="en-US"/>
              <a:t>Robinson-Patman Act</a:t>
            </a:r>
          </a:p>
          <a:p>
            <a:pPr lvl="1">
              <a:lnSpc>
                <a:spcPct val="90000"/>
              </a:lnSpc>
            </a:pPr>
            <a:r>
              <a:rPr lang="en-US" sz="2400"/>
              <a:t>Prohibits providing a price discount on a </a:t>
            </a:r>
            <a:r>
              <a:rPr lang="en-US" sz="2400" b="1"/>
              <a:t>good</a:t>
            </a:r>
            <a:r>
              <a:rPr lang="en-US" sz="2400"/>
              <a:t> sold to another </a:t>
            </a:r>
            <a:r>
              <a:rPr lang="en-US" sz="2400" b="1"/>
              <a:t>business</a:t>
            </a:r>
          </a:p>
          <a:p>
            <a:pPr lvl="1">
              <a:lnSpc>
                <a:spcPct val="90000"/>
              </a:lnSpc>
            </a:pPr>
            <a:r>
              <a:rPr lang="en-US" sz="2400"/>
              <a:t>The Robinson-Patman act was designed to protect independent retailers from chain-store competition by preventing the chains from receiving supplier discounts. </a:t>
            </a:r>
          </a:p>
          <a:p>
            <a:pPr lvl="1">
              <a:lnSpc>
                <a:spcPct val="90000"/>
              </a:lnSpc>
            </a:pPr>
            <a:r>
              <a:rPr lang="en-US" sz="2400"/>
              <a:t>Defenses against a Robinson-Patman lawsuit are:</a:t>
            </a:r>
          </a:p>
          <a:p>
            <a:pPr lvl="2"/>
            <a:r>
              <a:rPr lang="en-US"/>
              <a:t>That the price discount was cost-justified; or</a:t>
            </a:r>
          </a:p>
          <a:p>
            <a:pPr lvl="2"/>
            <a:r>
              <a:rPr lang="en-US"/>
              <a:t>The price discount was given to meet the competition</a:t>
            </a:r>
          </a:p>
          <a:p>
            <a:pPr>
              <a:lnSpc>
                <a:spcPct val="90000"/>
              </a:lnSpc>
            </a:pPr>
            <a:r>
              <a:rPr lang="en-US"/>
              <a:t>Europe has similar, and stronger, laws</a:t>
            </a:r>
          </a:p>
          <a:p>
            <a:pPr>
              <a:lnSpc>
                <a:spcPct val="90000"/>
              </a:lnSpc>
            </a:pPr>
            <a:r>
              <a:rPr lang="en-US"/>
              <a:t>Promotional allowances or vertical integration may avoid Robinson-Patman liability</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12</a:t>
            </a:fld>
            <a:endParaRPr lang="en-US"/>
          </a:p>
        </p:txBody>
      </p:sp>
    </p:spTree>
    <p:extLst>
      <p:ext uri="{BB962C8B-B14F-4D97-AF65-F5344CB8AC3E}">
        <p14:creationId xmlns:p14="http://schemas.microsoft.com/office/powerpoint/2010/main" val="382025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Pricing for laptops</a:t>
            </a:r>
          </a:p>
        </p:txBody>
      </p:sp>
      <p:sp>
        <p:nvSpPr>
          <p:cNvPr id="6" name="Content Placeholder 5"/>
          <p:cNvSpPr>
            <a:spLocks noGrp="1"/>
          </p:cNvSpPr>
          <p:nvPr>
            <p:ph idx="1"/>
          </p:nvPr>
        </p:nvSpPr>
        <p:spPr/>
        <p:txBody>
          <a:bodyPr/>
          <a:lstStyle/>
          <a:p>
            <a:r>
              <a:rPr lang="en-US"/>
              <a:t>Computer companies often sell to a wide variety of users with a wide variety of price sensitivities. </a:t>
            </a:r>
          </a:p>
          <a:p>
            <a:pPr lvl="1">
              <a:lnSpc>
                <a:spcPct val="90000"/>
              </a:lnSpc>
              <a:spcBef>
                <a:spcPts val="1176"/>
              </a:spcBef>
            </a:pPr>
            <a:r>
              <a:rPr lang="en-US" sz="2400"/>
              <a:t>To identify the price sensitivity of on-line customers Dell’s website has different categories in which users can shop (such as home &amp; home office, small &amp; medium business, large business, etc.) </a:t>
            </a:r>
          </a:p>
          <a:p>
            <a:pPr lvl="1">
              <a:lnSpc>
                <a:spcPct val="90000"/>
              </a:lnSpc>
              <a:spcBef>
                <a:spcPts val="1176"/>
              </a:spcBef>
            </a:pPr>
            <a:r>
              <a:rPr lang="en-US" sz="2400"/>
              <a:t>Under the “Small and Medium Business” category, a laptop was listed as $1,197 </a:t>
            </a:r>
          </a:p>
          <a:p>
            <a:pPr lvl="1">
              <a:lnSpc>
                <a:spcPct val="90000"/>
              </a:lnSpc>
              <a:spcBef>
                <a:spcPts val="1176"/>
              </a:spcBef>
            </a:pPr>
            <a:r>
              <a:rPr lang="en-US" sz="2400"/>
              <a:t>Under the “Large Business” category, the same computer was $1,339 a 12% increase</a:t>
            </a:r>
          </a:p>
          <a:p>
            <a:pPr lvl="1">
              <a:lnSpc>
                <a:spcPct val="90000"/>
              </a:lnSpc>
              <a:spcBef>
                <a:spcPts val="1176"/>
              </a:spcBef>
            </a:pPr>
            <a:r>
              <a:rPr lang="en-US" sz="2400"/>
              <a:t>This pricing scheme allows Dell to sell identical computers at different prices based on the consumers’ price sensitivity.</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13</a:t>
            </a:fld>
            <a:endParaRPr lang="en-US"/>
          </a:p>
        </p:txBody>
      </p:sp>
    </p:spTree>
    <p:extLst>
      <p:ext uri="{BB962C8B-B14F-4D97-AF65-F5344CB8AC3E}">
        <p14:creationId xmlns:p14="http://schemas.microsoft.com/office/powerpoint/2010/main" val="396454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Back to cell phone pricing</a:t>
            </a:r>
          </a:p>
        </p:txBody>
      </p:sp>
      <p:sp>
        <p:nvSpPr>
          <p:cNvPr id="6" name="Content Placeholder 5"/>
          <p:cNvSpPr>
            <a:spLocks noGrp="1"/>
          </p:cNvSpPr>
          <p:nvPr>
            <p:ph idx="1"/>
          </p:nvPr>
        </p:nvSpPr>
        <p:spPr>
          <a:xfrm>
            <a:off x="457200" y="1255713"/>
            <a:ext cx="8229600" cy="5319679"/>
          </a:xfrm>
        </p:spPr>
        <p:txBody>
          <a:bodyPr>
            <a:normAutofit fontScale="92500"/>
          </a:bodyPr>
          <a:lstStyle/>
          <a:p>
            <a:r>
              <a:rPr lang="en-US"/>
              <a:t>The cell phone manufacturer, IRK, reduced prices in Philippines to $90</a:t>
            </a:r>
          </a:p>
          <a:p>
            <a:r>
              <a:rPr lang="en-US"/>
              <a:t>PROBLEM: the Philippine phones used the same standard (GSM) as higher-priced European phones </a:t>
            </a:r>
          </a:p>
          <a:p>
            <a:pPr lvl="1"/>
            <a:r>
              <a:rPr lang="en-US"/>
              <a:t>Thus, arbitrage threatened sales in other countries (15 million units annually)</a:t>
            </a:r>
          </a:p>
          <a:p>
            <a:pPr lvl="1"/>
            <a:r>
              <a:rPr lang="en-US"/>
              <a:t>To prevent this, the company sold models with SIM-locks, which allow calls only in the local operators’ networks</a:t>
            </a:r>
          </a:p>
          <a:p>
            <a:r>
              <a:rPr lang="en-US"/>
              <a:t>Turkish hackers broke the SIM-lock</a:t>
            </a:r>
          </a:p>
          <a:p>
            <a:pPr lvl="1"/>
            <a:r>
              <a:rPr lang="en-US"/>
              <a:t>15,000 phones were sold to Western Europe by the hackers before IRK changed the SIM-lock algorithm and again prevented arbitrage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14</a:t>
            </a:fld>
            <a:endParaRPr lang="en-US"/>
          </a:p>
        </p:txBody>
      </p:sp>
    </p:spTree>
    <p:extLst>
      <p:ext uri="{BB962C8B-B14F-4D97-AF65-F5344CB8AC3E}">
        <p14:creationId xmlns:p14="http://schemas.microsoft.com/office/powerpoint/2010/main" val="323227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IRK’s cell phone pricing </a:t>
            </a:r>
            <a:r>
              <a:rPr lang="en-US" sz="2000" i="1"/>
              <a:t>(cont.)</a:t>
            </a:r>
          </a:p>
        </p:txBody>
      </p:sp>
      <p:sp>
        <p:nvSpPr>
          <p:cNvPr id="6" name="Content Placeholder 5"/>
          <p:cNvSpPr>
            <a:spLocks noGrp="1"/>
          </p:cNvSpPr>
          <p:nvPr>
            <p:ph idx="1"/>
          </p:nvPr>
        </p:nvSpPr>
        <p:spPr/>
        <p:txBody>
          <a:bodyPr/>
          <a:lstStyle/>
          <a:p>
            <a:r>
              <a:rPr lang="en-US"/>
              <a:t>In 1998, IRK sold 200,000 phones to Philippines – much better than the 50,000 units they would have sold without price discriminiation</a:t>
            </a:r>
          </a:p>
          <a:p>
            <a:r>
              <a:rPr lang="en-US"/>
              <a:t>IRK’s market share went from 10% to 25% in one year</a:t>
            </a:r>
          </a:p>
          <a:p>
            <a:r>
              <a:rPr lang="en-US"/>
              <a:t>1999, IRK returned to global uniform pricing </a:t>
            </a:r>
          </a:p>
          <a:p>
            <a:pPr lvl="1"/>
            <a:r>
              <a:rPr lang="en-US"/>
              <a:t>Competitors followed, and raised prices as well.  </a:t>
            </a:r>
          </a:p>
          <a:p>
            <a:pPr lvl="1"/>
            <a:r>
              <a:rPr lang="en-US"/>
              <a:t>In 2000, the Phillipines cell phone penetration reached 12% and IRK market share rose to 34%</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15</a:t>
            </a:fld>
            <a:endParaRPr lang="en-US"/>
          </a:p>
        </p:txBody>
      </p:sp>
    </p:spTree>
    <p:extLst>
      <p:ext uri="{BB962C8B-B14F-4D97-AF65-F5344CB8AC3E}">
        <p14:creationId xmlns:p14="http://schemas.microsoft.com/office/powerpoint/2010/main" val="306963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Warning: only schmucks pay retail</a:t>
            </a:r>
          </a:p>
        </p:txBody>
      </p:sp>
      <p:sp>
        <p:nvSpPr>
          <p:cNvPr id="6" name="Content Placeholder 5"/>
          <p:cNvSpPr>
            <a:spLocks noGrp="1"/>
          </p:cNvSpPr>
          <p:nvPr>
            <p:ph idx="1"/>
          </p:nvPr>
        </p:nvSpPr>
        <p:spPr>
          <a:xfrm>
            <a:off x="457200" y="1255713"/>
            <a:ext cx="8229600" cy="5328687"/>
          </a:xfrm>
        </p:spPr>
        <p:txBody>
          <a:bodyPr>
            <a:normAutofit/>
          </a:bodyPr>
          <a:lstStyle/>
          <a:p>
            <a:r>
              <a:rPr lang="en-US"/>
              <a:t>Consumers do not like knowing they are paying higher prices than others.</a:t>
            </a:r>
          </a:p>
          <a:p>
            <a:r>
              <a:rPr lang="en-US"/>
              <a:t>For example, when shown a box for a promotional code on a website, click-through rates decline.</a:t>
            </a:r>
          </a:p>
          <a:p>
            <a:pPr lvl="1"/>
            <a:r>
              <a:rPr lang="en-US"/>
              <a:t>Online shoppers were less likely to complete their transactions once they realized a coupon existed that they didn’t have. </a:t>
            </a:r>
          </a:p>
          <a:p>
            <a:r>
              <a:rPr lang="en-US"/>
              <a:t>People don’t like knowing they are schmucks</a:t>
            </a:r>
          </a:p>
          <a:p>
            <a:r>
              <a:rPr lang="en-US"/>
              <a:t>So, if you are price discriminating, it is important to keep the scheme secret if you can.</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16</a:t>
            </a:fld>
            <a:endParaRPr lang="en-US"/>
          </a:p>
        </p:txBody>
      </p:sp>
    </p:spTree>
    <p:extLst>
      <p:ext uri="{BB962C8B-B14F-4D97-AF65-F5344CB8AC3E}">
        <p14:creationId xmlns:p14="http://schemas.microsoft.com/office/powerpoint/2010/main" val="196768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Medical Test Strips</a:t>
            </a:r>
          </a:p>
        </p:txBody>
      </p:sp>
      <p:sp>
        <p:nvSpPr>
          <p:cNvPr id="3" name="Content Placeholder 2"/>
          <p:cNvSpPr>
            <a:spLocks noGrp="1"/>
          </p:cNvSpPr>
          <p:nvPr>
            <p:ph idx="1"/>
          </p:nvPr>
        </p:nvSpPr>
        <p:spPr>
          <a:xfrm>
            <a:off x="457200" y="1255714"/>
            <a:ext cx="8432362" cy="4870450"/>
          </a:xfrm>
        </p:spPr>
        <p:txBody>
          <a:bodyPr/>
          <a:lstStyle/>
          <a:p>
            <a:r>
              <a:rPr lang="en-US" sz="2800"/>
              <a:t>In Northern Europe (Ger., Holland and Scandinavia)</a:t>
            </a:r>
          </a:p>
          <a:p>
            <a:pPr lvl="1"/>
            <a:r>
              <a:rPr lang="en-US"/>
              <a:t>Machines sell for $25  </a:t>
            </a:r>
          </a:p>
          <a:p>
            <a:pPr lvl="1"/>
            <a:r>
              <a:rPr lang="en-US"/>
              <a:t>50 test strips sell for $22  </a:t>
            </a:r>
          </a:p>
          <a:p>
            <a:pPr lvl="1"/>
            <a:r>
              <a:rPr lang="en-US"/>
              <a:t>12 million boxes of test strips</a:t>
            </a:r>
          </a:p>
          <a:p>
            <a:r>
              <a:rPr lang="en-US" sz="2800"/>
              <a:t>Southern Europe</a:t>
            </a:r>
          </a:p>
          <a:p>
            <a:pPr lvl="1"/>
            <a:r>
              <a:rPr lang="en-US"/>
              <a:t>Italy and Spain: insurance companies’ reimbursement rates are 50% lower </a:t>
            </a:r>
          </a:p>
          <a:p>
            <a:pPr lvl="1"/>
            <a:r>
              <a:rPr lang="en-US"/>
              <a:t>Firm has capacity to produce additional 6 million </a:t>
            </a:r>
          </a:p>
          <a:p>
            <a:pPr lvl="2"/>
            <a:r>
              <a:rPr lang="en-US"/>
              <a:t>Potential market for test strips is $200 million per year</a:t>
            </a:r>
          </a:p>
          <a:p>
            <a:pPr lvl="1"/>
            <a:r>
              <a:rPr lang="en-US"/>
              <a:t>If they acquire 30% of the market, they can make an additional $60 million in revenue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17</a:t>
            </a:fld>
            <a:endParaRPr lang="en-US"/>
          </a:p>
        </p:txBody>
      </p:sp>
    </p:spTree>
    <p:extLst>
      <p:ext uri="{BB962C8B-B14F-4D97-AF65-F5344CB8AC3E}">
        <p14:creationId xmlns:p14="http://schemas.microsoft.com/office/powerpoint/2010/main" val="2462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Medical Test Strips </a:t>
            </a:r>
            <a:r>
              <a:rPr lang="en-US" sz="2000" i="1"/>
              <a:t>(cont’d)</a:t>
            </a:r>
          </a:p>
        </p:txBody>
      </p:sp>
      <p:sp>
        <p:nvSpPr>
          <p:cNvPr id="3" name="Content Placeholder 2"/>
          <p:cNvSpPr>
            <a:spLocks noGrp="1"/>
          </p:cNvSpPr>
          <p:nvPr>
            <p:ph idx="1"/>
          </p:nvPr>
        </p:nvSpPr>
        <p:spPr/>
        <p:txBody>
          <a:bodyPr/>
          <a:lstStyle/>
          <a:p>
            <a:pPr>
              <a:lnSpc>
                <a:spcPct val="90000"/>
              </a:lnSpc>
            </a:pPr>
            <a:r>
              <a:rPr lang="en-US" sz="2800"/>
              <a:t>North/South Europe price discrimination implementation</a:t>
            </a:r>
          </a:p>
          <a:p>
            <a:pPr lvl="1"/>
            <a:r>
              <a:rPr lang="en-US"/>
              <a:t>Lower prices to Southern Europe</a:t>
            </a:r>
          </a:p>
          <a:p>
            <a:pPr lvl="2">
              <a:lnSpc>
                <a:spcPct val="90000"/>
              </a:lnSpc>
            </a:pPr>
            <a:r>
              <a:rPr lang="en-US"/>
              <a:t>Test strips at $11 </a:t>
            </a:r>
          </a:p>
          <a:p>
            <a:pPr lvl="2">
              <a:lnSpc>
                <a:spcPct val="90000"/>
              </a:lnSpc>
            </a:pPr>
            <a:r>
              <a:rPr lang="en-US"/>
              <a:t>Measurement devices at $12.50</a:t>
            </a:r>
          </a:p>
          <a:p>
            <a:r>
              <a:rPr lang="en-US" sz="2800"/>
              <a:t>To prevent arbitrage</a:t>
            </a:r>
          </a:p>
          <a:p>
            <a:pPr lvl="1"/>
            <a:r>
              <a:rPr lang="en-US"/>
              <a:t>ROM key ensures north/south incompatibility</a:t>
            </a:r>
          </a:p>
          <a:p>
            <a:pPr>
              <a:lnSpc>
                <a:spcPct val="90000"/>
              </a:lnSpc>
            </a:pPr>
            <a:r>
              <a:rPr lang="en-US" sz="2800"/>
              <a:t>Also reduce the measurement speed of the Southern devices from 11 to 25 seconds.  It is important that these slower devices cost less, so that the price difference has some cost justification (so it wont violate antitrust laws).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18</a:t>
            </a:fld>
            <a:endParaRPr lang="en-US"/>
          </a:p>
        </p:txBody>
      </p:sp>
    </p:spTree>
    <p:extLst>
      <p:ext uri="{BB962C8B-B14F-4D97-AF65-F5344CB8AC3E}">
        <p14:creationId xmlns:p14="http://schemas.microsoft.com/office/powerpoint/2010/main" val="129543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Conference Pricing</a:t>
            </a:r>
          </a:p>
        </p:txBody>
      </p:sp>
      <p:sp>
        <p:nvSpPr>
          <p:cNvPr id="3" name="Content Placeholder 2"/>
          <p:cNvSpPr>
            <a:spLocks noGrp="1"/>
          </p:cNvSpPr>
          <p:nvPr>
            <p:ph idx="1"/>
          </p:nvPr>
        </p:nvSpPr>
        <p:spPr>
          <a:xfrm>
            <a:off x="457200" y="1255713"/>
            <a:ext cx="8229600" cy="5310673"/>
          </a:xfrm>
        </p:spPr>
        <p:txBody>
          <a:bodyPr>
            <a:normAutofit fontScale="85000" lnSpcReduction="10000"/>
          </a:bodyPr>
          <a:lstStyle/>
          <a:p>
            <a:pPr>
              <a:lnSpc>
                <a:spcPct val="110000"/>
              </a:lnSpc>
            </a:pPr>
            <a:r>
              <a:rPr lang="en-US"/>
              <a:t>The American Association for Clinical Chemistry (AACC) sponsors 3-day conferences</a:t>
            </a:r>
          </a:p>
          <a:p>
            <a:pPr>
              <a:lnSpc>
                <a:spcPct val="110000"/>
              </a:lnSpc>
            </a:pPr>
            <a:r>
              <a:rPr lang="en-US"/>
              <a:t>90% of the attendees from same city or surrounding region </a:t>
            </a:r>
          </a:p>
          <a:p>
            <a:pPr>
              <a:lnSpc>
                <a:spcPct val="110000"/>
              </a:lnSpc>
            </a:pPr>
            <a:r>
              <a:rPr lang="en-US"/>
              <a:t>Foreign participants</a:t>
            </a:r>
          </a:p>
          <a:p>
            <a:pPr lvl="1">
              <a:lnSpc>
                <a:spcPct val="110000"/>
              </a:lnSpc>
            </a:pPr>
            <a:r>
              <a:rPr lang="en-US"/>
              <a:t>Greater travel costs</a:t>
            </a:r>
          </a:p>
          <a:p>
            <a:pPr lvl="1">
              <a:lnSpc>
                <a:spcPct val="110000"/>
              </a:lnSpc>
            </a:pPr>
            <a:r>
              <a:rPr lang="en-US"/>
              <a:t>Longer travel times</a:t>
            </a:r>
          </a:p>
          <a:p>
            <a:pPr lvl="1">
              <a:lnSpc>
                <a:spcPct val="110000"/>
              </a:lnSpc>
            </a:pPr>
            <a:r>
              <a:rPr lang="en-US"/>
              <a:t>Applying and interviewing for travel visas</a:t>
            </a:r>
          </a:p>
          <a:p>
            <a:pPr lvl="1">
              <a:lnSpc>
                <a:spcPct val="110000"/>
              </a:lnSpc>
            </a:pPr>
            <a:r>
              <a:rPr lang="en-US"/>
              <a:t>The majority attend conferences in own countries</a:t>
            </a:r>
          </a:p>
          <a:p>
            <a:pPr>
              <a:lnSpc>
                <a:spcPct val="110000"/>
              </a:lnSpc>
            </a:pPr>
            <a:r>
              <a:rPr lang="en-US"/>
              <a:t>To increase attendance, the AACC proposed reducing price to foreign participants</a:t>
            </a:r>
          </a:p>
          <a:p>
            <a:pPr>
              <a:lnSpc>
                <a:spcPct val="110000"/>
              </a:lnSpc>
            </a:pPr>
            <a:r>
              <a:rPr lang="en-US"/>
              <a:t>QUESTION:  HOW DID THEY PREVENT ARBITRAGE?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19</a:t>
            </a:fld>
            <a:endParaRPr lang="en-US"/>
          </a:p>
        </p:txBody>
      </p:sp>
    </p:spTree>
    <p:extLst>
      <p:ext uri="{BB962C8B-B14F-4D97-AF65-F5344CB8AC3E}">
        <p14:creationId xmlns:p14="http://schemas.microsoft.com/office/powerpoint/2010/main" val="304249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idx="1"/>
          </p:nvPr>
        </p:nvSpPr>
        <p:spPr/>
        <p:txBody>
          <a:bodyPr>
            <a:noAutofit/>
          </a:bodyPr>
          <a:lstStyle/>
          <a:p>
            <a:pPr>
              <a:lnSpc>
                <a:spcPct val="90000"/>
              </a:lnSpc>
            </a:pPr>
            <a:r>
              <a:rPr lang="en-US" sz="2700"/>
              <a:t>If a seller can identify two groups of consumers with different demand elasticities, and it can prevent arbitrage between two groups, it can increase proﬁt by charging a higher price to group with the less-elastic demand.  </a:t>
            </a:r>
          </a:p>
          <a:p>
            <a:pPr>
              <a:lnSpc>
                <a:spcPct val="90000"/>
              </a:lnSpc>
            </a:pPr>
            <a:r>
              <a:rPr lang="en-US" sz="2700"/>
              <a:t>Price discrimination is the practice of charging different people or groups of people different prices that are not cost-justiﬁed. Typically more people are served under price discrimination than under a uniform price. </a:t>
            </a:r>
          </a:p>
          <a:p>
            <a:pPr>
              <a:lnSpc>
                <a:spcPct val="90000"/>
              </a:lnSpc>
            </a:pPr>
            <a:r>
              <a:rPr lang="en-US" sz="2700"/>
              <a:t>Arbitrage can defeat a price discrimination scheme if enough of those who purchase at low prices re-sell to high-value consumers. This can force a seller to go back to a uniform price.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a:t>
            </a:fld>
            <a:endParaRPr lang="en-US"/>
          </a:p>
        </p:txBody>
      </p:sp>
    </p:spTree>
    <p:extLst>
      <p:ext uri="{BB962C8B-B14F-4D97-AF65-F5344CB8AC3E}">
        <p14:creationId xmlns:p14="http://schemas.microsoft.com/office/powerpoint/2010/main" val="222437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pPr>
              <a:lnSpc>
                <a:spcPct val="90000"/>
              </a:lnSpc>
            </a:pPr>
            <a:r>
              <a:rPr lang="en-US" sz="2700"/>
              <a:t>A direct price discrimination scheme is one in which we can identify members of the low-value (more price elastic) group, charge them a lower price, and prevent them from re-selling their lower- priced goods to the higher-value group. </a:t>
            </a:r>
          </a:p>
          <a:p>
            <a:pPr>
              <a:lnSpc>
                <a:spcPct val="90000"/>
              </a:lnSpc>
            </a:pPr>
            <a:r>
              <a:rPr lang="en-US" sz="2700"/>
              <a:t>It can be illegal for business to price discriminate when selling </a:t>
            </a:r>
            <a:r>
              <a:rPr lang="en-US" sz="2700" b="1"/>
              <a:t>goods</a:t>
            </a:r>
            <a:r>
              <a:rPr lang="en-US" sz="2700"/>
              <a:t> (not services) </a:t>
            </a:r>
            <a:r>
              <a:rPr lang="en-US" sz="2700" b="1"/>
              <a:t>to other businesses unless  </a:t>
            </a:r>
          </a:p>
          <a:p>
            <a:pPr lvl="1">
              <a:lnSpc>
                <a:spcPct val="90000"/>
              </a:lnSpc>
            </a:pPr>
            <a:r>
              <a:rPr lang="en-US" sz="2500"/>
              <a:t>price discounts are cost-justiﬁed, or </a:t>
            </a:r>
          </a:p>
          <a:p>
            <a:pPr lvl="1">
              <a:lnSpc>
                <a:spcPct val="90000"/>
              </a:lnSpc>
            </a:pPr>
            <a:r>
              <a:rPr lang="en-US" sz="2500"/>
              <a:t>discounts are offered to meet competitors’ prices. </a:t>
            </a:r>
          </a:p>
          <a:p>
            <a:pPr>
              <a:lnSpc>
                <a:spcPct val="90000"/>
              </a:lnSpc>
            </a:pPr>
            <a:r>
              <a:rPr lang="en-US" sz="2700"/>
              <a:t>Price discrimination schemes may annoy customers who know they’re paying more than others and can make them less willing to buy because they know someone else is getting a better price. If you can, keep them secret.</a:t>
            </a:r>
          </a:p>
        </p:txBody>
      </p:sp>
      <p:sp>
        <p:nvSpPr>
          <p:cNvPr id="3" name="Slide Number Placeholder 2"/>
          <p:cNvSpPr>
            <a:spLocks noGrp="1"/>
          </p:cNvSpPr>
          <p:nvPr>
            <p:ph type="sldNum" sz="quarter" idx="11"/>
          </p:nvPr>
        </p:nvSpPr>
        <p:spPr/>
        <p:txBody>
          <a:bodyPr/>
          <a:lstStyle/>
          <a:p>
            <a:pPr>
              <a:defRPr/>
            </a:pPr>
            <a:fld id="{CA67C160-E87A-6546-B849-16CD74EAFEFA}" type="slidenum">
              <a:rPr lang="en-US"/>
              <a:pPr>
                <a:defRPr/>
              </a:pPr>
              <a:t>3</a:t>
            </a:fld>
            <a:endParaRPr lang="en-US"/>
          </a:p>
        </p:txBody>
      </p:sp>
      <p:sp>
        <p:nvSpPr>
          <p:cNvPr id="4" name="Text Placeholder 3"/>
          <p:cNvSpPr>
            <a:spLocks noGrp="1"/>
          </p:cNvSpPr>
          <p:nvPr>
            <p:ph type="body" sz="quarter" idx="4294967295"/>
          </p:nvPr>
        </p:nvSpPr>
        <p:spPr>
          <a:xfrm>
            <a:off x="6283325" y="196850"/>
            <a:ext cx="2860675" cy="534988"/>
          </a:xfrm>
        </p:spPr>
        <p:txBody>
          <a:bodyPr/>
          <a:lstStyle/>
          <a:p>
            <a:r>
              <a:rPr lang="en-US"/>
              <a:t>continued</a:t>
            </a:r>
          </a:p>
        </p:txBody>
      </p:sp>
    </p:spTree>
    <p:extLst>
      <p:ext uri="{BB962C8B-B14F-4D97-AF65-F5344CB8AC3E}">
        <p14:creationId xmlns:p14="http://schemas.microsoft.com/office/powerpoint/2010/main" val="1045821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Cell Phone Pricing</a:t>
            </a:r>
          </a:p>
        </p:txBody>
      </p:sp>
      <p:sp>
        <p:nvSpPr>
          <p:cNvPr id="8" name="Content Placeholder 7"/>
          <p:cNvSpPr>
            <a:spLocks noGrp="1"/>
          </p:cNvSpPr>
          <p:nvPr>
            <p:ph idx="1"/>
          </p:nvPr>
        </p:nvSpPr>
        <p:spPr>
          <a:xfrm>
            <a:off x="457200" y="1255713"/>
            <a:ext cx="8297262" cy="5337695"/>
          </a:xfrm>
        </p:spPr>
        <p:txBody>
          <a:bodyPr>
            <a:normAutofit fontScale="77500" lnSpcReduction="20000"/>
          </a:bodyPr>
          <a:lstStyle/>
          <a:p>
            <a:pPr>
              <a:lnSpc>
                <a:spcPct val="110000"/>
              </a:lnSpc>
            </a:pPr>
            <a:r>
              <a:rPr lang="en-US"/>
              <a:t>In 1997 a global cell phone manufacturer (IRK) was losing sales in the Philippines because competitors offered a better, lower price.</a:t>
            </a:r>
          </a:p>
          <a:p>
            <a:pPr lvl="1">
              <a:lnSpc>
                <a:spcPct val="110000"/>
              </a:lnSpc>
            </a:pPr>
            <a:r>
              <a:rPr lang="en-US"/>
              <a:t>The company charged a world-wide uniform price of $120 </a:t>
            </a:r>
          </a:p>
          <a:p>
            <a:pPr lvl="1">
              <a:lnSpc>
                <a:spcPct val="110000"/>
              </a:lnSpc>
            </a:pPr>
            <a:r>
              <a:rPr lang="en-US"/>
              <a:t>It sold most of its phones in wealthy countries</a:t>
            </a:r>
          </a:p>
          <a:p>
            <a:pPr lvl="1">
              <a:lnSpc>
                <a:spcPct val="110000"/>
              </a:lnSpc>
            </a:pPr>
            <a:r>
              <a:rPr lang="en-US"/>
              <a:t>Important future markets, such as the Philippines, were ignored because demand was lower in less wealthy countries (“normal good”). </a:t>
            </a:r>
          </a:p>
          <a:p>
            <a:pPr lvl="1">
              <a:lnSpc>
                <a:spcPct val="110000"/>
              </a:lnSpc>
            </a:pPr>
            <a:r>
              <a:rPr lang="en-US"/>
              <a:t>Competitors were under-pricing IRK in these future markets and were selling more. </a:t>
            </a:r>
          </a:p>
          <a:p>
            <a:pPr>
              <a:lnSpc>
                <a:spcPct val="110000"/>
              </a:lnSpc>
            </a:pPr>
            <a:r>
              <a:rPr lang="en-US"/>
              <a:t>The Philippine market was quickly approaching the crucial 10% penetration point. </a:t>
            </a:r>
          </a:p>
          <a:p>
            <a:pPr lvl="1">
              <a:lnSpc>
                <a:spcPct val="110000"/>
              </a:lnSpc>
            </a:pPr>
            <a:r>
              <a:rPr lang="en-US"/>
              <a:t>At which this </a:t>
            </a:r>
            <a:r>
              <a:rPr lang="en-US" i="0"/>
              <a:t>Rule of Thumb </a:t>
            </a:r>
            <a:r>
              <a:rPr lang="en-US"/>
              <a:t>applies: the firm w/ the largest share at 10% penetration will grow to 40% w/out marketing when market penetration grows to 30% </a:t>
            </a:r>
          </a:p>
          <a:p>
            <a:pPr>
              <a:lnSpc>
                <a:spcPct val="110000"/>
              </a:lnSpc>
            </a:pPr>
            <a:r>
              <a:rPr lang="en-US"/>
              <a:t>The company considered charging a lower price in the Philippines to generate more sales before the 10% point</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4</a:t>
            </a:fld>
            <a:endParaRPr lang="en-US"/>
          </a:p>
        </p:txBody>
      </p:sp>
    </p:spTree>
    <p:extLst>
      <p:ext uri="{BB962C8B-B14F-4D97-AF65-F5344CB8AC3E}">
        <p14:creationId xmlns:p14="http://schemas.microsoft.com/office/powerpoint/2010/main" val="393048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Cell Phone Pricing </a:t>
            </a:r>
            <a:r>
              <a:rPr lang="en-US" sz="2000" i="1"/>
              <a:t>(cont’d)</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5</a:t>
            </a:fld>
            <a:endParaRPr lang="en-US"/>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41676"/>
            <a:ext cx="8382000" cy="40465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7" name="Text Box 18"/>
          <p:cNvSpPr txBox="1">
            <a:spLocks noChangeArrowheads="1"/>
          </p:cNvSpPr>
          <p:nvPr/>
        </p:nvSpPr>
        <p:spPr bwMode="auto">
          <a:xfrm>
            <a:off x="1524000" y="2637076"/>
            <a:ext cx="3276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altLang="ja-JP" sz="2200" i="1">
                <a:solidFill>
                  <a:srgbClr val="000000"/>
                </a:solidFill>
                <a:latin typeface="Trebuchet MS" charset="0"/>
                <a:ea typeface="Batang" charset="0"/>
                <a:cs typeface="Batang" charset="0"/>
              </a:rPr>
              <a:t>Philippines in 1997</a:t>
            </a:r>
            <a:endParaRPr lang="en-US" sz="2200">
              <a:latin typeface="Trebuchet MS" charset="0"/>
              <a:ea typeface="Batang" charset="0"/>
              <a:cs typeface="Batang" charset="0"/>
            </a:endParaRPr>
          </a:p>
        </p:txBody>
      </p:sp>
      <p:sp>
        <p:nvSpPr>
          <p:cNvPr id="8" name="AutoShape 17"/>
          <p:cNvSpPr>
            <a:spLocks noChangeArrowheads="1"/>
          </p:cNvSpPr>
          <p:nvPr/>
        </p:nvSpPr>
        <p:spPr bwMode="auto">
          <a:xfrm>
            <a:off x="2514600" y="3094276"/>
            <a:ext cx="152400" cy="914400"/>
          </a:xfrm>
          <a:prstGeom prst="downArrow">
            <a:avLst>
              <a:gd name="adj1" fmla="val 50000"/>
              <a:gd name="adj2" fmla="val 72861"/>
            </a:avLst>
          </a:prstGeom>
          <a:solidFill>
            <a:schemeClr val="tx1"/>
          </a:solidFill>
          <a:ln w="9525">
            <a:solidFill>
              <a:srgbClr val="000000"/>
            </a:solidFill>
            <a:miter lim="800000"/>
            <a:headEnd/>
            <a:tailEnd/>
          </a:ln>
        </p:spPr>
        <p:txBody>
          <a:bodyPr wrap="none" anchor="ctr"/>
          <a:lstStyle/>
          <a:p>
            <a:pPr eaLnBrk="1" hangingPunct="1"/>
            <a:endParaRPr lang="en-US"/>
          </a:p>
        </p:txBody>
      </p:sp>
    </p:spTree>
    <p:extLst>
      <p:ext uri="{BB962C8B-B14F-4D97-AF65-F5344CB8AC3E}">
        <p14:creationId xmlns:p14="http://schemas.microsoft.com/office/powerpoint/2010/main" val="1581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Introduction: Pricing schemes</a:t>
            </a:r>
          </a:p>
        </p:txBody>
      </p:sp>
      <p:sp>
        <p:nvSpPr>
          <p:cNvPr id="6" name="Content Placeholder 5"/>
          <p:cNvSpPr>
            <a:spLocks noGrp="1"/>
          </p:cNvSpPr>
          <p:nvPr>
            <p:ph idx="1"/>
          </p:nvPr>
        </p:nvSpPr>
        <p:spPr/>
        <p:txBody>
          <a:bodyPr/>
          <a:lstStyle/>
          <a:p>
            <a:r>
              <a:rPr lang="en-US"/>
              <a:t>This chapter looks at ways of (proﬁtably) designing and implementing price discrimination schemes.</a:t>
            </a:r>
          </a:p>
          <a:p>
            <a:r>
              <a:rPr lang="en-US"/>
              <a:t>So that sellers can charge different prices to different consumers based on differences in consumer demand. </a:t>
            </a:r>
          </a:p>
          <a:p>
            <a:r>
              <a:rPr lang="en-US"/>
              <a:t>This allows sellers to increase profit above the profit available from setting a single, uniform price. </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6</a:t>
            </a:fld>
            <a:endParaRPr lang="en-US"/>
          </a:p>
        </p:txBody>
      </p:sp>
    </p:spTree>
    <p:extLst>
      <p:ext uri="{BB962C8B-B14F-4D97-AF65-F5344CB8AC3E}">
        <p14:creationId xmlns:p14="http://schemas.microsoft.com/office/powerpoint/2010/main" val="158242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Pricing tradeoff &amp; discrimination</a:t>
            </a:r>
          </a:p>
        </p:txBody>
      </p:sp>
      <p:sp>
        <p:nvSpPr>
          <p:cNvPr id="6" name="Content Placeholder 5"/>
          <p:cNvSpPr>
            <a:spLocks noGrp="1"/>
          </p:cNvSpPr>
          <p:nvPr>
            <p:ph idx="1"/>
          </p:nvPr>
        </p:nvSpPr>
        <p:spPr>
          <a:xfrm>
            <a:off x="457199" y="1255714"/>
            <a:ext cx="8450375" cy="4870450"/>
          </a:xfrm>
        </p:spPr>
        <p:txBody>
          <a:bodyPr/>
          <a:lstStyle/>
          <a:p>
            <a:r>
              <a:rPr lang="en-US"/>
              <a:t>Frequently there is a pricing tradeoff based on simple demand curves:</a:t>
            </a:r>
          </a:p>
          <a:p>
            <a:pPr lvl="1"/>
            <a:r>
              <a:rPr lang="en-US"/>
              <a:t>Lower price</a:t>
            </a:r>
            <a:r>
              <a:rPr lang="en-US" i="0" spc="300">
                <a:latin typeface="Wingdings 3" charset="2"/>
                <a:cs typeface="Wingdings 3" charset="2"/>
              </a:rPr>
              <a:t>g</a:t>
            </a:r>
            <a:r>
              <a:rPr lang="en-US"/>
              <a:t>sell more, but earn less on each unit sold</a:t>
            </a:r>
          </a:p>
          <a:p>
            <a:pPr lvl="1"/>
            <a:r>
              <a:rPr lang="en-US"/>
              <a:t>Higher price</a:t>
            </a:r>
            <a:r>
              <a:rPr lang="en-US" i="0" spc="300">
                <a:latin typeface="Wingdings 3" charset="2"/>
                <a:cs typeface="Wingdings 3" charset="2"/>
              </a:rPr>
              <a:t>g</a:t>
            </a:r>
            <a:r>
              <a:rPr lang="en-US"/>
              <a:t>sell less, but earn more on each unit sold</a:t>
            </a:r>
          </a:p>
          <a:p>
            <a:pPr lvl="1"/>
            <a:r>
              <a:rPr lang="en-US"/>
              <a:t>Marginal analysis tells us how to optimize around this tradeoff:  MR=MC </a:t>
            </a:r>
            <a:r>
              <a:rPr lang="en-US" i="0" spc="300">
                <a:latin typeface="Wingdings 3" charset="2"/>
                <a:cs typeface="Wingdings 3" charset="2"/>
              </a:rPr>
              <a:t>1</a:t>
            </a:r>
            <a:r>
              <a:rPr lang="en-US"/>
              <a:t>  (P-MC)/P=1/|e|</a:t>
            </a:r>
          </a:p>
          <a:p>
            <a:r>
              <a:rPr lang="en-US"/>
              <a:t>Price discrimination allows sellers to avoid the tradeoff</a:t>
            </a:r>
          </a:p>
          <a:p>
            <a:pPr lvl="1"/>
            <a:r>
              <a:rPr lang="en-US"/>
              <a:t>Higher prices for some </a:t>
            </a:r>
          </a:p>
          <a:p>
            <a:pPr lvl="1"/>
            <a:r>
              <a:rPr lang="en-US"/>
              <a:t>Lower prices for others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7</a:t>
            </a:fld>
            <a:endParaRPr lang="en-US"/>
          </a:p>
        </p:txBody>
      </p:sp>
    </p:spTree>
    <p:extLst>
      <p:ext uri="{BB962C8B-B14F-4D97-AF65-F5344CB8AC3E}">
        <p14:creationId xmlns:p14="http://schemas.microsoft.com/office/powerpoint/2010/main" val="175645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Why (price) discriminate?</a:t>
            </a:r>
          </a:p>
        </p:txBody>
      </p:sp>
      <p:sp>
        <p:nvSpPr>
          <p:cNvPr id="6" name="Content Placeholder 5"/>
          <p:cNvSpPr>
            <a:spLocks noGrp="1"/>
          </p:cNvSpPr>
          <p:nvPr>
            <p:ph idx="1"/>
          </p:nvPr>
        </p:nvSpPr>
        <p:spPr>
          <a:xfrm>
            <a:off x="457199" y="1255714"/>
            <a:ext cx="8441369" cy="5418760"/>
          </a:xfrm>
        </p:spPr>
        <p:txBody>
          <a:bodyPr>
            <a:normAutofit lnSpcReduction="10000"/>
          </a:bodyPr>
          <a:lstStyle/>
          <a:p>
            <a:r>
              <a:rPr lang="en-US" b="1"/>
              <a:t>Example</a:t>
            </a:r>
            <a:r>
              <a:rPr lang="en-US"/>
              <a:t>: a simple demand curve</a:t>
            </a:r>
          </a:p>
          <a:p>
            <a:pPr lvl="1"/>
            <a:r>
              <a:rPr lang="en-US"/>
              <a:t>Seven consumers willing to pay {$7,$6,$5,$4,$3,$2,$1}</a:t>
            </a:r>
          </a:p>
          <a:p>
            <a:pPr lvl="1"/>
            <a:r>
              <a:rPr lang="en-US"/>
              <a:t>Marginal Cost of the good= $1.50</a:t>
            </a:r>
          </a:p>
          <a:p>
            <a:pPr lvl="1"/>
            <a:r>
              <a:rPr lang="en-US"/>
              <a:t>Optimal price is $5 	</a:t>
            </a:r>
          </a:p>
          <a:p>
            <a:r>
              <a:rPr lang="en-US"/>
              <a:t>At a price of $5, low-value consumers, {$4, $3, $2, $1}, don’t purchase</a:t>
            </a:r>
          </a:p>
          <a:p>
            <a:pPr lvl="1"/>
            <a:r>
              <a:rPr lang="en-US"/>
              <a:t>Even though their values are above the MC</a:t>
            </a:r>
          </a:p>
          <a:p>
            <a:pPr lvl="1"/>
            <a:r>
              <a:rPr lang="en-US"/>
              <a:t>This leaves unconsummated wealth-creating transactions!</a:t>
            </a:r>
          </a:p>
          <a:p>
            <a:r>
              <a:rPr lang="en-US"/>
              <a:t>If a separate price is set for this group, i.e. price at $3 and sell 2 extra units, firm profit increases, and more customers are served.</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8</a:t>
            </a:fld>
            <a:endParaRPr lang="en-US"/>
          </a:p>
        </p:txBody>
      </p:sp>
    </p:spTree>
    <p:extLst>
      <p:ext uri="{BB962C8B-B14F-4D97-AF65-F5344CB8AC3E}">
        <p14:creationId xmlns:p14="http://schemas.microsoft.com/office/powerpoint/2010/main" val="271127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Price discrimination</a:t>
            </a:r>
          </a:p>
        </p:txBody>
      </p:sp>
      <p:sp>
        <p:nvSpPr>
          <p:cNvPr id="6" name="Content Placeholder 5"/>
          <p:cNvSpPr>
            <a:spLocks noGrp="1"/>
          </p:cNvSpPr>
          <p:nvPr>
            <p:ph idx="1"/>
          </p:nvPr>
        </p:nvSpPr>
        <p:spPr>
          <a:xfrm>
            <a:off x="457200" y="1255713"/>
            <a:ext cx="8297262" cy="5355709"/>
          </a:xfrm>
        </p:spPr>
        <p:txBody>
          <a:bodyPr>
            <a:noAutofit/>
          </a:bodyPr>
          <a:lstStyle/>
          <a:p>
            <a:r>
              <a:rPr lang="en-US" sz="2400" b="1"/>
              <a:t>Motivation</a:t>
            </a:r>
            <a:r>
              <a:rPr lang="en-US" sz="2400"/>
              <a:t>: price discrimination allows a firm to sell items to low-value customers who otherwise would not purchase because the price is too high (the firm consummates a wealth-creating transaction!)</a:t>
            </a:r>
          </a:p>
          <a:p>
            <a:r>
              <a:rPr lang="en-US" sz="2400" b="1"/>
              <a:t>Definition</a:t>
            </a:r>
            <a:r>
              <a:rPr lang="en-US" sz="2400"/>
              <a:t>: </a:t>
            </a:r>
            <a:r>
              <a:rPr lang="en-US" sz="2400" b="1" i="1"/>
              <a:t>Price discrimination </a:t>
            </a:r>
            <a:r>
              <a:rPr lang="en-US" sz="2400"/>
              <a:t>is the practice of charging different prices that are not cost-justified to different people</a:t>
            </a:r>
          </a:p>
          <a:p>
            <a:pPr marL="0" indent="0" algn="ctr">
              <a:buNone/>
            </a:pPr>
            <a:r>
              <a:rPr lang="en-US" sz="2400" b="1">
                <a:solidFill>
                  <a:srgbClr val="4289A4"/>
                </a:solidFill>
                <a:latin typeface="+mn-lt"/>
              </a:rPr>
              <a:t>P</a:t>
            </a:r>
            <a:r>
              <a:rPr lang="en-US" sz="2400" b="1" baseline="-25000">
                <a:solidFill>
                  <a:srgbClr val="4289A4"/>
                </a:solidFill>
                <a:latin typeface="+mn-lt"/>
              </a:rPr>
              <a:t>1</a:t>
            </a:r>
            <a:r>
              <a:rPr lang="en-US" sz="2400" b="1">
                <a:solidFill>
                  <a:srgbClr val="4289A4"/>
                </a:solidFill>
                <a:latin typeface="+mn-lt"/>
              </a:rPr>
              <a:t>/MC</a:t>
            </a:r>
            <a:r>
              <a:rPr lang="en-US" sz="2400" b="1" baseline="-25000">
                <a:solidFill>
                  <a:srgbClr val="4289A4"/>
                </a:solidFill>
                <a:latin typeface="+mn-lt"/>
              </a:rPr>
              <a:t>1</a:t>
            </a:r>
            <a:r>
              <a:rPr lang="en-US" sz="2400" b="1">
                <a:solidFill>
                  <a:srgbClr val="4289A4"/>
                </a:solidFill>
                <a:latin typeface="+mn-lt"/>
              </a:rPr>
              <a:t> </a:t>
            </a:r>
            <a:r>
              <a:rPr lang="en-US" sz="2800">
                <a:solidFill>
                  <a:srgbClr val="4289A4"/>
                </a:solidFill>
                <a:latin typeface="Trebuchet MS" charset="0"/>
                <a:ea typeface="MS PGothic" charset="0"/>
                <a:sym typeface="Symbol" charset="0"/>
              </a:rPr>
              <a:t></a:t>
            </a:r>
            <a:r>
              <a:rPr lang="en-US" sz="2400" b="1">
                <a:solidFill>
                  <a:srgbClr val="4289A4"/>
                </a:solidFill>
                <a:latin typeface="+mn-lt"/>
              </a:rPr>
              <a:t> P</a:t>
            </a:r>
            <a:r>
              <a:rPr lang="en-US" sz="2400" b="1" baseline="-25000">
                <a:solidFill>
                  <a:srgbClr val="4289A4"/>
                </a:solidFill>
                <a:latin typeface="+mn-lt"/>
              </a:rPr>
              <a:t>2</a:t>
            </a:r>
            <a:r>
              <a:rPr lang="en-US" sz="2400" b="1">
                <a:solidFill>
                  <a:srgbClr val="4289A4"/>
                </a:solidFill>
                <a:latin typeface="+mn-lt"/>
              </a:rPr>
              <a:t>/MC</a:t>
            </a:r>
            <a:r>
              <a:rPr lang="en-US" sz="2400" b="1" baseline="-25000">
                <a:solidFill>
                  <a:srgbClr val="4289A4"/>
                </a:solidFill>
                <a:latin typeface="+mn-lt"/>
              </a:rPr>
              <a:t>2</a:t>
            </a:r>
          </a:p>
          <a:p>
            <a:pPr>
              <a:spcBef>
                <a:spcPts val="1968"/>
              </a:spcBef>
            </a:pPr>
            <a:r>
              <a:rPr lang="en-US" sz="2400"/>
              <a:t>Price discrimination allows two optimal prices to be set for two groups with different levels of price elasticity:</a:t>
            </a:r>
          </a:p>
          <a:p>
            <a:pPr marL="0" indent="0" algn="ctr">
              <a:buNone/>
            </a:pPr>
            <a:r>
              <a:rPr lang="en-US" sz="2400" b="1">
                <a:solidFill>
                  <a:srgbClr val="4289A4"/>
                </a:solidFill>
                <a:latin typeface="+mn-lt"/>
              </a:rPr>
              <a:t>(P</a:t>
            </a:r>
            <a:r>
              <a:rPr lang="en-US" sz="2400" b="1" baseline="-25000">
                <a:solidFill>
                  <a:srgbClr val="4289A4"/>
                </a:solidFill>
                <a:latin typeface="+mn-lt"/>
              </a:rPr>
              <a:t>1</a:t>
            </a:r>
            <a:r>
              <a:rPr lang="en-US" sz="2400" b="1">
                <a:solidFill>
                  <a:srgbClr val="4289A4"/>
                </a:solidFill>
                <a:latin typeface="+mn-lt"/>
              </a:rPr>
              <a:t>-MC</a:t>
            </a:r>
            <a:r>
              <a:rPr lang="en-US" sz="2400" b="1" baseline="-25000">
                <a:solidFill>
                  <a:srgbClr val="4289A4"/>
                </a:solidFill>
                <a:latin typeface="+mn-lt"/>
              </a:rPr>
              <a:t>1</a:t>
            </a:r>
            <a:r>
              <a:rPr lang="en-US" sz="2400" b="1">
                <a:solidFill>
                  <a:srgbClr val="4289A4"/>
                </a:solidFill>
                <a:latin typeface="+mn-lt"/>
              </a:rPr>
              <a:t>)/</a:t>
            </a:r>
            <a:r>
              <a:rPr lang="en-US" sz="2400" b="1">
                <a:solidFill>
                  <a:srgbClr val="4289A4"/>
                </a:solidFill>
                <a:latin typeface="Calibri"/>
              </a:rPr>
              <a:t>P</a:t>
            </a:r>
            <a:r>
              <a:rPr lang="en-US" sz="2400" b="1" baseline="-25000">
                <a:solidFill>
                  <a:srgbClr val="4289A4"/>
                </a:solidFill>
                <a:latin typeface="Calibri"/>
              </a:rPr>
              <a:t>1</a:t>
            </a:r>
            <a:r>
              <a:rPr lang="en-US" sz="2400" b="1">
                <a:solidFill>
                  <a:srgbClr val="4289A4"/>
                </a:solidFill>
                <a:latin typeface="+mn-lt"/>
              </a:rPr>
              <a:t>=1/|elasticity</a:t>
            </a:r>
            <a:r>
              <a:rPr lang="en-US" sz="2400" b="1" baseline="-25000">
                <a:solidFill>
                  <a:srgbClr val="4289A4"/>
                </a:solidFill>
                <a:latin typeface="+mn-lt"/>
              </a:rPr>
              <a:t>1</a:t>
            </a:r>
            <a:r>
              <a:rPr lang="en-US" sz="2400" b="1">
                <a:solidFill>
                  <a:srgbClr val="4289A4"/>
                </a:solidFill>
                <a:latin typeface="+mn-lt"/>
              </a:rPr>
              <a:t>|     (P</a:t>
            </a:r>
            <a:r>
              <a:rPr lang="en-US" sz="2400" b="1" baseline="-25000">
                <a:solidFill>
                  <a:srgbClr val="4289A4"/>
                </a:solidFill>
                <a:latin typeface="+mn-lt"/>
              </a:rPr>
              <a:t>2</a:t>
            </a:r>
            <a:r>
              <a:rPr lang="en-US" sz="2400" b="1">
                <a:solidFill>
                  <a:srgbClr val="4289A4"/>
                </a:solidFill>
                <a:latin typeface="+mn-lt"/>
              </a:rPr>
              <a:t>-MC</a:t>
            </a:r>
            <a:r>
              <a:rPr lang="en-US" sz="2400" b="1" baseline="-25000">
                <a:solidFill>
                  <a:srgbClr val="4289A4"/>
                </a:solidFill>
                <a:latin typeface="+mn-lt"/>
              </a:rPr>
              <a:t>2</a:t>
            </a:r>
            <a:r>
              <a:rPr lang="en-US" sz="2400" b="1">
                <a:solidFill>
                  <a:srgbClr val="4289A4"/>
                </a:solidFill>
                <a:latin typeface="+mn-lt"/>
              </a:rPr>
              <a:t>)/P</a:t>
            </a:r>
            <a:r>
              <a:rPr lang="en-US" sz="2400" b="1" baseline="-25000">
                <a:solidFill>
                  <a:srgbClr val="4289A4"/>
                </a:solidFill>
                <a:latin typeface="+mn-lt"/>
              </a:rPr>
              <a:t>2</a:t>
            </a:r>
            <a:r>
              <a:rPr lang="en-US" sz="2400" b="1">
                <a:solidFill>
                  <a:srgbClr val="4289A4"/>
                </a:solidFill>
                <a:latin typeface="+mn-lt"/>
              </a:rPr>
              <a:t>=1/|elasticity</a:t>
            </a:r>
            <a:r>
              <a:rPr lang="en-US" sz="2400" b="1" baseline="-25000">
                <a:solidFill>
                  <a:srgbClr val="4289A4"/>
                </a:solidFill>
                <a:latin typeface="+mn-lt"/>
              </a:rPr>
              <a:t>2</a:t>
            </a:r>
            <a:r>
              <a:rPr lang="en-US" sz="2400" b="1">
                <a:solidFill>
                  <a:srgbClr val="4289A4"/>
                </a:solidFill>
                <a:latin typeface="+mn-lt"/>
              </a:rPr>
              <a:t>|</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9</a:t>
            </a:fld>
            <a:endParaRPr lang="en-US"/>
          </a:p>
        </p:txBody>
      </p:sp>
    </p:spTree>
    <p:extLst>
      <p:ext uri="{BB962C8B-B14F-4D97-AF65-F5344CB8AC3E}">
        <p14:creationId xmlns:p14="http://schemas.microsoft.com/office/powerpoint/2010/main" val="2719572123"/>
      </p:ext>
    </p:extLst>
  </p:cSld>
  <p:clrMapOvr>
    <a:masterClrMapping/>
  </p:clrMapOvr>
</p:sld>
</file>

<file path=ppt/theme/theme1.xml><?xml version="1.0" encoding="utf-8"?>
<a:theme xmlns:a="http://schemas.openxmlformats.org/drawingml/2006/main" name="Froeb4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736</TotalTime>
  <Words>1514</Words>
  <Application>Microsoft Office PowerPoint</Application>
  <PresentationFormat>On-screen Show (4:3)</PresentationFormat>
  <Paragraphs>147</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Batang</vt:lpstr>
      <vt:lpstr>MS PGothic</vt:lpstr>
      <vt:lpstr>MS PGothic</vt:lpstr>
      <vt:lpstr>Arial</vt:lpstr>
      <vt:lpstr>Arial Narrow</vt:lpstr>
      <vt:lpstr>Calibri</vt:lpstr>
      <vt:lpstr>Franklin Gothic Book</vt:lpstr>
      <vt:lpstr>Franklin Gothic Medium</vt:lpstr>
      <vt:lpstr>Lucida Grande</vt:lpstr>
      <vt:lpstr>Symbol</vt:lpstr>
      <vt:lpstr>Times New Roman</vt:lpstr>
      <vt:lpstr>Trebuchet MS</vt:lpstr>
      <vt:lpstr>Wingdings 3</vt:lpstr>
      <vt:lpstr>Froeb4eTemplate</vt:lpstr>
      <vt:lpstr>Direct Price Discrimination</vt:lpstr>
      <vt:lpstr>PowerPoint Presentation</vt:lpstr>
      <vt:lpstr>PowerPoint Presentation</vt:lpstr>
      <vt:lpstr>Cell Phone Pricing</vt:lpstr>
      <vt:lpstr>Cell Phone Pricing (cont’d)</vt:lpstr>
      <vt:lpstr>Introduction: Pricing schemes</vt:lpstr>
      <vt:lpstr>Pricing tradeoff &amp; discrimination</vt:lpstr>
      <vt:lpstr>Why (price) discriminate?</vt:lpstr>
      <vt:lpstr>Price discrimination</vt:lpstr>
      <vt:lpstr>Price discrimination (cont’d)</vt:lpstr>
      <vt:lpstr>Price discrimination (cont’d)</vt:lpstr>
      <vt:lpstr>The Robinson-Patman Act (US)</vt:lpstr>
      <vt:lpstr>Pricing for laptops</vt:lpstr>
      <vt:lpstr>Back to cell phone pricing</vt:lpstr>
      <vt:lpstr>IRK’s cell phone pricing (cont.)</vt:lpstr>
      <vt:lpstr>Warning: only schmucks pay retail</vt:lpstr>
      <vt:lpstr>Medical Test Strips</vt:lpstr>
      <vt:lpstr>Medical Test Strips (cont’d)</vt:lpstr>
      <vt:lpstr>Conference Pricing</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Umbarger, Molly K</cp:lastModifiedBy>
  <cp:revision>60</cp:revision>
  <dcterms:created xsi:type="dcterms:W3CDTF">2014-12-12T21:22:25Z</dcterms:created>
  <dcterms:modified xsi:type="dcterms:W3CDTF">2017-09-26T19:21:59Z</dcterms:modified>
</cp:coreProperties>
</file>