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6"/>
  </p:notesMasterIdLst>
  <p:sldIdLst>
    <p:sldId id="256" r:id="rId2"/>
    <p:sldId id="290" r:id="rId3"/>
    <p:sldId id="291" r:id="rId4"/>
    <p:sldId id="292" r:id="rId5"/>
    <p:sldId id="293" r:id="rId6"/>
    <p:sldId id="294" r:id="rId7"/>
    <p:sldId id="295" r:id="rId8"/>
    <p:sldId id="300" r:id="rId9"/>
    <p:sldId id="296" r:id="rId10"/>
    <p:sldId id="297" r:id="rId11"/>
    <p:sldId id="301" r:id="rId12"/>
    <p:sldId id="298" r:id="rId13"/>
    <p:sldId id="29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7A1B50-FD05-4CAE-AB9C-951A2212029B}" type="datetimeFigureOut">
              <a:rPr lang="en-US" smtClean="0"/>
              <a:pPr/>
              <a:t>7/28/2021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7892A-8B51-4917-962A-FF64CFFC2F22}" type="slidenum">
              <a:rPr lang="en-US" smtClean="0"/>
              <a:pPr/>
              <a:t>‹#›</a:t>
            </a:fld>
            <a:endParaRPr lang="en-US" dirty="0"/>
          </a:p>
        </p:txBody>
      </p:sp>
    </p:spTree>
    <p:extLst>
      <p:ext uri="{BB962C8B-B14F-4D97-AF65-F5344CB8AC3E}">
        <p14:creationId xmlns:p14="http://schemas.microsoft.com/office/powerpoint/2010/main" val="2234769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F7892A-8B51-4917-962A-FF64CFFC2F22}" type="slidenum">
              <a:rPr lang="en-US" smtClean="0"/>
              <a:pPr/>
              <a:t>2</a:t>
            </a:fld>
            <a:endParaRPr lang="en-US" dirty="0"/>
          </a:p>
        </p:txBody>
      </p:sp>
    </p:spTree>
    <p:extLst>
      <p:ext uri="{BB962C8B-B14F-4D97-AF65-F5344CB8AC3E}">
        <p14:creationId xmlns:p14="http://schemas.microsoft.com/office/powerpoint/2010/main" val="52445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993E5A4-BCF0-4D08-8786-A3D9936F2C8B}" type="datetime1">
              <a:rPr lang="en-US" smtClean="0"/>
              <a:t>7/28/2021</a:t>
            </a:fld>
            <a:endParaRPr lang="en-US" dirty="0"/>
          </a:p>
        </p:txBody>
      </p:sp>
      <p:sp>
        <p:nvSpPr>
          <p:cNvPr id="17" name="Footer Placeholder 16"/>
          <p:cNvSpPr>
            <a:spLocks noGrp="1"/>
          </p:cNvSpPr>
          <p:nvPr>
            <p:ph type="ftr" sz="quarter" idx="11"/>
          </p:nvPr>
        </p:nvSpPr>
        <p:spPr/>
        <p:txBody>
          <a:bodyPr/>
          <a:lstStyle/>
          <a:p>
            <a:r>
              <a:rPr lang="en-US" dirty="0"/>
              <a:t>© Susan W. Gray – Chapter 8 Trauma- and Stressor- Related Disorders</a:t>
            </a: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8B8EA22-2835-4CFB-B691-82F1A9DB980A}"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148F2A-FE6F-4E49-BC7C-384547C9C88B}" type="datetime1">
              <a:rPr lang="en-US" smtClean="0"/>
              <a:t>7/28/2021</a:t>
            </a:fld>
            <a:endParaRPr lang="en-US" dirty="0"/>
          </a:p>
        </p:txBody>
      </p:sp>
      <p:sp>
        <p:nvSpPr>
          <p:cNvPr id="5" name="Footer Placeholder 4"/>
          <p:cNvSpPr>
            <a:spLocks noGrp="1"/>
          </p:cNvSpPr>
          <p:nvPr>
            <p:ph type="ftr" sz="quarter" idx="11"/>
          </p:nvPr>
        </p:nvSpPr>
        <p:spPr/>
        <p:txBody>
          <a:bodyPr/>
          <a:lstStyle/>
          <a:p>
            <a:r>
              <a:rPr lang="en-US" dirty="0"/>
              <a:t>© Susan W. Gray – Chapter 8 Trauma- and Stressor- Related Disorders</a:t>
            </a:r>
          </a:p>
        </p:txBody>
      </p:sp>
      <p:sp>
        <p:nvSpPr>
          <p:cNvPr id="6" name="Slide Number Placeholder 5"/>
          <p:cNvSpPr>
            <a:spLocks noGrp="1"/>
          </p:cNvSpPr>
          <p:nvPr>
            <p:ph type="sldNum" sz="quarter" idx="12"/>
          </p:nvPr>
        </p:nvSpPr>
        <p:spPr/>
        <p:txBody>
          <a:bodyPr/>
          <a:lstStyle/>
          <a:p>
            <a:fld id="{38B8EA22-2835-4CFB-B691-82F1A9DB98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B2EE2A1-99D8-4275-8688-80853E86007D}" type="datetime1">
              <a:rPr lang="en-US" smtClean="0"/>
              <a:t>7/28/2021</a:t>
            </a:fld>
            <a:endParaRPr lang="en-US" dirty="0"/>
          </a:p>
        </p:txBody>
      </p:sp>
      <p:sp>
        <p:nvSpPr>
          <p:cNvPr id="5" name="Footer Placeholder 4"/>
          <p:cNvSpPr>
            <a:spLocks noGrp="1"/>
          </p:cNvSpPr>
          <p:nvPr>
            <p:ph type="ftr" sz="quarter" idx="11"/>
          </p:nvPr>
        </p:nvSpPr>
        <p:spPr/>
        <p:txBody>
          <a:bodyPr/>
          <a:lstStyle/>
          <a:p>
            <a:r>
              <a:rPr lang="en-US" dirty="0"/>
              <a:t>© Susan W. Gray – Chapter 8 Trauma- and Stressor- Related Disorders</a:t>
            </a:r>
          </a:p>
        </p:txBody>
      </p:sp>
      <p:sp>
        <p:nvSpPr>
          <p:cNvPr id="6" name="Slide Number Placeholder 5"/>
          <p:cNvSpPr>
            <a:spLocks noGrp="1"/>
          </p:cNvSpPr>
          <p:nvPr>
            <p:ph type="sldNum" sz="quarter" idx="12"/>
          </p:nvPr>
        </p:nvSpPr>
        <p:spPr/>
        <p:txBody>
          <a:bodyPr/>
          <a:lstStyle/>
          <a:p>
            <a:fld id="{38B8EA22-2835-4CFB-B691-82F1A9DB98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D72EB3D-AAB5-41C9-88E1-140A09402437}" type="datetime1">
              <a:rPr lang="en-US" smtClean="0"/>
              <a:t>7/28/2021</a:t>
            </a:fld>
            <a:endParaRPr lang="en-US" dirty="0"/>
          </a:p>
        </p:txBody>
      </p:sp>
      <p:sp>
        <p:nvSpPr>
          <p:cNvPr id="5" name="Footer Placeholder 4"/>
          <p:cNvSpPr>
            <a:spLocks noGrp="1"/>
          </p:cNvSpPr>
          <p:nvPr>
            <p:ph type="ftr" sz="quarter" idx="11"/>
          </p:nvPr>
        </p:nvSpPr>
        <p:spPr/>
        <p:txBody>
          <a:bodyPr/>
          <a:lstStyle/>
          <a:p>
            <a:r>
              <a:rPr lang="en-US" dirty="0"/>
              <a:t>© Susan W. Gray – Chapter 8 Trauma- and Stressor- Related Disorders</a:t>
            </a:r>
          </a:p>
        </p:txBody>
      </p:sp>
      <p:sp>
        <p:nvSpPr>
          <p:cNvPr id="6" name="Slide Number Placeholder 5"/>
          <p:cNvSpPr>
            <a:spLocks noGrp="1"/>
          </p:cNvSpPr>
          <p:nvPr>
            <p:ph type="sldNum" sz="quarter" idx="12"/>
          </p:nvPr>
        </p:nvSpPr>
        <p:spPr/>
        <p:txBody>
          <a:bodyPr/>
          <a:lstStyle/>
          <a:p>
            <a:fld id="{38B8EA22-2835-4CFB-B691-82F1A9DB980A}"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8A80A41-79E6-493B-9DA7-55B918133B4F}" type="datetime1">
              <a:rPr lang="en-US" smtClean="0"/>
              <a:t>7/28/2021</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r>
              <a:rPr lang="en-US" dirty="0"/>
              <a:t>© Susan W. Gray – Chapter 8 Trauma- and Stressor- Related Disorders</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38B8EA22-2835-4CFB-B691-82F1A9DB980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B1F4FD3-9B81-4A78-8632-AF78142403E4}" type="datetime1">
              <a:rPr lang="en-US" smtClean="0"/>
              <a:t>7/28/2021</a:t>
            </a:fld>
            <a:endParaRPr lang="en-US" dirty="0"/>
          </a:p>
        </p:txBody>
      </p:sp>
      <p:sp>
        <p:nvSpPr>
          <p:cNvPr id="6" name="Footer Placeholder 5"/>
          <p:cNvSpPr>
            <a:spLocks noGrp="1"/>
          </p:cNvSpPr>
          <p:nvPr>
            <p:ph type="ftr" sz="quarter" idx="11"/>
          </p:nvPr>
        </p:nvSpPr>
        <p:spPr/>
        <p:txBody>
          <a:bodyPr/>
          <a:lstStyle/>
          <a:p>
            <a:r>
              <a:rPr lang="en-US" dirty="0"/>
              <a:t>© Susan W. Gray – Chapter 8 Trauma- and Stressor- Related Disorders</a:t>
            </a:r>
          </a:p>
        </p:txBody>
      </p:sp>
      <p:sp>
        <p:nvSpPr>
          <p:cNvPr id="7" name="Slide Number Placeholder 6"/>
          <p:cNvSpPr>
            <a:spLocks noGrp="1"/>
          </p:cNvSpPr>
          <p:nvPr>
            <p:ph type="sldNum" sz="quarter" idx="12"/>
          </p:nvPr>
        </p:nvSpPr>
        <p:spPr/>
        <p:txBody>
          <a:bodyPr/>
          <a:lstStyle/>
          <a:p>
            <a:fld id="{38B8EA22-2835-4CFB-B691-82F1A9DB980A}"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A48726F-1B30-4918-9B7B-D45469499FC1}" type="datetime1">
              <a:rPr lang="en-US" smtClean="0"/>
              <a:t>7/28/2021</a:t>
            </a:fld>
            <a:endParaRPr lang="en-US" dirty="0"/>
          </a:p>
        </p:txBody>
      </p:sp>
      <p:sp>
        <p:nvSpPr>
          <p:cNvPr id="8" name="Footer Placeholder 7"/>
          <p:cNvSpPr>
            <a:spLocks noGrp="1"/>
          </p:cNvSpPr>
          <p:nvPr>
            <p:ph type="ftr" sz="quarter" idx="11"/>
          </p:nvPr>
        </p:nvSpPr>
        <p:spPr/>
        <p:txBody>
          <a:bodyPr/>
          <a:lstStyle/>
          <a:p>
            <a:r>
              <a:rPr lang="en-US" dirty="0"/>
              <a:t>© Susan W. Gray – Chapter 8 Trauma- and Stressor- Related Disorders</a:t>
            </a:r>
          </a:p>
        </p:txBody>
      </p:sp>
      <p:sp>
        <p:nvSpPr>
          <p:cNvPr id="9" name="Slide Number Placeholder 8"/>
          <p:cNvSpPr>
            <a:spLocks noGrp="1"/>
          </p:cNvSpPr>
          <p:nvPr>
            <p:ph type="sldNum" sz="quarter" idx="12"/>
          </p:nvPr>
        </p:nvSpPr>
        <p:spPr/>
        <p:txBody>
          <a:bodyPr/>
          <a:lstStyle/>
          <a:p>
            <a:fld id="{38B8EA22-2835-4CFB-B691-82F1A9DB980A}"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F75CB0A-8673-4594-A4AA-3115E68F7C9A}" type="datetime1">
              <a:rPr lang="en-US" smtClean="0"/>
              <a:t>7/28/2021</a:t>
            </a:fld>
            <a:endParaRPr lang="en-US" dirty="0"/>
          </a:p>
        </p:txBody>
      </p:sp>
      <p:sp>
        <p:nvSpPr>
          <p:cNvPr id="4" name="Footer Placeholder 3"/>
          <p:cNvSpPr>
            <a:spLocks noGrp="1"/>
          </p:cNvSpPr>
          <p:nvPr>
            <p:ph type="ftr" sz="quarter" idx="11"/>
          </p:nvPr>
        </p:nvSpPr>
        <p:spPr/>
        <p:txBody>
          <a:bodyPr/>
          <a:lstStyle/>
          <a:p>
            <a:r>
              <a:rPr lang="en-US" dirty="0"/>
              <a:t>© Susan W. Gray – Chapter 8 Trauma- and Stressor- Related Disorders</a:t>
            </a:r>
          </a:p>
        </p:txBody>
      </p:sp>
      <p:sp>
        <p:nvSpPr>
          <p:cNvPr id="5" name="Slide Number Placeholder 4"/>
          <p:cNvSpPr>
            <a:spLocks noGrp="1"/>
          </p:cNvSpPr>
          <p:nvPr>
            <p:ph type="sldNum" sz="quarter" idx="12"/>
          </p:nvPr>
        </p:nvSpPr>
        <p:spPr/>
        <p:txBody>
          <a:bodyPr/>
          <a:lstStyle/>
          <a:p>
            <a:fld id="{38B8EA22-2835-4CFB-B691-82F1A9DB980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37CA2-9187-445E-B7D8-E8E26EA8BB79}" type="datetime1">
              <a:rPr lang="en-US" smtClean="0"/>
              <a:t>7/28/2021</a:t>
            </a:fld>
            <a:endParaRPr lang="en-US" dirty="0"/>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Slide Number Placeholder 3"/>
          <p:cNvSpPr>
            <a:spLocks noGrp="1"/>
          </p:cNvSpPr>
          <p:nvPr>
            <p:ph type="sldNum" sz="quarter" idx="12"/>
          </p:nvPr>
        </p:nvSpPr>
        <p:spPr/>
        <p:txBody>
          <a:bodyPr/>
          <a:lstStyle/>
          <a:p>
            <a:fld id="{38B8EA22-2835-4CFB-B691-82F1A9DB98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AD256EE-D747-49D2-B60F-A1BD8E296163}" type="datetime1">
              <a:rPr lang="en-US" smtClean="0"/>
              <a:t>7/28/2021</a:t>
            </a:fld>
            <a:endParaRPr lang="en-US" dirty="0"/>
          </a:p>
        </p:txBody>
      </p:sp>
      <p:sp>
        <p:nvSpPr>
          <p:cNvPr id="6" name="Footer Placeholder 5"/>
          <p:cNvSpPr>
            <a:spLocks noGrp="1"/>
          </p:cNvSpPr>
          <p:nvPr>
            <p:ph type="ftr" sz="quarter" idx="11"/>
          </p:nvPr>
        </p:nvSpPr>
        <p:spPr/>
        <p:txBody>
          <a:bodyPr/>
          <a:lstStyle/>
          <a:p>
            <a:r>
              <a:rPr lang="en-US" dirty="0"/>
              <a:t>© Susan W. Gray – Chapter 8 Trauma- and Stressor- Related Disorders</a:t>
            </a:r>
          </a:p>
        </p:txBody>
      </p:sp>
      <p:sp>
        <p:nvSpPr>
          <p:cNvPr id="7" name="Slide Number Placeholder 6"/>
          <p:cNvSpPr>
            <a:spLocks noGrp="1"/>
          </p:cNvSpPr>
          <p:nvPr>
            <p:ph type="sldNum" sz="quarter" idx="12"/>
          </p:nvPr>
        </p:nvSpPr>
        <p:spPr/>
        <p:txBody>
          <a:bodyPr/>
          <a:lstStyle/>
          <a:p>
            <a:fld id="{38B8EA22-2835-4CFB-B691-82F1A9DB980A}"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D3B8C8C-8CD2-46CA-AADC-CC0221782798}" type="datetime1">
              <a:rPr lang="en-US" smtClean="0"/>
              <a:t>7/28/2021</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r>
              <a:rPr lang="en-US" dirty="0"/>
              <a:t>© Susan W. Gray – Chapter 8 Trauma- and Stressor- Related Disorders</a:t>
            </a:r>
          </a:p>
        </p:txBody>
      </p:sp>
      <p:sp>
        <p:nvSpPr>
          <p:cNvPr id="7" name="Slide Number Placeholder 6"/>
          <p:cNvSpPr>
            <a:spLocks noGrp="1"/>
          </p:cNvSpPr>
          <p:nvPr>
            <p:ph type="sldNum" sz="quarter" idx="12"/>
          </p:nvPr>
        </p:nvSpPr>
        <p:spPr>
          <a:xfrm>
            <a:off x="146304" y="6208776"/>
            <a:ext cx="457200" cy="457200"/>
          </a:xfrm>
        </p:spPr>
        <p:txBody>
          <a:bodyPr/>
          <a:lstStyle/>
          <a:p>
            <a:fld id="{38B8EA22-2835-4CFB-B691-82F1A9DB980A}"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48FF615-7A9F-4B7B-88A1-D3A95D365352}" type="datetime1">
              <a:rPr lang="en-US" smtClean="0"/>
              <a:t>7/28/2021</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t>© Susan W. Gray – Chapter 8 Trauma- and Stressor- Related Disorders</a:t>
            </a: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8B8EA22-2835-4CFB-B691-82F1A9DB98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endParaRPr lang="en-US" dirty="0"/>
          </a:p>
          <a:p>
            <a:r>
              <a:rPr lang="en-US" dirty="0"/>
              <a:t>Susan W. Gray</a:t>
            </a:r>
          </a:p>
        </p:txBody>
      </p:sp>
      <p:sp>
        <p:nvSpPr>
          <p:cNvPr id="2" name="Title 1"/>
          <p:cNvSpPr>
            <a:spLocks noGrp="1"/>
          </p:cNvSpPr>
          <p:nvPr>
            <p:ph type="ctrTitle"/>
          </p:nvPr>
        </p:nvSpPr>
        <p:spPr>
          <a:xfrm>
            <a:off x="457200" y="1524000"/>
            <a:ext cx="8229600" cy="1451955"/>
          </a:xfrm>
        </p:spPr>
        <p:txBody>
          <a:bodyPr>
            <a:normAutofit/>
          </a:bodyPr>
          <a:lstStyle/>
          <a:p>
            <a:r>
              <a:rPr lang="en-US" sz="3200" dirty="0"/>
              <a:t>Psychopathology: A Competency-Based Assessment Model for Social Workers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3581400"/>
            <a:ext cx="1840992" cy="2514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Acute Stress Disorder (ASD)</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p:txBody>
          <a:bodyPr>
            <a:normAutofit fontScale="70000" lnSpcReduction="20000"/>
          </a:bodyPr>
          <a:lstStyle/>
          <a:p>
            <a:pPr marL="0" indent="0">
              <a:buNone/>
            </a:pPr>
            <a:r>
              <a:rPr lang="en-US" dirty="0"/>
              <a:t>ASD looks a lot like PTSD but emphasizes the severe reaction that some people have within the first month immediately following a trauma --- ASD includes any 9 of 14 symptoms in the following categories:</a:t>
            </a:r>
          </a:p>
          <a:p>
            <a:pPr marL="0" indent="0">
              <a:buNone/>
            </a:pPr>
            <a:endParaRPr lang="en-US" dirty="0"/>
          </a:p>
          <a:p>
            <a:pPr lvl="0"/>
            <a:r>
              <a:rPr lang="en-US" dirty="0"/>
              <a:t>Intrusion – As seen by: (a) recurrent, involuntary, and intrusive distressing memories of the traumatic event(s) (</a:t>
            </a:r>
            <a:r>
              <a:rPr lang="en-US" i="1" dirty="0"/>
              <a:t>Note</a:t>
            </a:r>
            <a:r>
              <a:rPr lang="en-US" dirty="0"/>
              <a:t>: Children may engage in repetitive play where themes or aspects of traumatic event(s) are communicated.) (b) the content and/or affect of recurrent, distressing dreams related to traumatic event(s); (c) dissociative reactions such as flashbacks and these reactions can range on a continuum with the most extreme reaction being a complete loss of awareness of one’s surroundings </a:t>
            </a:r>
            <a:r>
              <a:rPr lang="en-US" i="1" dirty="0"/>
              <a:t>(Note</a:t>
            </a:r>
            <a:r>
              <a:rPr lang="en-US" dirty="0"/>
              <a:t>: Children may reenact trauma-specific themes in play.); (d) intense or prolonged reactions (either psychological or physiological) in response to cues that resemble (or may symbolize) an aspect of the traumatic event(s) </a:t>
            </a:r>
          </a:p>
          <a:p>
            <a:pPr marL="0" lvl="0" indent="0">
              <a:buNone/>
            </a:pPr>
            <a:endParaRPr lang="en-US" dirty="0"/>
          </a:p>
          <a:p>
            <a:pPr lvl="0"/>
            <a:r>
              <a:rPr lang="en-US" dirty="0"/>
              <a:t>Negative mood – Persistent inability to experience positive emotions such as happiness, satisfaction or loving feelings</a:t>
            </a:r>
          </a:p>
        </p:txBody>
      </p:sp>
    </p:spTree>
    <p:extLst>
      <p:ext uri="{BB962C8B-B14F-4D97-AF65-F5344CB8AC3E}">
        <p14:creationId xmlns:p14="http://schemas.microsoft.com/office/powerpoint/2010/main" val="140506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ASD Symptom Categories Continued</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p:txBody>
          <a:bodyPr>
            <a:normAutofit fontScale="70000" lnSpcReduction="20000"/>
          </a:bodyPr>
          <a:lstStyle/>
          <a:p>
            <a:pPr lvl="0"/>
            <a:endParaRPr lang="en-US" dirty="0"/>
          </a:p>
          <a:p>
            <a:pPr lvl="0"/>
            <a:r>
              <a:rPr lang="en-US" dirty="0"/>
              <a:t>Dissociation – Understood as (a) an altered sense of reality of one’s surroundings or oneself much like being in a daze or time has slowed or seeing oneself from another’s perspective, or (b) being unable to remember important features of the traumatic event(s) and typically not due to dissociative amnesia or a head injury, alcohol or drug use</a:t>
            </a:r>
          </a:p>
          <a:p>
            <a:pPr lvl="0"/>
            <a:r>
              <a:rPr lang="en-US" dirty="0"/>
              <a:t>Avoidance – Considered to be (a) efforts to avoid distressing memories, thoughts or feeling about (or closely associated with) the traumatic event(s), and (b) trying to avoid external reminders such as avoiding people, ;laces, conversations, activities or situations that provoke distressing memories, thoughts or feelings about (or closely associated with) the traumatic event(s)  </a:t>
            </a:r>
          </a:p>
          <a:p>
            <a:pPr lvl="0"/>
            <a:r>
              <a:rPr lang="en-US" dirty="0"/>
              <a:t>Arousal – Regarded as (a) sleep disturbances, (b) irritability or angry outbursts typically seen as verbal or physical aggression toward others or objects, (c) hypervigilance, (d) difficulty concentrating, (e) an exaggerated startle response </a:t>
            </a:r>
          </a:p>
          <a:p>
            <a:pPr marL="0" indent="0">
              <a:buNone/>
            </a:pPr>
            <a:endParaRPr lang="en-US" dirty="0"/>
          </a:p>
          <a:p>
            <a:pPr marL="0" indent="0" algn="ctr">
              <a:buNone/>
            </a:pPr>
            <a:r>
              <a:rPr lang="en-US" dirty="0"/>
              <a:t>The following case of Louise Ann Brown illustrates acute stress disorder</a:t>
            </a:r>
          </a:p>
          <a:p>
            <a:endParaRPr lang="en-US" dirty="0"/>
          </a:p>
        </p:txBody>
      </p:sp>
    </p:spTree>
    <p:extLst>
      <p:ext uri="{BB962C8B-B14F-4D97-AF65-F5344CB8AC3E}">
        <p14:creationId xmlns:p14="http://schemas.microsoft.com/office/powerpoint/2010/main" val="1193102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Adjustment Disorders</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p:txBody>
          <a:bodyPr>
            <a:normAutofit fontScale="62500" lnSpcReduction="20000"/>
          </a:bodyPr>
          <a:lstStyle/>
          <a:p>
            <a:pPr marL="0" indent="0">
              <a:buNone/>
            </a:pPr>
            <a:r>
              <a:rPr lang="en-US" dirty="0"/>
              <a:t>Adjustment </a:t>
            </a:r>
            <a:r>
              <a:rPr lang="en-US"/>
              <a:t>disorders generally occur </a:t>
            </a:r>
            <a:r>
              <a:rPr lang="en-US" dirty="0"/>
              <a:t>as a reaction to a life-threatening event </a:t>
            </a:r>
            <a:r>
              <a:rPr lang="en-US"/>
              <a:t>and tend </a:t>
            </a:r>
            <a:r>
              <a:rPr lang="en-US" dirty="0"/>
              <a:t>to last longer - assessing for adjustment disorders </a:t>
            </a:r>
            <a:r>
              <a:rPr lang="en-US"/>
              <a:t>includes:</a:t>
            </a:r>
          </a:p>
          <a:p>
            <a:pPr marL="0" indent="0">
              <a:buNone/>
            </a:pPr>
            <a:endParaRPr lang="en-US" dirty="0"/>
          </a:p>
          <a:p>
            <a:r>
              <a:rPr lang="en-US" dirty="0"/>
              <a:t>Distress is out of proportion to the severity or intensity of the stressor(s)</a:t>
            </a:r>
          </a:p>
          <a:p>
            <a:r>
              <a:rPr lang="en-US" dirty="0"/>
              <a:t>Once the stressor or its consequences have ended, symptoms do not persist for more than an additional 6 months</a:t>
            </a:r>
          </a:p>
          <a:p>
            <a:r>
              <a:rPr lang="en-US" dirty="0"/>
              <a:t>Consider 6 of the following specifiers:</a:t>
            </a:r>
          </a:p>
          <a:p>
            <a:pPr lvl="1">
              <a:buFont typeface="Wingdings" panose="05000000000000000000" pitchFamily="2" charset="2"/>
              <a:buChar char="Ø"/>
            </a:pPr>
            <a:r>
              <a:rPr lang="en-US" dirty="0"/>
              <a:t>With depressed mood – low mood, tearfulness, or feelings of hopelessness are prevalent;</a:t>
            </a:r>
          </a:p>
          <a:p>
            <a:pPr lvl="1">
              <a:buFont typeface="Wingdings" panose="05000000000000000000" pitchFamily="2" charset="2"/>
              <a:buChar char="Ø"/>
            </a:pPr>
            <a:r>
              <a:rPr lang="en-US" dirty="0"/>
              <a:t>With anxiety – nervousness, worry, jitteriness, or separation anxiety are predominant;</a:t>
            </a:r>
          </a:p>
          <a:p>
            <a:pPr lvl="1">
              <a:buFont typeface="Wingdings" panose="05000000000000000000" pitchFamily="2" charset="2"/>
              <a:buChar char="Ø"/>
            </a:pPr>
            <a:r>
              <a:rPr lang="en-US" dirty="0"/>
              <a:t>With mixed anxiety and depressed mood – a combination of depression and anxiety;</a:t>
            </a:r>
          </a:p>
          <a:p>
            <a:pPr lvl="1">
              <a:buFont typeface="Wingdings" panose="05000000000000000000" pitchFamily="2" charset="2"/>
              <a:buChar char="Ø"/>
            </a:pPr>
            <a:r>
              <a:rPr lang="en-US" dirty="0"/>
              <a:t>With disturbance of conduct – when disturbed conduct is predominant; </a:t>
            </a:r>
          </a:p>
          <a:p>
            <a:pPr lvl="1">
              <a:buFont typeface="Wingdings" panose="05000000000000000000" pitchFamily="2" charset="2"/>
              <a:buChar char="Ø"/>
            </a:pPr>
            <a:r>
              <a:rPr lang="en-US" dirty="0"/>
              <a:t>With mixed disturbance of emotions and conduct – both emotional symptoms (such as depression, anxiety) and a disturbance of conduct are present; and</a:t>
            </a:r>
          </a:p>
          <a:p>
            <a:pPr lvl="1">
              <a:buFont typeface="Wingdings" panose="05000000000000000000" pitchFamily="2" charset="2"/>
              <a:buChar char="Ø"/>
            </a:pPr>
            <a:r>
              <a:rPr lang="en-US" dirty="0"/>
              <a:t>Unspecified – for maladaptive reactions that are not seen as one of the specific subtypes of adjustment disorder </a:t>
            </a:r>
          </a:p>
          <a:p>
            <a:pPr marL="320040" lvl="1" indent="0">
              <a:buNone/>
            </a:pPr>
            <a:endParaRPr lang="en-US" dirty="0"/>
          </a:p>
          <a:p>
            <a:pPr marL="320040" lvl="1" indent="0" algn="ctr">
              <a:buNone/>
            </a:pPr>
            <a:r>
              <a:rPr lang="en-US" dirty="0"/>
              <a:t>Jeannette Hutton illustrates symptoms of an adjustment disorder</a:t>
            </a:r>
          </a:p>
        </p:txBody>
      </p:sp>
    </p:spTree>
    <p:extLst>
      <p:ext uri="{BB962C8B-B14F-4D97-AF65-F5344CB8AC3E}">
        <p14:creationId xmlns:p14="http://schemas.microsoft.com/office/powerpoint/2010/main" val="1080641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Other Specified (and Unspecified) Trauma- and Stressor-Related Disorders</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a:xfrm>
            <a:off x="914400" y="1600200"/>
            <a:ext cx="7772400" cy="4419600"/>
          </a:xfrm>
        </p:spPr>
        <p:txBody>
          <a:bodyPr>
            <a:normAutofit lnSpcReduction="10000"/>
          </a:bodyPr>
          <a:lstStyle/>
          <a:p>
            <a:r>
              <a:rPr lang="en-US" dirty="0"/>
              <a:t>Specified trauma- and stressor-related disorder - applies when the person’s symptom picture does not meet full criteria for any of the disorders in this chapter</a:t>
            </a:r>
          </a:p>
          <a:p>
            <a:endParaRPr lang="en-US" dirty="0"/>
          </a:p>
          <a:p>
            <a:r>
              <a:rPr lang="en-US" dirty="0"/>
              <a:t>Unspecified trauma- and stressor-related disorder - applies to those who present with symptoms characteristic of a trauma- and stressor-related disorder and used in situations when the practitioner elects not to specify the reason that diagnostic criteria </a:t>
            </a:r>
          </a:p>
        </p:txBody>
      </p:sp>
    </p:spTree>
    <p:extLst>
      <p:ext uri="{BB962C8B-B14F-4D97-AF65-F5344CB8AC3E}">
        <p14:creationId xmlns:p14="http://schemas.microsoft.com/office/powerpoint/2010/main" val="4008910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Comparing the DSM-IV-TR Multiaxial System and the DSM-5</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a:xfrm>
            <a:off x="914400" y="1752600"/>
            <a:ext cx="7772400" cy="4267200"/>
          </a:xfrm>
        </p:spPr>
        <p:txBody>
          <a:bodyPr>
            <a:normAutofit fontScale="47500" lnSpcReduction="20000"/>
          </a:bodyPr>
          <a:lstStyle/>
          <a:p>
            <a:r>
              <a:rPr lang="en-US" sz="2500" dirty="0"/>
              <a:t>Obsessive-compulsive and related disorders is a new DSM-5 chapter which includes 4 new disorders -  hoarding disorder, excoriation (skin-picking) disorder, substance/medication-induced obsessive-compulsive and related disorder, and obsessive-compulsive and related disorder due to another medical condition</a:t>
            </a:r>
          </a:p>
          <a:p>
            <a:endParaRPr lang="en-US" sz="2500" dirty="0"/>
          </a:p>
          <a:p>
            <a:r>
              <a:rPr lang="en-US" sz="2500" dirty="0"/>
              <a:t>Trichotillomania (hair-pulling disorder) was moved from “impulse-control disorders not elsewhere classified” in the DSM-IV to the DSM-5 classification as an obsessive-compulsive disorder</a:t>
            </a:r>
          </a:p>
          <a:p>
            <a:pPr marL="0" indent="0">
              <a:buNone/>
            </a:pPr>
            <a:r>
              <a:rPr lang="en-US" sz="2500" dirty="0"/>
              <a:t> </a:t>
            </a:r>
          </a:p>
          <a:p>
            <a:r>
              <a:rPr lang="en-US" sz="2500" dirty="0"/>
              <a:t>A specifier was expanded and added to body dysmorphic disorder and hoarding disorder- good or fair insight, poor insight, and absent insight/delusional (or when the person is convinced that the obsessive-compulsive disordered beliefs are true)</a:t>
            </a:r>
          </a:p>
          <a:p>
            <a:pPr marL="0" indent="0">
              <a:buNone/>
            </a:pPr>
            <a:r>
              <a:rPr lang="en-US" sz="2500" dirty="0"/>
              <a:t> </a:t>
            </a:r>
          </a:p>
          <a:p>
            <a:r>
              <a:rPr lang="en-US" sz="2500" dirty="0"/>
              <a:t>Criteria were added to body dysmorphic disorder to describe repetitive behaviors or mental acts that may surface with perceived defects of flaws in physical appearance</a:t>
            </a:r>
          </a:p>
          <a:p>
            <a:pPr marL="0" indent="0">
              <a:buNone/>
            </a:pPr>
            <a:r>
              <a:rPr lang="en-US" sz="2500" dirty="0"/>
              <a:t> </a:t>
            </a:r>
          </a:p>
          <a:p>
            <a:r>
              <a:rPr lang="en-US" sz="2500" dirty="0"/>
              <a:t>The specifier “with obsessive-compulsive symptoms” moved from the anxiety disorders to the DSM-5 category of obsessive-compulsive and related disorders</a:t>
            </a:r>
          </a:p>
          <a:p>
            <a:pPr marL="0" indent="0">
              <a:buNone/>
            </a:pPr>
            <a:r>
              <a:rPr lang="en-US" sz="2500" dirty="0"/>
              <a:t> </a:t>
            </a:r>
          </a:p>
          <a:p>
            <a:r>
              <a:rPr lang="en-US" sz="2500" dirty="0"/>
              <a:t>Two additional diagnoses - (1) other specified obsessive-compulsive and related disorder which applies when diagnostic criteria are not met but the practitioner can stipulate reasons why, and (2) unspecified obsessive-compulsive and related disorder used when there is insufficient information to make a diagnosis</a:t>
            </a:r>
          </a:p>
          <a:p>
            <a:endParaRPr lang="en-US" dirty="0">
              <a:effectLst/>
            </a:endParaRPr>
          </a:p>
        </p:txBody>
      </p:sp>
    </p:spTree>
    <p:extLst>
      <p:ext uri="{BB962C8B-B14F-4D97-AF65-F5344CB8AC3E}">
        <p14:creationId xmlns:p14="http://schemas.microsoft.com/office/powerpoint/2010/main" val="156245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Chapter 8</a:t>
            </a:r>
            <a:br>
              <a:rPr lang="en-US" sz="2800" dirty="0"/>
            </a:br>
            <a:r>
              <a:rPr lang="en-US" sz="2800" dirty="0"/>
              <a:t>Trauma- and Stressor-Related Disorders</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a:xfrm>
            <a:off x="914400" y="1600200"/>
            <a:ext cx="7772400" cy="4419600"/>
          </a:xfrm>
        </p:spPr>
        <p:txBody>
          <a:bodyPr>
            <a:normAutofit fontScale="92500" lnSpcReduction="10000"/>
          </a:bodyPr>
          <a:lstStyle/>
          <a:p>
            <a:pPr marL="0" indent="0">
              <a:buNone/>
            </a:pPr>
            <a:r>
              <a:rPr lang="en-US" dirty="0"/>
              <a:t>Characterizes those disorders where symptoms occur after exposure to a traumatic or stressful event</a:t>
            </a:r>
          </a:p>
          <a:p>
            <a:pPr marL="0" indent="0">
              <a:buNone/>
            </a:pPr>
            <a:endParaRPr lang="en-US" dirty="0"/>
          </a:p>
          <a:p>
            <a:r>
              <a:rPr lang="en-US" dirty="0"/>
              <a:t>Usually, some combination anxiety (internalizing symptoms) or anger (externalizing symptoms) is a part of the symptom picture</a:t>
            </a:r>
          </a:p>
          <a:p>
            <a:pPr marL="0" indent="0">
              <a:buNone/>
            </a:pPr>
            <a:endParaRPr lang="en-US" dirty="0"/>
          </a:p>
          <a:p>
            <a:r>
              <a:rPr lang="en-US" dirty="0"/>
              <a:t>Two disorders are included in this chapter that share a common etiology of social neglect - understood as the absence of adequate caregiving during childhood – and they are: reactive attachment disorder </a:t>
            </a:r>
            <a:r>
              <a:rPr lang="en-US" i="1" dirty="0"/>
              <a:t>and</a:t>
            </a:r>
            <a:r>
              <a:rPr lang="en-US" dirty="0"/>
              <a:t> disinhibited social engagement disorder </a:t>
            </a:r>
          </a:p>
          <a:p>
            <a:pPr marL="0" indent="0">
              <a:buNone/>
            </a:pPr>
            <a:endParaRPr lang="en-US" dirty="0"/>
          </a:p>
        </p:txBody>
      </p:sp>
    </p:spTree>
    <p:extLst>
      <p:ext uri="{BB962C8B-B14F-4D97-AF65-F5344CB8AC3E}">
        <p14:creationId xmlns:p14="http://schemas.microsoft.com/office/powerpoint/2010/main" val="138388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Reactive Attachment Disorder</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p:txBody>
          <a:bodyPr>
            <a:normAutofit fontScale="77500" lnSpcReduction="20000"/>
          </a:bodyPr>
          <a:lstStyle/>
          <a:p>
            <a:pPr marL="0" indent="0">
              <a:buNone/>
            </a:pPr>
            <a:r>
              <a:rPr lang="en-US" dirty="0"/>
              <a:t>Characterizes a rare disorder found in children who lack attachments despite the developmental capacity to form them</a:t>
            </a:r>
          </a:p>
          <a:p>
            <a:pPr marL="0" indent="0">
              <a:buNone/>
            </a:pPr>
            <a:endParaRPr lang="en-US" dirty="0"/>
          </a:p>
          <a:p>
            <a:r>
              <a:rPr lang="en-US" dirty="0"/>
              <a:t>The core features of RAD disorder include failure to seek and respond to comforting when distressed - with social and emotional disturbances </a:t>
            </a:r>
          </a:p>
          <a:p>
            <a:r>
              <a:rPr lang="en-US" dirty="0"/>
              <a:t>Seen with at least 2 of the following: minimal emotion regulation, reduced positive affect, and episodes unexplained fearfulness and anxiety – children with a history of living in settings which limit attachment opportunities are at a higher risk </a:t>
            </a:r>
          </a:p>
          <a:p>
            <a:r>
              <a:rPr lang="en-US" dirty="0"/>
              <a:t>Symptoms begin before the age of 5 - usually can be seen while still an infant - and must have a developmental age of at least 9 months </a:t>
            </a:r>
          </a:p>
          <a:p>
            <a:pPr marL="0" indent="0">
              <a:buNone/>
            </a:pPr>
            <a:endParaRPr lang="en-US" dirty="0"/>
          </a:p>
          <a:p>
            <a:pPr marL="0" indent="0" algn="ctr">
              <a:buNone/>
            </a:pPr>
            <a:r>
              <a:rPr lang="en-US" dirty="0"/>
              <a:t>The case of Annie Marozas illustrates the symptom picture for RAD</a:t>
            </a:r>
          </a:p>
        </p:txBody>
      </p:sp>
    </p:spTree>
    <p:extLst>
      <p:ext uri="{BB962C8B-B14F-4D97-AF65-F5344CB8AC3E}">
        <p14:creationId xmlns:p14="http://schemas.microsoft.com/office/powerpoint/2010/main" val="423412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Disinhibited Social Engagement Disorder (DSED)</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p:txBody>
          <a:bodyPr>
            <a:normAutofit fontScale="77500" lnSpcReduction="20000"/>
          </a:bodyPr>
          <a:lstStyle/>
          <a:p>
            <a:pPr marL="0" indent="0">
              <a:buNone/>
            </a:pPr>
            <a:r>
              <a:rPr lang="en-US" dirty="0"/>
              <a:t>A disorder of a child’s social relatedness - the central feature is that the child has experienced serious neglect or pathogenic care (such as severe parental neglect, abuse or mishandling) very early in life</a:t>
            </a:r>
          </a:p>
          <a:p>
            <a:pPr marL="0" indent="0">
              <a:buNone/>
            </a:pPr>
            <a:endParaRPr lang="en-US" dirty="0"/>
          </a:p>
          <a:p>
            <a:pPr lvl="1"/>
            <a:r>
              <a:rPr lang="en-US" dirty="0"/>
              <a:t>Behavior includes an inappropriate approach to unfamiliar adults, a lack of wariness of strangers, and a willingness to wander off with strangers</a:t>
            </a:r>
          </a:p>
          <a:p>
            <a:pPr lvl="1"/>
            <a:endParaRPr lang="en-US" dirty="0"/>
          </a:p>
          <a:p>
            <a:pPr lvl="1"/>
            <a:r>
              <a:rPr lang="en-US" dirty="0"/>
              <a:t>The child has experienced extremes of insufficient care that limits attachment opportunities</a:t>
            </a:r>
          </a:p>
          <a:p>
            <a:pPr marL="274320" lvl="1" indent="0">
              <a:buNone/>
            </a:pPr>
            <a:endParaRPr lang="en-US" dirty="0"/>
          </a:p>
          <a:p>
            <a:pPr lvl="1"/>
            <a:r>
              <a:rPr lang="en-US" dirty="0"/>
              <a:t>Can persist into middle childhood and adolescence but has not been described in adults</a:t>
            </a:r>
          </a:p>
          <a:p>
            <a:endParaRPr lang="en-US" dirty="0"/>
          </a:p>
          <a:p>
            <a:pPr marL="0" indent="0" algn="ctr">
              <a:buNone/>
            </a:pPr>
            <a:r>
              <a:rPr lang="en-US" dirty="0"/>
              <a:t>Jimmy John Clark illustrates the symptom picture for reactive attachment disorder</a:t>
            </a:r>
          </a:p>
        </p:txBody>
      </p:sp>
    </p:spTree>
    <p:extLst>
      <p:ext uri="{BB962C8B-B14F-4D97-AF65-F5344CB8AC3E}">
        <p14:creationId xmlns:p14="http://schemas.microsoft.com/office/powerpoint/2010/main" val="2044899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Posttraumatic Stress Disorder (PTSD)</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p:txBody>
          <a:bodyPr>
            <a:normAutofit fontScale="92500" lnSpcReduction="20000"/>
          </a:bodyPr>
          <a:lstStyle/>
          <a:p>
            <a:pPr marL="0" indent="0">
              <a:buNone/>
            </a:pPr>
            <a:r>
              <a:rPr lang="en-US" dirty="0"/>
              <a:t>Close exposure to the trauma seems to be a main aspect of developing PTSD - major reference points include the reaction to catastrophic events, such as:</a:t>
            </a:r>
          </a:p>
          <a:p>
            <a:endParaRPr lang="en-US" dirty="0"/>
          </a:p>
          <a:p>
            <a:pPr lvl="1">
              <a:buFont typeface="Wingdings" panose="05000000000000000000" pitchFamily="2" charset="2"/>
              <a:buChar char="Ø"/>
            </a:pPr>
            <a:r>
              <a:rPr lang="en-US" dirty="0"/>
              <a:t>Witnessing a homicide or suicide</a:t>
            </a:r>
          </a:p>
          <a:p>
            <a:pPr lvl="1">
              <a:buFont typeface="Wingdings" panose="05000000000000000000" pitchFamily="2" charset="2"/>
              <a:buChar char="Ø"/>
            </a:pPr>
            <a:r>
              <a:rPr lang="en-US" dirty="0"/>
              <a:t>Traffic accidents</a:t>
            </a:r>
          </a:p>
          <a:p>
            <a:pPr lvl="1">
              <a:buFont typeface="Wingdings" panose="05000000000000000000" pitchFamily="2" charset="2"/>
              <a:buChar char="Ø"/>
            </a:pPr>
            <a:r>
              <a:rPr lang="en-US" dirty="0"/>
              <a:t>Combat</a:t>
            </a:r>
          </a:p>
          <a:p>
            <a:pPr lvl="1">
              <a:buFont typeface="Wingdings" panose="05000000000000000000" pitchFamily="2" charset="2"/>
              <a:buChar char="Ø"/>
            </a:pPr>
            <a:r>
              <a:rPr lang="en-US" dirty="0"/>
              <a:t>Natural disasters</a:t>
            </a:r>
          </a:p>
          <a:p>
            <a:pPr lvl="1">
              <a:buFont typeface="Wingdings" panose="05000000000000000000" pitchFamily="2" charset="2"/>
              <a:buChar char="Ø"/>
            </a:pPr>
            <a:r>
              <a:rPr lang="en-US" dirty="0"/>
              <a:t>Sexual assault </a:t>
            </a:r>
          </a:p>
          <a:p>
            <a:pPr lvl="1">
              <a:buFont typeface="Wingdings" panose="05000000000000000000" pitchFamily="2" charset="2"/>
              <a:buChar char="Ø"/>
            </a:pPr>
            <a:r>
              <a:rPr lang="en-US" dirty="0"/>
              <a:t>Victimization (such as sexual molestation, robbery, aggravated assault)</a:t>
            </a:r>
          </a:p>
          <a:p>
            <a:pPr lvl="1">
              <a:buFont typeface="Wingdings" panose="05000000000000000000" pitchFamily="2" charset="2"/>
              <a:buChar char="Ø"/>
            </a:pPr>
            <a:r>
              <a:rPr lang="en-US" dirty="0"/>
              <a:t>Survivors of holocausts </a:t>
            </a:r>
          </a:p>
          <a:p>
            <a:pPr lvl="1">
              <a:buFont typeface="Wingdings" panose="05000000000000000000" pitchFamily="2" charset="2"/>
              <a:buChar char="Ø"/>
            </a:pPr>
            <a:r>
              <a:rPr lang="en-US" dirty="0"/>
              <a:t>Life events such as domestic violence or a diagnosis of HIV</a:t>
            </a:r>
          </a:p>
        </p:txBody>
      </p:sp>
    </p:spTree>
    <p:extLst>
      <p:ext uri="{BB962C8B-B14F-4D97-AF65-F5344CB8AC3E}">
        <p14:creationId xmlns:p14="http://schemas.microsoft.com/office/powerpoint/2010/main" val="1325105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PTSD Symptom Picture</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p:txBody>
          <a:bodyPr>
            <a:normAutofit fontScale="92500" lnSpcReduction="20000"/>
          </a:bodyPr>
          <a:lstStyle/>
          <a:p>
            <a:r>
              <a:rPr lang="en-US" dirty="0"/>
              <a:t>The central feature of PTSD is exposure to actual or threatened death, serious injury or sexual violence – exposure does not include events seen only in electronic media, television, movies or pictures</a:t>
            </a:r>
          </a:p>
          <a:p>
            <a:pPr marL="0" indent="0">
              <a:buNone/>
            </a:pPr>
            <a:endParaRPr lang="en-US" dirty="0"/>
          </a:p>
          <a:p>
            <a:r>
              <a:rPr lang="en-US" dirty="0"/>
              <a:t>Symptoms must last for more than one month and significantly affect important interpersonal areas of the person’s life such as family interaction and employment</a:t>
            </a:r>
          </a:p>
          <a:p>
            <a:pPr marL="0" indent="0">
              <a:buNone/>
            </a:pPr>
            <a:endParaRPr lang="en-US" dirty="0"/>
          </a:p>
          <a:p>
            <a:r>
              <a:rPr lang="en-US" dirty="0"/>
              <a:t>PTSD is not reflective of another medical condition or the effects of a substance such as medication or alcohol</a:t>
            </a:r>
          </a:p>
        </p:txBody>
      </p:sp>
    </p:spTree>
    <p:extLst>
      <p:ext uri="{BB962C8B-B14F-4D97-AF65-F5344CB8AC3E}">
        <p14:creationId xmlns:p14="http://schemas.microsoft.com/office/powerpoint/2010/main" val="2367368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PTSD Symptom Picture Continued</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a:xfrm>
            <a:off x="914400" y="1600200"/>
            <a:ext cx="7772400" cy="4419600"/>
          </a:xfrm>
        </p:spPr>
        <p:txBody>
          <a:bodyPr>
            <a:normAutofit fontScale="70000" lnSpcReduction="20000"/>
          </a:bodyPr>
          <a:lstStyle/>
          <a:p>
            <a:pPr marL="0" indent="0">
              <a:buNone/>
            </a:pPr>
            <a:r>
              <a:rPr lang="en-US" dirty="0"/>
              <a:t>Next, the practitioner considers 4 symptom clusters characterized as follows (note the diagnostic thresholds of PTSD for children 6 years of age and younger):</a:t>
            </a:r>
          </a:p>
          <a:p>
            <a:pPr marL="0" indent="0">
              <a:buNone/>
            </a:pPr>
            <a:endParaRPr lang="en-US" dirty="0"/>
          </a:p>
          <a:p>
            <a:pPr lvl="0"/>
            <a:r>
              <a:rPr lang="en-US" i="1" dirty="0"/>
              <a:t>Re-experiencing the event </a:t>
            </a:r>
            <a:r>
              <a:rPr lang="en-US" dirty="0"/>
              <a:t>- </a:t>
            </a:r>
            <a:r>
              <a:rPr lang="en-US" u="sng" dirty="0"/>
              <a:t>One or more </a:t>
            </a:r>
            <a:r>
              <a:rPr lang="en-US" dirty="0"/>
              <a:t>of the following intrusion symptoms associated with the traumatic event(s) of (1) spontaneous memories of the traumatic event (</a:t>
            </a:r>
            <a:r>
              <a:rPr lang="en-US" i="1" dirty="0"/>
              <a:t>Note</a:t>
            </a:r>
            <a:r>
              <a:rPr lang="en-US" dirty="0"/>
              <a:t>: Children older than 6 years of age may engage in repetitive play showing themes of the trauma.); (2) recurrent dreams related to it (</a:t>
            </a:r>
            <a:r>
              <a:rPr lang="en-US" i="1" dirty="0"/>
              <a:t>Note</a:t>
            </a:r>
            <a:r>
              <a:rPr lang="en-US" dirty="0"/>
              <a:t>: Children may have frightening dreams where the content is vague or indistinguishable.); (3) flashbacks (</a:t>
            </a:r>
            <a:r>
              <a:rPr lang="en-US" i="1" dirty="0"/>
              <a:t>Note</a:t>
            </a:r>
            <a:r>
              <a:rPr lang="en-US" dirty="0"/>
              <a:t>: Children may reenact trauma through play.); (4) other intense or prolonged psychological distress; or/and (5) marked physiological reactions</a:t>
            </a:r>
          </a:p>
          <a:p>
            <a:pPr marL="0" lvl="0" indent="0">
              <a:buNone/>
            </a:pPr>
            <a:endParaRPr lang="en-US" dirty="0"/>
          </a:p>
          <a:p>
            <a:pPr lvl="0"/>
            <a:r>
              <a:rPr lang="en-US" i="1" dirty="0"/>
              <a:t>Avoidance</a:t>
            </a:r>
            <a:r>
              <a:rPr lang="en-US" dirty="0"/>
              <a:t> - </a:t>
            </a:r>
            <a:r>
              <a:rPr lang="en-US" u="sng" dirty="0"/>
              <a:t>One or both </a:t>
            </a:r>
            <a:r>
              <a:rPr lang="en-US" dirty="0"/>
              <a:t>of the following (1) distressing memories, thoughts, feelings or external reminders of the event; and (2) efforts to avoid external reminders that provoke distressing memories thoughts or feelings associated with the traumatic event(s) </a:t>
            </a:r>
          </a:p>
        </p:txBody>
      </p:sp>
    </p:spTree>
    <p:extLst>
      <p:ext uri="{BB962C8B-B14F-4D97-AF65-F5344CB8AC3E}">
        <p14:creationId xmlns:p14="http://schemas.microsoft.com/office/powerpoint/2010/main" val="114175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PTSD Symptom Clusters Continued</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a:xfrm>
            <a:off x="914400" y="1600200"/>
            <a:ext cx="7772400" cy="4419600"/>
          </a:xfrm>
        </p:spPr>
        <p:txBody>
          <a:bodyPr>
            <a:normAutofit fontScale="77500" lnSpcReduction="20000"/>
          </a:bodyPr>
          <a:lstStyle/>
          <a:p>
            <a:pPr lvl="0"/>
            <a:r>
              <a:rPr lang="en-US" i="1" dirty="0"/>
              <a:t>Negative thoughts and mood or feelings </a:t>
            </a:r>
            <a:r>
              <a:rPr lang="en-US" dirty="0"/>
              <a:t>— </a:t>
            </a:r>
            <a:r>
              <a:rPr lang="en-US" u="sng" dirty="0"/>
              <a:t>Two or more </a:t>
            </a:r>
            <a:r>
              <a:rPr lang="en-US" dirty="0"/>
              <a:t>of the following (1) an inability to remember key aspects of the event; (2) negative thoughts about oneself, others, or the world such as “I am bad,” or “No one can be trusted.”; (3) feelings that may vary from a persistent and distorted sense of blame of self or others; (4) a persistent negative emotional state such as fear, horror, anger guilt or shame; (5) a markedly diminished interest in activities to estrangement from others; (6) feelings of detachment or estrangement from others; or/and (7) to an inability to experience positive emotions such as happiness or loving feelings </a:t>
            </a:r>
          </a:p>
          <a:p>
            <a:pPr marL="0" lvl="0" indent="0">
              <a:buNone/>
            </a:pPr>
            <a:endParaRPr lang="en-US" dirty="0"/>
          </a:p>
          <a:p>
            <a:pPr lvl="0"/>
            <a:r>
              <a:rPr lang="en-US" i="1" dirty="0"/>
              <a:t>Heightened arousal </a:t>
            </a:r>
            <a:r>
              <a:rPr lang="en-US" dirty="0"/>
              <a:t>- As seen </a:t>
            </a:r>
            <a:r>
              <a:rPr lang="en-US" u="sng" dirty="0"/>
              <a:t>by two or more </a:t>
            </a:r>
            <a:r>
              <a:rPr lang="en-US" dirty="0"/>
              <a:t>of the following (1) aggressive angry outbursts; (2) reckless or self-destructive behavior; (3) hypervigilance; (4) exaggerated startle response; (5) problems concentrating; or/and (6) sleep disturbances</a:t>
            </a:r>
          </a:p>
        </p:txBody>
      </p:sp>
    </p:spTree>
    <p:extLst>
      <p:ext uri="{BB962C8B-B14F-4D97-AF65-F5344CB8AC3E}">
        <p14:creationId xmlns:p14="http://schemas.microsoft.com/office/powerpoint/2010/main" val="3780023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PTSD Specifiers</a:t>
            </a:r>
          </a:p>
        </p:txBody>
      </p:sp>
      <p:sp>
        <p:nvSpPr>
          <p:cNvPr id="3" name="Footer Placeholder 2"/>
          <p:cNvSpPr>
            <a:spLocks noGrp="1"/>
          </p:cNvSpPr>
          <p:nvPr>
            <p:ph type="ftr" sz="quarter" idx="11"/>
          </p:nvPr>
        </p:nvSpPr>
        <p:spPr/>
        <p:txBody>
          <a:bodyPr/>
          <a:lstStyle/>
          <a:p>
            <a:r>
              <a:rPr lang="en-US" dirty="0"/>
              <a:t>© Susan W. Gray – Chapter 8 Trauma- and Stressor- Related Disorders</a:t>
            </a:r>
          </a:p>
        </p:txBody>
      </p:sp>
      <p:sp>
        <p:nvSpPr>
          <p:cNvPr id="4" name="Content Placeholder 3"/>
          <p:cNvSpPr>
            <a:spLocks noGrp="1"/>
          </p:cNvSpPr>
          <p:nvPr>
            <p:ph sz="quarter" idx="1"/>
          </p:nvPr>
        </p:nvSpPr>
        <p:spPr/>
        <p:txBody>
          <a:bodyPr>
            <a:normAutofit/>
          </a:bodyPr>
          <a:lstStyle/>
          <a:p>
            <a:pPr marL="0" indent="0">
              <a:buNone/>
            </a:pPr>
            <a:endParaRPr lang="en-US" dirty="0"/>
          </a:p>
          <a:p>
            <a:r>
              <a:rPr lang="en-US" dirty="0"/>
              <a:t>Those exposed to a traumatic event may not exhibit PTSD features until years afterward – </a:t>
            </a:r>
            <a:r>
              <a:rPr lang="en-US" i="1" dirty="0"/>
              <a:t>specify</a:t>
            </a:r>
            <a:r>
              <a:rPr lang="en-US" dirty="0"/>
              <a:t> “with delayed expression”</a:t>
            </a:r>
          </a:p>
          <a:p>
            <a:endParaRPr lang="en-US" dirty="0"/>
          </a:p>
          <a:p>
            <a:r>
              <a:rPr lang="en-US" dirty="0"/>
              <a:t>The person may also experience dissociative symptoms – </a:t>
            </a:r>
            <a:r>
              <a:rPr lang="en-US" i="1" dirty="0"/>
              <a:t>specify</a:t>
            </a:r>
            <a:r>
              <a:rPr lang="en-US" dirty="0"/>
              <a:t> “with dissociative symptoms”</a:t>
            </a:r>
          </a:p>
          <a:p>
            <a:endParaRPr lang="en-US" dirty="0"/>
          </a:p>
          <a:p>
            <a:pPr marL="0" indent="0" algn="ctr">
              <a:buNone/>
            </a:pPr>
            <a:r>
              <a:rPr lang="en-US" dirty="0"/>
              <a:t>The case of Buddy Jackson illustrates someone who experienced a delayed onset of PTSD </a:t>
            </a:r>
          </a:p>
        </p:txBody>
      </p:sp>
    </p:spTree>
    <p:extLst>
      <p:ext uri="{BB962C8B-B14F-4D97-AF65-F5344CB8AC3E}">
        <p14:creationId xmlns:p14="http://schemas.microsoft.com/office/powerpoint/2010/main" val="1144357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1091</TotalTime>
  <Words>1942</Words>
  <Application>Microsoft Office PowerPoint</Application>
  <PresentationFormat>On-screen Show (4:3)</PresentationFormat>
  <Paragraphs>119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Franklin Gothic Book</vt:lpstr>
      <vt:lpstr>Perpetua</vt:lpstr>
      <vt:lpstr>Wingdings</vt:lpstr>
      <vt:lpstr>Wingdings 2</vt:lpstr>
      <vt:lpstr>Equity</vt:lpstr>
      <vt:lpstr>Psychopathology: A Competency-Based Assessment Model for Social Workers</vt:lpstr>
      <vt:lpstr>Chapter 8 Trauma- and Stressor-Related Disorders</vt:lpstr>
      <vt:lpstr>Reactive Attachment Disorder</vt:lpstr>
      <vt:lpstr>Disinhibited Social Engagement Disorder (DSED)</vt:lpstr>
      <vt:lpstr>Posttraumatic Stress Disorder (PTSD)</vt:lpstr>
      <vt:lpstr>PTSD Symptom Picture</vt:lpstr>
      <vt:lpstr>PTSD Symptom Picture Continued</vt:lpstr>
      <vt:lpstr>PTSD Symptom Clusters Continued</vt:lpstr>
      <vt:lpstr>PTSD Specifiers</vt:lpstr>
      <vt:lpstr>Acute Stress Disorder (ASD)</vt:lpstr>
      <vt:lpstr>ASD Symptom Categories Continued</vt:lpstr>
      <vt:lpstr>The Adjustment Disorders</vt:lpstr>
      <vt:lpstr>Other Specified (and Unspecified) Trauma- and Stressor-Related Disorders</vt:lpstr>
      <vt:lpstr>Comparing the DSM-IV-TR Multiaxial System and the DSM-5</vt:lpstr>
    </vt:vector>
  </TitlesOfParts>
  <Company>Barry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Neurodevelopmental  Disorders</dc:title>
  <dc:creator>tempadmin</dc:creator>
  <cp:lastModifiedBy>Amy Elizabeth Cox</cp:lastModifiedBy>
  <cp:revision>232</cp:revision>
  <dcterms:created xsi:type="dcterms:W3CDTF">2013-11-08T16:17:46Z</dcterms:created>
  <dcterms:modified xsi:type="dcterms:W3CDTF">2021-07-28T22:34:55Z</dcterms:modified>
</cp:coreProperties>
</file>