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059" r:id="rId2"/>
  </p:sldMasterIdLst>
  <p:notesMasterIdLst>
    <p:notesMasterId r:id="rId32"/>
  </p:notesMasterIdLst>
  <p:handoutMasterIdLst>
    <p:handoutMasterId r:id="rId33"/>
  </p:handoutMasterIdLst>
  <p:sldIdLst>
    <p:sldId id="344" r:id="rId3"/>
    <p:sldId id="258" r:id="rId4"/>
    <p:sldId id="259" r:id="rId5"/>
    <p:sldId id="310" r:id="rId6"/>
    <p:sldId id="341" r:id="rId7"/>
    <p:sldId id="312" r:id="rId8"/>
    <p:sldId id="314" r:id="rId9"/>
    <p:sldId id="342" r:id="rId10"/>
    <p:sldId id="315" r:id="rId11"/>
    <p:sldId id="313" r:id="rId12"/>
    <p:sldId id="316" r:id="rId13"/>
    <p:sldId id="317" r:id="rId14"/>
    <p:sldId id="318" r:id="rId15"/>
    <p:sldId id="319" r:id="rId16"/>
    <p:sldId id="343" r:id="rId17"/>
    <p:sldId id="323" r:id="rId18"/>
    <p:sldId id="325" r:id="rId19"/>
    <p:sldId id="326" r:id="rId20"/>
    <p:sldId id="327" r:id="rId21"/>
    <p:sldId id="330" r:id="rId22"/>
    <p:sldId id="331" r:id="rId23"/>
    <p:sldId id="332" r:id="rId24"/>
    <p:sldId id="333" r:id="rId25"/>
    <p:sldId id="334" r:id="rId26"/>
    <p:sldId id="336" r:id="rId27"/>
    <p:sldId id="335" r:id="rId28"/>
    <p:sldId id="338" r:id="rId29"/>
    <p:sldId id="339" r:id="rId30"/>
    <p:sldId id="340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5449"/>
    <a:srgbClr val="A90015"/>
    <a:srgbClr val="3F7681"/>
    <a:srgbClr val="627A91"/>
    <a:srgbClr val="002956"/>
    <a:srgbClr val="000000"/>
    <a:srgbClr val="1B4E8E"/>
    <a:srgbClr val="EBB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04" autoAdjust="0"/>
    <p:restoredTop sz="86508" autoAdjust="0"/>
  </p:normalViewPr>
  <p:slideViewPr>
    <p:cSldViewPr>
      <p:cViewPr varScale="1">
        <p:scale>
          <a:sx n="71" d="100"/>
          <a:sy n="71" d="100"/>
        </p:scale>
        <p:origin x="1570" y="67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48" y="2571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CDE456A2-E1C9-4441-A966-935350B42A0E}" type="datetime1">
              <a:rPr lang="en-US"/>
              <a:pPr>
                <a:defRPr/>
              </a:pPr>
              <a:t>10/6/2016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FE8F5E2E-A50D-4284-8521-25ABD5C50A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12225973-046F-4929-B05A-8B3CB2E99801}" type="datetime1">
              <a:rPr lang="en-US"/>
              <a:pPr>
                <a:defRPr/>
              </a:pPr>
              <a:t>10/6/2016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fld id="{AFE3B0E2-1587-4EEA-8DE5-52C0A22869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C97364-D3E3-4DEF-B5A2-6E46F33A14E4}" type="slidenum">
              <a:rPr lang="en-US" altLang="en-US" sz="1200">
                <a:solidFill>
                  <a:prstClr val="black"/>
                </a:solidFill>
              </a:rPr>
              <a:pPr/>
              <a:t>1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87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196437C-D766-44E9-B77F-14003A6058C6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MM_IacobucciPPT_1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934200" cy="1752600"/>
          </a:xfrm>
        </p:spPr>
        <p:txBody>
          <a:bodyPr anchor="t"/>
          <a:lstStyle>
            <a:lvl1pPr algn="l">
              <a:defRPr sz="4800">
                <a:solidFill>
                  <a:srgbClr val="EBB23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400800"/>
            <a:ext cx="6324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r>
              <a:rPr lang="en-US"/>
              <a:t>9. 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03751676-F45A-4ED1-A1BD-7BC387D83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79425"/>
            <a:ext cx="2019300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9425"/>
            <a:ext cx="5905500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E6A6764A-0072-4880-B6B4-737E12806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0010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7467600" cy="1981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38100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6D33C48-3363-49B8-9C08-246B2BBEE2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9795F645-1BE9-4AF6-A482-14A2E955F8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MM_IacobucciPPT_1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133600"/>
            <a:ext cx="6934200" cy="1752600"/>
          </a:xfrm>
        </p:spPr>
        <p:txBody>
          <a:bodyPr anchor="t"/>
          <a:lstStyle>
            <a:lvl1pPr algn="l">
              <a:defRPr sz="4800">
                <a:solidFill>
                  <a:srgbClr val="EBB23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1905000" y="6400800"/>
            <a:ext cx="63246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" pitchFamily="-108" charset="0"/>
                <a:ea typeface="ＭＳ Ｐゴシック" pitchFamily="-108" charset="-128"/>
              </a:defRPr>
            </a:lvl1pPr>
          </a:lstStyle>
          <a:p>
            <a:pPr>
              <a:defRPr/>
            </a:pPr>
            <a:r>
              <a:rPr lang="en-US"/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780873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604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A3181A5-674E-4120-A14D-ED35AB148F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246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7DD9945-9B7E-490C-9AB3-E543E8AD8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91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6473752-BA8D-469B-91F8-941C24BF59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836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A9FA81D-0A1B-40C4-8E3D-AC4F2C5238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90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AAAB4DE4-3572-4947-8777-A2B53545DF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2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017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090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DDCAB3B-1D73-4221-913C-EFAB02595A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759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479425"/>
            <a:ext cx="2019300" cy="5616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79425"/>
            <a:ext cx="5905500" cy="5616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A1CF92F-B322-4329-B2A8-FFC0FBA49A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17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9EDE6F2-6A5C-486E-81CB-822876DD53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06066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9425"/>
            <a:ext cx="7543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4114800"/>
            <a:ext cx="7467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0BB2BA6-6EBB-4E28-BF72-582AF581C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895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3E122491-BF34-4346-88BC-0F780CB793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3657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E82D16A-231D-475D-B456-139BFE0B2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3887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13A4A8E5-75E8-4EDB-AFD5-0CEFCC7F79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FE348FD5-D395-40F9-AD50-284AA95936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-92075"/>
            <a:ext cx="9186863" cy="695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57A8E82D-B28E-4924-8993-12D1E91254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A23762DF-71AA-40FF-BCBB-60340AB301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553200"/>
            <a:ext cx="381000" cy="304800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fld id="{89372736-8481-4F74-92EA-3DD5650410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M_IacobucciPPT_13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609600" y="6553200"/>
            <a:ext cx="739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800" dirty="0"/>
              <a:t>© 2018 Cengage Learning.</a:t>
            </a:r>
            <a:r>
              <a:rPr lang="en-US" sz="800" baseline="30000" dirty="0"/>
              <a:t>®</a:t>
            </a:r>
            <a:r>
              <a:rPr lang="en-US" sz="800" dirty="0"/>
              <a:t> May not be scanned, copied or duplicated, or posted to a publicly accessible website, in whole or in part.  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" name="TextBox 9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11.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  <p:sldLayoutId id="2147484057" r:id="rId12"/>
    <p:sldLayoutId id="2147484058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/>
          <a:ea typeface="ＭＳ Ｐゴシック" pitchFamily="-108" charset="-128"/>
          <a:cs typeface="Century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108" charset="-128"/>
          <a:cs typeface="Century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108" charset="-128"/>
          <a:cs typeface="Century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108" charset="-128"/>
          <a:cs typeface="Century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108" charset="-128"/>
          <a:cs typeface="Century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Times" pitchFamily="-108" charset="0"/>
        <a:buChar char="•"/>
        <a:defRPr sz="30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4E8E"/>
        </a:buClr>
        <a:buSzPct val="95000"/>
        <a:buFont typeface="Arial" charset="0"/>
        <a:buChar char="•"/>
        <a:defRPr sz="2600" i="1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M_IacobucciPPT_13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752600"/>
            <a:ext cx="7467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553200"/>
            <a:ext cx="7162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latin typeface="Arial" pitchFamily="34" charset="0"/>
                <a:ea typeface="ＭＳ Ｐゴシック" pitchFamily="-80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 userDrawn="1"/>
        </p:nvSpPr>
        <p:spPr bwMode="auto">
          <a:xfrm>
            <a:off x="609600" y="6553200"/>
            <a:ext cx="73914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rgbClr val="000000"/>
                </a:solidFill>
              </a:rPr>
              <a:t>© 2018 Cengage Learning.</a:t>
            </a:r>
            <a:r>
              <a:rPr lang="en-US" sz="800" baseline="30000" dirty="0">
                <a:solidFill>
                  <a:srgbClr val="000000"/>
                </a:solidFill>
              </a:rPr>
              <a:t>®</a:t>
            </a:r>
            <a:r>
              <a:rPr lang="en-US" sz="800" dirty="0">
                <a:solidFill>
                  <a:srgbClr val="000000"/>
                </a:solidFill>
              </a:rPr>
              <a:t> May not be scanned, copied or duplicated, or posted to a publicly accessible website, in whole or in part.  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" name="TextBox 9"/>
          <p:cNvSpPr txBox="1">
            <a:spLocks noChangeArrowheads="1"/>
          </p:cNvSpPr>
          <p:nvPr userDrawn="1"/>
        </p:nvSpPr>
        <p:spPr bwMode="auto">
          <a:xfrm>
            <a:off x="8382000" y="6553200"/>
            <a:ext cx="457200" cy="2762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1B4E8E"/>
                </a:solidFill>
                <a:latin typeface="Century" pitchFamily="-108" charset="0"/>
              </a:rPr>
              <a:t>11.</a:t>
            </a:r>
          </a:p>
        </p:txBody>
      </p:sp>
    </p:spTree>
    <p:extLst>
      <p:ext uri="{BB962C8B-B14F-4D97-AF65-F5344CB8AC3E}">
        <p14:creationId xmlns:p14="http://schemas.microsoft.com/office/powerpoint/2010/main" val="153723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/>
          <a:ea typeface="+mj-ea"/>
          <a:cs typeface="Century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entury" pitchFamily="-108" charset="0"/>
          <a:ea typeface="ＭＳ Ｐゴシック" pitchFamily="-80" charset="-128"/>
          <a:cs typeface="Century" pitchFamily="-10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pitchFamily="34" charset="0"/>
          <a:ea typeface="ＭＳ Ｐゴシック" pitchFamily="-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Font typeface="Times" panose="02020603050405020304" pitchFamily="18" charset="0"/>
        <a:buChar char="•"/>
        <a:defRPr sz="3000">
          <a:solidFill>
            <a:schemeClr val="tx1"/>
          </a:solidFill>
          <a:latin typeface="+mn-lt"/>
          <a:ea typeface="+mn-ea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B4E8E"/>
        </a:buClr>
        <a:buSzPct val="95000"/>
        <a:buFont typeface="Arial" panose="020B0604020202020204" pitchFamily="34" charset="0"/>
        <a:buChar char="•"/>
        <a:defRPr sz="2600" i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990600" y="6642100"/>
            <a:ext cx="7467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800" dirty="0">
                <a:solidFill>
                  <a:srgbClr val="606060"/>
                </a:solidFill>
              </a:rPr>
              <a:t>© 2018 </a:t>
            </a:r>
            <a:r>
              <a:rPr lang="en-US" altLang="en-US" sz="800" dirty="0" err="1">
                <a:solidFill>
                  <a:srgbClr val="606060"/>
                </a:solidFill>
              </a:rPr>
              <a:t>Cengage</a:t>
            </a:r>
            <a:r>
              <a:rPr lang="en-US" altLang="en-US" sz="800" dirty="0">
                <a:solidFill>
                  <a:srgbClr val="606060"/>
                </a:solidFill>
              </a:rPr>
              <a:t> Learning</a:t>
            </a:r>
            <a:r>
              <a:rPr lang="en-US" altLang="en-US" sz="800" baseline="30000" dirty="0">
                <a:solidFill>
                  <a:srgbClr val="606060"/>
                </a:solidFill>
              </a:rPr>
              <a:t>®</a:t>
            </a:r>
            <a:r>
              <a:rPr lang="en-US" altLang="en-US" sz="800" dirty="0">
                <a:solidFill>
                  <a:srgbClr val="606060"/>
                </a:solidFill>
              </a:rPr>
              <a:t>. May not be scanned, copied or duplicated, or posted to a publicly accessible website, in whole or in part.  </a:t>
            </a:r>
          </a:p>
        </p:txBody>
      </p:sp>
    </p:spTree>
    <p:extLst>
      <p:ext uri="{BB962C8B-B14F-4D97-AF65-F5344CB8AC3E}">
        <p14:creationId xmlns:p14="http://schemas.microsoft.com/office/powerpoint/2010/main" val="3703323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Discussion Questions #2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Can you think of an ad that recently…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altLang="en-US" dirty="0"/>
              <a:t>Got your attention?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altLang="en-US" dirty="0"/>
              <a:t>Changed your knowledge?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altLang="en-US" dirty="0"/>
              <a:t>Encouraged you to talk about it?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Goals Correlate to Product Life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Life cycle stages and advertising goals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Introduction: </a:t>
            </a:r>
            <a:r>
              <a:rPr lang="en-US" dirty="0">
                <a:ea typeface="+mn-ea"/>
                <a:cs typeface="Times New Roman" pitchFamily="18" charset="0"/>
              </a:rPr>
              <a:t>awareness and information 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Growth: </a:t>
            </a:r>
            <a:r>
              <a:rPr lang="en-US" dirty="0">
                <a:ea typeface="+mn-ea"/>
                <a:cs typeface="Times New Roman" pitchFamily="18" charset="0"/>
              </a:rPr>
              <a:t>enhance positive attitudes </a:t>
            </a:r>
          </a:p>
          <a:p>
            <a:pPr lvl="1">
              <a:defRPr/>
            </a:pPr>
            <a:r>
              <a:rPr lang="en-US" dirty="0">
                <a:ea typeface="+mn-ea"/>
                <a:cs typeface="Times New Roman" pitchFamily="18" charset="0"/>
              </a:rPr>
              <a:t>Maturity: remind consumers</a:t>
            </a:r>
          </a:p>
          <a:p>
            <a:pPr lvl="1">
              <a:defRPr/>
            </a:pPr>
            <a:r>
              <a:rPr lang="en-US" dirty="0">
                <a:ea typeface="+mn-ea"/>
                <a:cs typeface="Times New Roman" pitchFamily="18" charset="0"/>
              </a:rPr>
              <a:t>Decline: reductions in ad spending</a:t>
            </a:r>
            <a:endParaRPr lang="en-US" dirty="0">
              <a:ea typeface="+mn-ea"/>
            </a:endParaRPr>
          </a:p>
          <a:p>
            <a:pPr marL="0" indent="0">
              <a:buFont typeface="Times" pitchFamily="-108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Designing Advertising Messages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Classic communication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Source (company) encodes message (ad)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Ad is transmitted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Receiver (customer) decodes the message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r>
              <a:rPr lang="en-US" dirty="0">
                <a:ea typeface="+mn-ea"/>
              </a:rPr>
              <a:t>Copy testing makes sure target correctly understands the message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cs typeface="Century" pitchFamily="-108" charset="0"/>
              </a:rPr>
              <a:t>Cognitive Ads</a:t>
            </a:r>
            <a:br>
              <a:rPr lang="en-US" altLang="en-US" dirty="0"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cs typeface="Century" pitchFamily="-108" charset="0"/>
              </a:rPr>
              <a:t>(slide 1 of 3)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Cognitive ads engage the consumer’s brain</a:t>
            </a:r>
          </a:p>
          <a:p>
            <a:r>
              <a:rPr lang="en-US" altLang="en-US" dirty="0"/>
              <a:t>Types of cognitive ads</a:t>
            </a:r>
          </a:p>
          <a:p>
            <a:pPr lvl="1"/>
            <a:r>
              <a:rPr lang="en-US" altLang="en-US" dirty="0"/>
              <a:t>One-sided argument: focuses on</a:t>
            </a:r>
            <a:r>
              <a:rPr lang="en-US" altLang="en-US" dirty="0">
                <a:cs typeface="Times New Roman" pitchFamily="18" charset="0"/>
              </a:rPr>
              <a:t> product’s benefits</a:t>
            </a:r>
          </a:p>
          <a:p>
            <a:pPr lvl="1"/>
            <a:r>
              <a:rPr lang="en-US" altLang="en-US" dirty="0"/>
              <a:t>Two-sided argument: give</a:t>
            </a:r>
            <a:r>
              <a:rPr lang="en-US" altLang="en-US" dirty="0">
                <a:cs typeface="Times New Roman" pitchFamily="18" charset="0"/>
              </a:rPr>
              <a:t>s pros and cons </a:t>
            </a:r>
          </a:p>
          <a:p>
            <a:pPr lvl="3"/>
            <a:r>
              <a:rPr lang="en-US" altLang="en-US" dirty="0">
                <a:cs typeface="Times New Roman" pitchFamily="18" charset="0"/>
              </a:rPr>
              <a:t>Usually stand out more and are considered more objective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Cognitive Ads</a:t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(slide 2 of 3)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27651" name="Tex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Types of cognitive ads (continued)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Non-comparative ad: only one brand’s features, attributes, image, etc., are presented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Comparative ad: two or more brands’ features, attributes, image, etc., are presented</a:t>
            </a:r>
          </a:p>
          <a:p>
            <a:pPr lvl="2"/>
            <a:r>
              <a:rPr lang="en-US" altLang="en-US" dirty="0">
                <a:cs typeface="Times New Roman" pitchFamily="18" charset="0"/>
              </a:rPr>
              <a:t>Ads created by the smaller company help the company and the competitor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Cognitive Ads</a:t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(slide 3 of 3)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28675" name="Tex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Types of cognitive ads (concluded)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Product demonstration: shows the product at work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Drama: product is the solution to a problem</a:t>
            </a:r>
          </a:p>
          <a:p>
            <a:pPr lvl="2"/>
            <a:r>
              <a:rPr lang="en-US" altLang="en-US" dirty="0">
                <a:cs typeface="Times New Roman" pitchFamily="18" charset="0"/>
              </a:rPr>
              <a:t>Memorable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cs typeface="Century" pitchFamily="-108" charset="0"/>
              </a:rPr>
              <a:t>Emotional Ads</a:t>
            </a:r>
            <a:br>
              <a:rPr lang="en-US" altLang="en-US" dirty="0"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cs typeface="Century" pitchFamily="-108" charset="0"/>
              </a:rPr>
              <a:t>(slide 1 of 2)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29699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Types of emotional ads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Humor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May break through clutter &amp; be buzz-worthy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Usually not cost efficient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May remember the joke but not the product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Fear ads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Use negative emotions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For a fear appeal to be effective, the ad must provide a solution to reduce the consumer’s fear</a:t>
            </a:r>
          </a:p>
          <a:p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Emotional Ads</a:t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(slide 2 of 2)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2355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Types of emotional ads (continued)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Subliminal ads: contain elements shown too fast to detect consciously</a:t>
            </a:r>
          </a:p>
          <a:p>
            <a:pPr lvl="2"/>
            <a:r>
              <a:rPr lang="en-US" altLang="en-US" dirty="0">
                <a:cs typeface="Times New Roman" pitchFamily="18" charset="0"/>
              </a:rPr>
              <a:t>Considered unethical and have never been shown to work </a:t>
            </a:r>
          </a:p>
          <a:p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17</a:t>
            </a:fld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Image Ads</a:t>
            </a:r>
          </a:p>
        </p:txBody>
      </p:sp>
      <p:sp>
        <p:nvSpPr>
          <p:cNvPr id="31747" name="Tex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Ad message is more abstract</a:t>
            </a:r>
          </a:p>
          <a:p>
            <a:r>
              <a:rPr lang="en-US" altLang="en-US" dirty="0"/>
              <a:t>Company distinguishes itself by its image because the product’s category is crowded</a:t>
            </a:r>
          </a:p>
          <a:p>
            <a:r>
              <a:rPr lang="en-US" altLang="en-US" dirty="0"/>
              <a:t>Used for positioning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18</a:t>
            </a:fld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Endorsement Ads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  <a:cs typeface="Times New Roman" pitchFamily="18" charset="0"/>
              </a:rPr>
              <a:t>Spokesperson provides a testimonial</a:t>
            </a:r>
          </a:p>
          <a:p>
            <a:pPr>
              <a:defRPr/>
            </a:pPr>
            <a:r>
              <a:rPr lang="en-US" dirty="0">
                <a:ea typeface="+mn-ea"/>
                <a:cs typeface="Times New Roman" pitchFamily="18" charset="0"/>
              </a:rPr>
              <a:t>Types of spokespeople</a:t>
            </a:r>
          </a:p>
          <a:p>
            <a:pPr lvl="1">
              <a:defRPr/>
            </a:pPr>
            <a:r>
              <a:rPr lang="en-US" dirty="0">
                <a:ea typeface="+mn-ea"/>
                <a:cs typeface="Times New Roman" pitchFamily="18" charset="0"/>
              </a:rPr>
              <a:t>Celebrity</a:t>
            </a:r>
          </a:p>
          <a:p>
            <a:pPr lvl="1">
              <a:defRPr/>
            </a:pPr>
            <a:r>
              <a:rPr lang="en-US" dirty="0">
                <a:ea typeface="+mn-ea"/>
                <a:cs typeface="Times New Roman" pitchFamily="18" charset="0"/>
              </a:rPr>
              <a:t>Spokes-characters</a:t>
            </a:r>
          </a:p>
          <a:p>
            <a:pPr lvl="1">
              <a:defRPr/>
            </a:pPr>
            <a:r>
              <a:rPr lang="en-US" dirty="0">
                <a:ea typeface="+mn-ea"/>
                <a:cs typeface="Times New Roman" pitchFamily="18" charset="0"/>
              </a:rPr>
              <a:t>Experts</a:t>
            </a:r>
          </a:p>
          <a:p>
            <a:pPr lvl="1">
              <a:defRPr/>
            </a:pPr>
            <a:r>
              <a:rPr lang="en-US" dirty="0">
                <a:ea typeface="+mn-ea"/>
                <a:cs typeface="Times New Roman" pitchFamily="18" charset="0"/>
              </a:rPr>
              <a:t>Regular people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19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>
                <a:latin typeface="Century" pitchFamily="-108" charset="0"/>
                <a:cs typeface="Century" pitchFamily="-108" charset="0"/>
              </a:rPr>
              <a:t>Advertising Messages and Marketing Communications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143000" y="6642100"/>
            <a:ext cx="74676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800">
                <a:solidFill>
                  <a:srgbClr val="606060"/>
                </a:solidFill>
              </a:rPr>
              <a:t>© 2018 Cengage Learning.</a:t>
            </a:r>
            <a:r>
              <a:rPr lang="en-US" altLang="en-US" sz="800" baseline="30000">
                <a:solidFill>
                  <a:srgbClr val="606060"/>
                </a:solidFill>
              </a:rPr>
              <a:t>®</a:t>
            </a:r>
            <a:r>
              <a:rPr lang="en-US" altLang="en-US" sz="800">
                <a:solidFill>
                  <a:srgbClr val="606060"/>
                </a:solidFill>
              </a:rPr>
              <a:t> May not be scanned, copied or duplicated, or posted to a publicly accessible website, in whole or in part.  </a:t>
            </a:r>
          </a:p>
        </p:txBody>
      </p:sp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0" y="1270000"/>
            <a:ext cx="137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7200" b="1">
                <a:solidFill>
                  <a:srgbClr val="800000"/>
                </a:solidFill>
                <a:latin typeface="Century" pitchFamily="-108" charset="0"/>
              </a:rPr>
              <a:t>11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2000" y="6553200"/>
            <a:ext cx="6096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60066"/>
              </a:buClr>
              <a:buFont typeface="Times" panose="02020603050405020304" pitchFamily="18" charset="0"/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1B4E8E"/>
              </a:buClr>
              <a:buSzPct val="95000"/>
              <a:buFont typeface="Arial" panose="020B0604020202020204" pitchFamily="34" charset="0"/>
              <a:buChar char="•"/>
              <a:defRPr sz="26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dirty="0">
                <a:solidFill>
                  <a:srgbClr val="1B4E8E"/>
                </a:solidFill>
                <a:latin typeface="Century" panose="02040604050505020304" pitchFamily="18" charset="0"/>
              </a:rPr>
              <a:t>11.  </a:t>
            </a:r>
            <a:fld id="{8D6409E8-F63F-4324-B80E-80F0CF573471}" type="slidenum">
              <a:rPr lang="en-US" altLang="en-US" sz="1200" smtClean="0">
                <a:solidFill>
                  <a:srgbClr val="1B4E8E"/>
                </a:solidFill>
                <a:latin typeface="Century" panose="020406040505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200" dirty="0">
              <a:solidFill>
                <a:srgbClr val="1B4E8E"/>
              </a:solidFill>
              <a:latin typeface="Century" panose="020406040505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cs typeface="Century" pitchFamily="-108" charset="0"/>
              </a:rPr>
              <a:t>How Endorsements Work</a:t>
            </a:r>
            <a:br>
              <a:rPr lang="en-US" altLang="en-US" dirty="0"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cs typeface="Century" pitchFamily="-108" charset="0"/>
              </a:rPr>
              <a:t>(slide 1 of 2)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Elaboration likelihood model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Central route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Ad’s argument persuades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Occurs when customers are highly involved with brand and motivated to process the ad 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Peripheral route</a:t>
            </a:r>
            <a:r>
              <a:rPr lang="en-US" altLang="en-US" sz="2200" dirty="0">
                <a:cs typeface="Times New Roman" pitchFamily="18" charset="0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Ad’s peripheral cues persuade not argue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Occurs when customers are not involved with brand and not motivated to process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20</a:t>
            </a:fld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How Endorsements Work</a:t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(slide 2 of 2)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Source credibility</a:t>
            </a:r>
          </a:p>
          <a:p>
            <a:pPr lvl="1"/>
            <a:r>
              <a:rPr lang="en-US" altLang="en-US" dirty="0"/>
              <a:t>Consumer interprets message as the most important piece of information, but also processes the credibility of the source </a:t>
            </a:r>
          </a:p>
          <a:p>
            <a:pPr lvl="2"/>
            <a:r>
              <a:rPr lang="en-US" altLang="en-US" dirty="0"/>
              <a:t>e.g., actors who play doctors on TV </a:t>
            </a:r>
          </a:p>
          <a:p>
            <a:r>
              <a:rPr lang="en-US" altLang="en-US" dirty="0"/>
              <a:t>Sleeper effect</a:t>
            </a:r>
          </a:p>
          <a:p>
            <a:pPr lvl="1"/>
            <a:r>
              <a:rPr lang="en-US" altLang="en-US" dirty="0"/>
              <a:t>Consumers forget the source over time, so its credibility doesn’t matter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21</a:t>
            </a:fld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Discussion Questions #3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Which type of ad would you recommend using to pitch: 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Your university?  Why?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Mother’s Against Drunk Driving (MADD)? Why?</a:t>
            </a:r>
          </a:p>
          <a:p>
            <a:pPr marL="971550" lvl="1" indent="-514350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A presidential candidate?  Why?</a:t>
            </a:r>
          </a:p>
          <a:p>
            <a:pPr marL="457200" lvl="1" indent="0">
              <a:buFont typeface="Arial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22</a:t>
            </a:fld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cs typeface="Century" pitchFamily="-108" charset="0"/>
              </a:rPr>
              <a:t>Evaluating Advertising</a:t>
            </a:r>
            <a:br>
              <a:rPr lang="en-US" altLang="en-US" dirty="0"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cs typeface="Century" pitchFamily="-108" charset="0"/>
              </a:rPr>
              <a:t>(slide 1 of 3)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Cognitive tests consider memory</a:t>
            </a:r>
          </a:p>
          <a:p>
            <a:pPr marL="739775" lvl="1" indent="-282575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Day-after recall tests (DAR)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Ask random samples of households  </a:t>
            </a:r>
            <a:br>
              <a:rPr lang="en-US" dirty="0">
                <a:ea typeface="+mn-ea"/>
              </a:rPr>
            </a:br>
            <a:r>
              <a:rPr lang="en-US" dirty="0">
                <a:ea typeface="+mn-ea"/>
              </a:rPr>
              <a:t>“Which brands did you see last night?”</a:t>
            </a:r>
          </a:p>
          <a:p>
            <a:pPr marL="739775" lvl="1" indent="-282575">
              <a:buFont typeface="+mj-lt"/>
              <a:buAutoNum type="arabicPeriod"/>
              <a:defRPr/>
            </a:pPr>
            <a:r>
              <a:rPr lang="en-US" dirty="0">
                <a:ea typeface="+mn-ea"/>
              </a:rPr>
              <a:t>Recognition tests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When can’t remember more ads, ask</a:t>
            </a:r>
            <a:br>
              <a:rPr lang="en-US" dirty="0">
                <a:ea typeface="+mn-ea"/>
              </a:rPr>
            </a:br>
            <a:r>
              <a:rPr lang="en-US" dirty="0">
                <a:ea typeface="+mn-ea"/>
              </a:rPr>
              <a:t>“Do you remember seeing X ad?”</a:t>
            </a:r>
          </a:p>
          <a:p>
            <a:pPr>
              <a:defRPr/>
            </a:pPr>
            <a:r>
              <a:rPr lang="en-US" dirty="0">
                <a:ea typeface="+mn-ea"/>
              </a:rPr>
              <a:t>Mere exposure</a:t>
            </a:r>
          </a:p>
          <a:p>
            <a:pPr lvl="1">
              <a:defRPr/>
            </a:pPr>
            <a:r>
              <a:rPr lang="en-US" dirty="0">
                <a:ea typeface="+mn-ea"/>
                <a:cs typeface="Times New Roman" pitchFamily="18" charset="0"/>
              </a:rPr>
              <a:t>Sheer familiarity from repeated exposure may enhance viewer’s favorability</a:t>
            </a: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Evaluating Advertising</a:t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(slide 2 of 3)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Affective ads (image and preference)</a:t>
            </a:r>
          </a:p>
          <a:p>
            <a:pPr marL="739775" lvl="1" indent="-282575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>
                <a:ea typeface="+mn-ea"/>
                <a:cs typeface="Times New Roman" pitchFamily="18" charset="0"/>
              </a:rPr>
              <a:t>Concept testing</a:t>
            </a:r>
            <a:r>
              <a:rPr lang="en-US" sz="2200" dirty="0">
                <a:ea typeface="+mn-ea"/>
                <a:cs typeface="Times New Roman" pitchFamily="18" charset="0"/>
              </a:rPr>
              <a:t> 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>
                <a:ea typeface="+mn-ea"/>
                <a:cs typeface="Times New Roman" pitchFamily="18" charset="0"/>
              </a:rPr>
              <a:t>3-4 focus groups of 8-10 screened participants are shown the ideas of the ad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>
                <a:ea typeface="+mn-ea"/>
                <a:cs typeface="Times New Roman" pitchFamily="18" charset="0"/>
              </a:rPr>
              <a:t>Ads are usually in preliminary development</a:t>
            </a:r>
          </a:p>
          <a:p>
            <a:pPr lvl="2">
              <a:lnSpc>
                <a:spcPct val="90000"/>
              </a:lnSpc>
              <a:defRPr/>
            </a:pPr>
            <a:r>
              <a:rPr lang="en-US" dirty="0">
                <a:ea typeface="+mn-ea"/>
                <a:cs typeface="Times New Roman" pitchFamily="18" charset="0"/>
              </a:rPr>
              <a:t>Consumers’ responses to ad, brand, etc., are evaluated</a:t>
            </a:r>
          </a:p>
          <a:p>
            <a:pPr lvl="1"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24</a:t>
            </a:fld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Evaluating Advertising</a:t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(slide 3 of 3)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Affective ads (continued)</a:t>
            </a:r>
          </a:p>
          <a:p>
            <a:pPr marL="739775" lvl="1" indent="-282575">
              <a:lnSpc>
                <a:spcPct val="90000"/>
              </a:lnSpc>
              <a:buFont typeface="Arial" charset="0"/>
              <a:buAutoNum type="arabicPeriod" startAt="2"/>
            </a:pPr>
            <a:r>
              <a:rPr lang="en-US" altLang="en-US" dirty="0"/>
              <a:t>Copy testing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Large random samples of consumers view a TV program and ads; after 30 minutes, consumers take survey</a:t>
            </a:r>
          </a:p>
          <a:p>
            <a:pPr lvl="2">
              <a:lnSpc>
                <a:spcPct val="90000"/>
              </a:lnSpc>
            </a:pPr>
            <a:r>
              <a:rPr lang="en-US" altLang="en-US" dirty="0">
                <a:cs typeface="Times New Roman" pitchFamily="18" charset="0"/>
              </a:rPr>
              <a:t>Ad evaluation items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>
                <a:cs typeface="Times New Roman" pitchFamily="18" charset="0"/>
              </a:rPr>
              <a:t>Stimulation (curious, enthusiastic, etc.)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>
                <a:cs typeface="Times New Roman" pitchFamily="18" charset="0"/>
              </a:rPr>
              <a:t>Information (useful, credible, etc.)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>
                <a:cs typeface="Times New Roman" pitchFamily="18" charset="0"/>
              </a:rPr>
              <a:t>Negative emotion (irritation, etc.)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>
                <a:cs typeface="Times New Roman" pitchFamily="18" charset="0"/>
              </a:rPr>
              <a:t>Transformation (enjoyment, satisfied feeling, etc.)</a:t>
            </a:r>
          </a:p>
          <a:p>
            <a:pPr lvl="3">
              <a:lnSpc>
                <a:spcPct val="90000"/>
              </a:lnSpc>
            </a:pPr>
            <a:r>
              <a:rPr lang="en-US" altLang="en-US" sz="2000" dirty="0">
                <a:cs typeface="Times New Roman" pitchFamily="18" charset="0"/>
              </a:rPr>
              <a:t>Identification (felt involved with it, etc.)</a:t>
            </a:r>
            <a:br>
              <a:rPr lang="en-US" altLang="en-US" sz="2000" dirty="0"/>
            </a:br>
            <a:endParaRPr lang="en-US" altLang="en-US" sz="2000" dirty="0"/>
          </a:p>
          <a:p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latin typeface="Century" pitchFamily="-108" charset="0"/>
                <a:cs typeface="Century" pitchFamily="-108" charset="0"/>
              </a:rPr>
              <a:t>A</a:t>
            </a:r>
            <a:r>
              <a:rPr lang="en-US" altLang="en-US" baseline="-25000" dirty="0" err="1">
                <a:latin typeface="Century" pitchFamily="-108" charset="0"/>
                <a:cs typeface="Century" pitchFamily="-108" charset="0"/>
              </a:rPr>
              <a:t>ad</a:t>
            </a:r>
            <a:r>
              <a:rPr lang="en-US" altLang="en-US" dirty="0">
                <a:latin typeface="Century" pitchFamily="-108" charset="0"/>
                <a:cs typeface="Century" pitchFamily="-108" charset="0"/>
              </a:rPr>
              <a:t> and </a:t>
            </a:r>
            <a:r>
              <a:rPr lang="en-US" altLang="en-US" dirty="0" err="1">
                <a:latin typeface="Century" pitchFamily="-108" charset="0"/>
                <a:cs typeface="Century" pitchFamily="-108" charset="0"/>
              </a:rPr>
              <a:t>A</a:t>
            </a:r>
            <a:r>
              <a:rPr lang="en-US" altLang="en-US" baseline="-25000" dirty="0" err="1">
                <a:latin typeface="Century" pitchFamily="-108" charset="0"/>
                <a:cs typeface="Century" pitchFamily="-108" charset="0"/>
              </a:rPr>
              <a:t>brand</a:t>
            </a:r>
            <a:endParaRPr lang="en-US" altLang="en-US" baseline="-25000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  <a:cs typeface="Times New Roman" pitchFamily="18" charset="0"/>
              </a:rPr>
              <a:t>Measure two attitudes</a:t>
            </a:r>
          </a:p>
          <a:p>
            <a:pPr lvl="1">
              <a:defRPr/>
            </a:pPr>
            <a:r>
              <a:rPr lang="en-US" dirty="0">
                <a:ea typeface="+mn-ea"/>
                <a:cs typeface="Times New Roman" pitchFamily="18" charset="0"/>
              </a:rPr>
              <a:t>Attitudes-toward-the-ad (</a:t>
            </a:r>
            <a:r>
              <a:rPr lang="en-US" dirty="0" err="1">
                <a:ea typeface="+mn-ea"/>
                <a:cs typeface="Times New Roman" pitchFamily="18" charset="0"/>
              </a:rPr>
              <a:t>A</a:t>
            </a:r>
            <a:r>
              <a:rPr lang="en-US" baseline="-30000" dirty="0" err="1">
                <a:ea typeface="+mn-ea"/>
                <a:cs typeface="Times New Roman" pitchFamily="18" charset="0"/>
              </a:rPr>
              <a:t>ad</a:t>
            </a:r>
            <a:r>
              <a:rPr lang="en-US" dirty="0">
                <a:ea typeface="+mn-ea"/>
                <a:cs typeface="Times New Roman" pitchFamily="18" charset="0"/>
              </a:rPr>
              <a:t>)</a:t>
            </a:r>
          </a:p>
          <a:p>
            <a:pPr lvl="1">
              <a:defRPr/>
            </a:pPr>
            <a:r>
              <a:rPr lang="en-US" dirty="0">
                <a:ea typeface="+mn-ea"/>
                <a:cs typeface="Times New Roman" pitchFamily="18" charset="0"/>
              </a:rPr>
              <a:t>Attitudes-toward-the-brand </a:t>
            </a:r>
            <a:r>
              <a:rPr lang="en-US" dirty="0">
                <a:ea typeface="+mn-ea"/>
              </a:rPr>
              <a:t>(</a:t>
            </a:r>
            <a:r>
              <a:rPr lang="en-US" dirty="0" err="1">
                <a:ea typeface="+mn-ea"/>
                <a:cs typeface="Times New Roman" pitchFamily="18" charset="0"/>
              </a:rPr>
              <a:t>A</a:t>
            </a:r>
            <a:r>
              <a:rPr lang="en-US" baseline="-30000" dirty="0" err="1">
                <a:ea typeface="+mn-ea"/>
                <a:cs typeface="Times New Roman" pitchFamily="18" charset="0"/>
              </a:rPr>
              <a:t>brand</a:t>
            </a:r>
            <a:r>
              <a:rPr lang="en-US" dirty="0">
                <a:ea typeface="+mn-ea"/>
                <a:cs typeface="Times New Roman" pitchFamily="18" charset="0"/>
              </a:rPr>
              <a:t>)</a:t>
            </a:r>
          </a:p>
          <a:p>
            <a:pPr>
              <a:defRPr/>
            </a:pPr>
            <a:endParaRPr lang="en-US" sz="2800" dirty="0"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US" sz="2800" dirty="0" err="1">
                <a:ea typeface="+mn-ea"/>
                <a:cs typeface="Times New Roman" pitchFamily="18" charset="0"/>
              </a:rPr>
              <a:t>A</a:t>
            </a:r>
            <a:r>
              <a:rPr lang="en-US" sz="2800" baseline="-30000" dirty="0" err="1">
                <a:ea typeface="+mn-ea"/>
                <a:cs typeface="Times New Roman" pitchFamily="18" charset="0"/>
              </a:rPr>
              <a:t>ad</a:t>
            </a:r>
            <a:r>
              <a:rPr lang="en-US" sz="2800" baseline="-30000" dirty="0">
                <a:ea typeface="+mn-ea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 err="1">
                <a:ea typeface="+mn-ea"/>
                <a:cs typeface="Times New Roman" pitchFamily="18" charset="0"/>
              </a:rPr>
              <a:t>A</a:t>
            </a:r>
            <a:r>
              <a:rPr lang="en-US" sz="2800" baseline="-30000" dirty="0" err="1">
                <a:ea typeface="+mn-ea"/>
                <a:cs typeface="Times New Roman" pitchFamily="18" charset="0"/>
              </a:rPr>
              <a:t>brand</a:t>
            </a:r>
            <a:r>
              <a:rPr lang="en-US" sz="2800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800" dirty="0">
                <a:ea typeface="+mn-ea"/>
                <a:cs typeface="Times New Roman" pitchFamily="18" charset="0"/>
              </a:rPr>
              <a:t>likelihood to purchase</a:t>
            </a:r>
            <a:endParaRPr lang="en-US" sz="2800" dirty="0">
              <a:ea typeface="+mn-ea"/>
            </a:endParaRPr>
          </a:p>
          <a:p>
            <a:pPr>
              <a:defRPr/>
            </a:pPr>
            <a:endParaRPr lang="en-US" sz="2600" dirty="0"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US" sz="2600" dirty="0">
                <a:ea typeface="+mn-ea"/>
                <a:cs typeface="Times New Roman" pitchFamily="18" charset="0"/>
              </a:rPr>
              <a:t>Testing methods</a:t>
            </a:r>
          </a:p>
          <a:p>
            <a:pPr lvl="1">
              <a:defRPr/>
            </a:pPr>
            <a:r>
              <a:rPr lang="en-US" dirty="0">
                <a:ea typeface="+mn-ea"/>
                <a:cs typeface="Times New Roman" pitchFamily="18" charset="0"/>
              </a:rPr>
              <a:t>Dial during an ad copy test</a:t>
            </a:r>
          </a:p>
          <a:p>
            <a:pPr lvl="1">
              <a:defRPr/>
            </a:pPr>
            <a:r>
              <a:rPr lang="en-US" dirty="0">
                <a:ea typeface="+mn-ea"/>
                <a:cs typeface="Times New Roman" pitchFamily="18" charset="0"/>
              </a:rPr>
              <a:t>Diagnostics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26</a:t>
            </a:fld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Discussion Questions #4</a:t>
            </a:r>
          </a:p>
        </p:txBody>
      </p:sp>
      <p:sp>
        <p:nvSpPr>
          <p:cNvPr id="35844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en-US" altLang="en-US" dirty="0"/>
              <a:t>Which firm above has a problem with</a:t>
            </a:r>
          </a:p>
          <a:p>
            <a:pPr lvl="1"/>
            <a:r>
              <a:rPr lang="en-US" altLang="en-US" dirty="0"/>
              <a:t>Satisfaction?</a:t>
            </a:r>
          </a:p>
          <a:p>
            <a:pPr lvl="1"/>
            <a:r>
              <a:rPr lang="en-US" altLang="en-US" dirty="0"/>
              <a:t>Awareness?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en-US" altLang="en-US" dirty="0"/>
              <a:t>Which brand would you most want to be associated with?</a:t>
            </a:r>
          </a:p>
        </p:txBody>
      </p:sp>
      <p:pic>
        <p:nvPicPr>
          <p:cNvPr id="40964" name="Picture 6" descr="Figure 11.9 Marketing Diagnost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450" y="1371600"/>
            <a:ext cx="3975100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27</a:t>
            </a:fld>
            <a:endParaRPr lang="en-US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cs typeface="Century" pitchFamily="-108" charset="0"/>
              </a:rPr>
              <a:t>Managerial Recap</a:t>
            </a:r>
            <a:br>
              <a:rPr lang="en-US" altLang="en-US" dirty="0"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cs typeface="Century" pitchFamily="-108" charset="0"/>
              </a:rPr>
              <a:t>(slide 1 of 2)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n-ea"/>
              </a:rPr>
              <a:t>Set goals in order to evaluate ads</a:t>
            </a:r>
          </a:p>
          <a:p>
            <a:pPr>
              <a:defRPr/>
            </a:pPr>
            <a:r>
              <a:rPr lang="en-US" dirty="0">
                <a:ea typeface="+mn-ea"/>
              </a:rPr>
              <a:t>Classes of ad messages  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Rational or cognitive ads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One- and two-sided arguments, comparative and non-comparative ads, product demonstrations, and dramas</a:t>
            </a:r>
          </a:p>
          <a:p>
            <a:pPr lvl="1">
              <a:defRPr/>
            </a:pPr>
            <a:r>
              <a:rPr lang="en-US" dirty="0">
                <a:ea typeface="+mn-ea"/>
              </a:rPr>
              <a:t>Emotional ads</a:t>
            </a:r>
          </a:p>
          <a:p>
            <a:pPr lvl="2">
              <a:defRPr/>
            </a:pPr>
            <a:r>
              <a:rPr lang="en-US" dirty="0">
                <a:ea typeface="+mn-ea"/>
              </a:rPr>
              <a:t>Humorous and fear-inducing appeals, image, and endorsements</a:t>
            </a:r>
          </a:p>
          <a:p>
            <a:pPr marL="0" indent="0">
              <a:buFont typeface="Times" pitchFamily="-108" charset="0"/>
              <a:buNone/>
              <a:defRPr/>
            </a:pPr>
            <a:endParaRPr lang="en-US" sz="3200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28</a:t>
            </a:fld>
            <a:endParaRPr lang="en-US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cs typeface="Century" pitchFamily="-108" charset="0"/>
              </a:rPr>
              <a:t>Managerial Recap</a:t>
            </a:r>
            <a:br>
              <a:rPr lang="en-US" altLang="en-US" dirty="0"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cs typeface="Century" pitchFamily="-108" charset="0"/>
              </a:rPr>
              <a:t>(slide 2 of 2)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Advertising is tested via concept testing and copy testing </a:t>
            </a:r>
          </a:p>
          <a:p>
            <a:pPr lvl="1"/>
            <a:r>
              <a:rPr lang="en-US" altLang="en-US" dirty="0"/>
              <a:t>Memory tests (recall and recognition)</a:t>
            </a:r>
          </a:p>
          <a:p>
            <a:pPr lvl="1"/>
            <a:r>
              <a:rPr lang="en-US" altLang="en-US" dirty="0"/>
              <a:t>Attitudinal tests</a:t>
            </a:r>
          </a:p>
          <a:p>
            <a:pPr lvl="1"/>
            <a:r>
              <a:rPr lang="en-US" altLang="en-US" dirty="0"/>
              <a:t>Behavioral measures  </a:t>
            </a:r>
          </a:p>
          <a:p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29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entury" pitchFamily="-108" charset="0"/>
                <a:cs typeface="Century" pitchFamily="-108" charset="0"/>
              </a:rPr>
              <a:t>Marketing Framework</a:t>
            </a:r>
          </a:p>
        </p:txBody>
      </p:sp>
      <p:pic>
        <p:nvPicPr>
          <p:cNvPr id="16387" name="Picture 5" descr="Managerial Checklist&#10;What are the three phases of the buying process?&#10;What kinds of purchases are there?&#10;How do consumers make purchase decisions—and how can marketers use this information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963" y="2124075"/>
            <a:ext cx="69500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Discussion Questions #1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“Milk—It does the body good” and “Got milk?” are both advertisements for milk.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altLang="en-US" dirty="0"/>
              <a:t>Which do you think is more effective? Why?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altLang="en-US" dirty="0"/>
              <a:t>Why don’t the advertisements say “Smith’s Milk—it does the body good?”</a:t>
            </a:r>
          </a:p>
          <a:p>
            <a:pPr marL="971550" lvl="1" indent="-514350">
              <a:buFont typeface="Arial" charset="0"/>
              <a:buAutoNum type="arabicPeriod"/>
            </a:pPr>
            <a:r>
              <a:rPr lang="en-US" altLang="en-US" dirty="0"/>
              <a:t>Why do you think advertising is important?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What Is Advertising?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752600"/>
            <a:ext cx="7543800" cy="43434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ea typeface="+mn-ea"/>
                <a:cs typeface="Times New Roman" pitchFamily="18" charset="0"/>
              </a:rPr>
              <a:t>Advertising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ea typeface="+mn-ea"/>
                <a:cs typeface="Times New Roman" pitchFamily="18" charset="0"/>
              </a:rPr>
              <a:t>Primary means to communicate with customers</a:t>
            </a:r>
            <a:endParaRPr lang="en-US" dirty="0">
              <a:ea typeface="+mn-ea"/>
            </a:endParaRPr>
          </a:p>
          <a:p>
            <a:pPr>
              <a:defRPr/>
            </a:pPr>
            <a:endParaRPr lang="en-US" dirty="0">
              <a:ea typeface="+mn-ea"/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ea typeface="MS PGothic" pitchFamily="34" charset="-128"/>
                <a:cs typeface="Times New Roman" pitchFamily="18" charset="0"/>
              </a:rPr>
              <a:t>Integrated Marketing Communications (IMC)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en-US" dirty="0">
                <a:ea typeface="MS PGothic" pitchFamily="34" charset="-128"/>
                <a:cs typeface="Times New Roman" pitchFamily="18" charset="0"/>
              </a:rPr>
              <a:t>Message should be consistent and complementary across all media</a:t>
            </a:r>
            <a:r>
              <a:rPr lang="en-US" altLang="en-US" dirty="0">
                <a:ea typeface="MS PGothic" pitchFamily="34" charset="-128"/>
              </a:rPr>
              <a:t>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entury" pitchFamily="-108" charset="0"/>
                <a:cs typeface="Century" pitchFamily="-108" charset="0"/>
              </a:rPr>
              <a:t>Why Is Advertising Important?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Two reasons for importance 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Facilitates customers’ awareness 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Attempts to persuade potential customers that the brand is superior</a:t>
            </a:r>
          </a:p>
          <a:p>
            <a:r>
              <a:rPr lang="en-US" altLang="en-US" dirty="0">
                <a:cs typeface="Times New Roman" pitchFamily="18" charset="0"/>
              </a:rPr>
              <a:t>Effect</a:t>
            </a:r>
          </a:p>
          <a:p>
            <a:pPr lvl="1"/>
            <a:r>
              <a:rPr lang="en-US" altLang="en-US" dirty="0">
                <a:cs typeface="Times New Roman" pitchFamily="18" charset="0"/>
              </a:rPr>
              <a:t>Has </a:t>
            </a:r>
            <a:r>
              <a:rPr lang="en-US" altLang="en-US" dirty="0"/>
              <a:t>both short- and long-term effects</a:t>
            </a:r>
          </a:p>
          <a:p>
            <a:pPr lvl="1"/>
            <a:r>
              <a:rPr lang="en-US" altLang="en-US" dirty="0"/>
              <a:t>Expected to generate sales but it is hard to prove</a:t>
            </a:r>
          </a:p>
          <a:p>
            <a:pPr lvl="2"/>
            <a:r>
              <a:rPr lang="en-US" altLang="en-US" dirty="0"/>
              <a:t>Advertising effects are cumulative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latin typeface="Century" pitchFamily="-108" charset="0"/>
                <a:cs typeface="Century" pitchFamily="-108" charset="0"/>
              </a:rPr>
              <a:t>Goal Models</a:t>
            </a:r>
            <a:br>
              <a:rPr lang="en-US" altLang="en-US" dirty="0"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latin typeface="Century" pitchFamily="-108" charset="0"/>
                <a:cs typeface="Century" pitchFamily="-108" charset="0"/>
              </a:rPr>
              <a:t>(slide 1 of 3)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AIDA: Attention, Interest, Desire, Action</a:t>
            </a:r>
          </a:p>
          <a:p>
            <a:pPr lvl="1"/>
            <a:r>
              <a:rPr lang="en-US" altLang="en-US" dirty="0"/>
              <a:t>Capture </a:t>
            </a:r>
            <a:r>
              <a:rPr lang="en-US" altLang="en-US" u="sng" dirty="0"/>
              <a:t>attention</a:t>
            </a:r>
          </a:p>
          <a:p>
            <a:pPr lvl="1"/>
            <a:r>
              <a:rPr lang="en-US" altLang="en-US" dirty="0"/>
              <a:t>Pique </a:t>
            </a:r>
            <a:r>
              <a:rPr lang="en-US" altLang="en-US" u="sng" dirty="0"/>
              <a:t>interest</a:t>
            </a:r>
          </a:p>
          <a:p>
            <a:pPr lvl="1"/>
            <a:r>
              <a:rPr lang="en-US" altLang="en-US" dirty="0"/>
              <a:t>Make consumer </a:t>
            </a:r>
            <a:r>
              <a:rPr lang="en-US" altLang="en-US" u="sng" dirty="0"/>
              <a:t>desire</a:t>
            </a:r>
            <a:r>
              <a:rPr lang="en-US" altLang="en-US" dirty="0"/>
              <a:t> the product</a:t>
            </a:r>
          </a:p>
          <a:p>
            <a:pPr lvl="1"/>
            <a:r>
              <a:rPr lang="en-US" altLang="en-US" dirty="0"/>
              <a:t>Get consumer to </a:t>
            </a:r>
            <a:r>
              <a:rPr lang="en-US" altLang="en-US" u="sng" dirty="0"/>
              <a:t>act</a:t>
            </a:r>
            <a:r>
              <a:rPr lang="en-US" altLang="en-US" dirty="0"/>
              <a:t> (buy)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Goal Models</a:t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(slide 2 of 3)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Other models</a:t>
            </a:r>
          </a:p>
          <a:p>
            <a:pPr lvl="1"/>
            <a:r>
              <a:rPr lang="en-US" altLang="en-US" dirty="0"/>
              <a:t>Awareness </a:t>
            </a:r>
            <a:r>
              <a:rPr lang="en-US" altLang="en-US" dirty="0">
                <a:sym typeface="Wingdings" pitchFamily="2" charset="2"/>
              </a:rPr>
              <a:t> knowledge  preference  brand conviction  purchasing</a:t>
            </a:r>
          </a:p>
          <a:p>
            <a:pPr lvl="1"/>
            <a:r>
              <a:rPr lang="en-US" altLang="en-US" dirty="0">
                <a:sym typeface="Wingdings" pitchFamily="2" charset="2"/>
              </a:rPr>
              <a:t>Awareness  interest  brand evaluation  trial  adoption</a:t>
            </a:r>
          </a:p>
          <a:p>
            <a:pPr lvl="1"/>
            <a:r>
              <a:rPr lang="en-US" altLang="en-US" dirty="0">
                <a:sym typeface="Wingdings" pitchFamily="2" charset="2"/>
              </a:rPr>
              <a:t>Ad exposure  message received  attitude change  intent to buy  buy</a:t>
            </a:r>
            <a:endParaRPr lang="en-US" alt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Goal Models</a:t>
            </a:r>
            <a:br>
              <a:rPr lang="en-US" altLang="en-US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</a:br>
            <a:r>
              <a:rPr lang="en-US" altLang="en-US" sz="2000" dirty="0">
                <a:solidFill>
                  <a:srgbClr val="FFFFFF"/>
                </a:solidFill>
                <a:latin typeface="Century" pitchFamily="-108" charset="0"/>
                <a:cs typeface="Century" pitchFamily="-108" charset="0"/>
              </a:rPr>
              <a:t>(slide 3 of 3)</a:t>
            </a:r>
            <a:endParaRPr lang="en-US" altLang="en-US" dirty="0">
              <a:latin typeface="Century" pitchFamily="-108" charset="0"/>
              <a:cs typeface="Century" pitchFamily="-108" charset="0"/>
            </a:endParaRPr>
          </a:p>
        </p:txBody>
      </p:sp>
      <p:sp>
        <p:nvSpPr>
          <p:cNvPr id="12292" name="Text Placeholder 5"/>
          <p:cNvSpPr>
            <a:spLocks noGrp="1"/>
          </p:cNvSpPr>
          <p:nvPr>
            <p:ph type="body" sz="half" idx="2"/>
          </p:nvPr>
        </p:nvSpPr>
        <p:spPr>
          <a:xfrm>
            <a:off x="990600" y="3810000"/>
            <a:ext cx="7467600" cy="2514600"/>
          </a:xfrm>
        </p:spPr>
        <p:txBody>
          <a:bodyPr/>
          <a:lstStyle/>
          <a:p>
            <a:r>
              <a:rPr lang="en-US" altLang="en-US" dirty="0"/>
              <a:t>Three types of goals</a:t>
            </a:r>
          </a:p>
          <a:p>
            <a:pPr lvl="1"/>
            <a:r>
              <a:rPr lang="en-US" altLang="en-US" dirty="0"/>
              <a:t>Cognition: increase awareness and knowledge</a:t>
            </a:r>
          </a:p>
          <a:p>
            <a:pPr lvl="1"/>
            <a:r>
              <a:rPr lang="en-US" altLang="en-US" dirty="0"/>
              <a:t>Affect: enhance attitudes and associations</a:t>
            </a:r>
          </a:p>
          <a:p>
            <a:pPr lvl="1"/>
            <a:r>
              <a:rPr lang="en-US" altLang="en-US" dirty="0"/>
              <a:t>Behavior: encourage buying</a:t>
            </a:r>
          </a:p>
        </p:txBody>
      </p:sp>
      <p:pic>
        <p:nvPicPr>
          <p:cNvPr id="22532" name="Picture 6" descr="Figure 11.1 The Goal of an Ad Campaign: To Affect Consumer Decision Ma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2988" y="1512888"/>
            <a:ext cx="451802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10600" y="65532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1B4E8E"/>
                </a:solidFill>
                <a:latin typeface="Century" panose="02040604050505020304" pitchFamily="18" charset="0"/>
              </a:defRPr>
            </a:lvl1pPr>
          </a:lstStyle>
          <a:p>
            <a:fld id="{0F5869DB-E256-4722-B9B6-0D6EC3CBE3A9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14568</TotalTime>
  <Words>1011</Words>
  <Application>Microsoft Office PowerPoint</Application>
  <PresentationFormat>On-screen Show (4:3)</PresentationFormat>
  <Paragraphs>198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ＭＳ Ｐゴシック</vt:lpstr>
      <vt:lpstr>ＭＳ Ｐゴシック</vt:lpstr>
      <vt:lpstr>Arial</vt:lpstr>
      <vt:lpstr>Calibri</vt:lpstr>
      <vt:lpstr>Century</vt:lpstr>
      <vt:lpstr>Times</vt:lpstr>
      <vt:lpstr>Times New Roman</vt:lpstr>
      <vt:lpstr>Wingdings</vt:lpstr>
      <vt:lpstr>Blank Presentation</vt:lpstr>
      <vt:lpstr>1_Blank Presentation</vt:lpstr>
      <vt:lpstr>PowerPoint Presentation</vt:lpstr>
      <vt:lpstr>Advertising Messages and Marketing Communications</vt:lpstr>
      <vt:lpstr>Marketing Framework</vt:lpstr>
      <vt:lpstr>Discussion Questions #1</vt:lpstr>
      <vt:lpstr>What Is Advertising?</vt:lpstr>
      <vt:lpstr>Why Is Advertising Important?</vt:lpstr>
      <vt:lpstr>Goal Models (slide 1 of 3)</vt:lpstr>
      <vt:lpstr>Goal Models (slide 2 of 3)</vt:lpstr>
      <vt:lpstr>Goal Models (slide 3 of 3)</vt:lpstr>
      <vt:lpstr>Discussion Questions #2</vt:lpstr>
      <vt:lpstr>Goals Correlate to Product Life Cycle</vt:lpstr>
      <vt:lpstr>Designing Advertising Messages</vt:lpstr>
      <vt:lpstr>Cognitive Ads (slide 1 of 3)</vt:lpstr>
      <vt:lpstr>Cognitive Ads (slide 2 of 3)</vt:lpstr>
      <vt:lpstr>Cognitive Ads (slide 3 of 3)</vt:lpstr>
      <vt:lpstr>Emotional Ads (slide 1 of 2)</vt:lpstr>
      <vt:lpstr>Emotional Ads (slide 2 of 2)</vt:lpstr>
      <vt:lpstr>Image Ads</vt:lpstr>
      <vt:lpstr>Endorsement Ads</vt:lpstr>
      <vt:lpstr>How Endorsements Work (slide 1 of 2)</vt:lpstr>
      <vt:lpstr>How Endorsements Work (slide 2 of 2)</vt:lpstr>
      <vt:lpstr>Discussion Questions #3</vt:lpstr>
      <vt:lpstr>Evaluating Advertising (slide 1 of 3)</vt:lpstr>
      <vt:lpstr>Evaluating Advertising (slide 2 of 3)</vt:lpstr>
      <vt:lpstr>Evaluating Advertising (slide 3 of 3)</vt:lpstr>
      <vt:lpstr>Aad and Abrand</vt:lpstr>
      <vt:lpstr>Discussion Questions #4</vt:lpstr>
      <vt:lpstr>Managerial Recap (slide 1 of 2)</vt:lpstr>
      <vt:lpstr>Managerial Recap (slide 2 of 2)</vt:lpstr>
    </vt:vector>
  </TitlesOfParts>
  <Company>ted knapke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Management</dc:title>
  <dc:creator>ted knapke</dc:creator>
  <cp:lastModifiedBy>Amanda Blue</cp:lastModifiedBy>
  <cp:revision>407</cp:revision>
  <dcterms:created xsi:type="dcterms:W3CDTF">2011-05-18T16:06:45Z</dcterms:created>
  <dcterms:modified xsi:type="dcterms:W3CDTF">2016-10-06T21:17:17Z</dcterms:modified>
</cp:coreProperties>
</file>