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89" r:id="rId1"/>
    <p:sldMasterId id="2147484199" r:id="rId2"/>
  </p:sldMasterIdLst>
  <p:notesMasterIdLst>
    <p:notesMasterId r:id="rId51"/>
  </p:notesMasterIdLst>
  <p:sldIdLst>
    <p:sldId id="399" r:id="rId3"/>
    <p:sldId id="321" r:id="rId4"/>
    <p:sldId id="402" r:id="rId5"/>
    <p:sldId id="398" r:id="rId6"/>
    <p:sldId id="400" r:id="rId7"/>
    <p:sldId id="406" r:id="rId8"/>
    <p:sldId id="405" r:id="rId9"/>
    <p:sldId id="404" r:id="rId10"/>
    <p:sldId id="436" r:id="rId11"/>
    <p:sldId id="411" r:id="rId12"/>
    <p:sldId id="410" r:id="rId13"/>
    <p:sldId id="437" r:id="rId14"/>
    <p:sldId id="409" r:id="rId15"/>
    <p:sldId id="438" r:id="rId16"/>
    <p:sldId id="408" r:id="rId17"/>
    <p:sldId id="412" r:id="rId18"/>
    <p:sldId id="439" r:id="rId19"/>
    <p:sldId id="413" r:id="rId20"/>
    <p:sldId id="440" r:id="rId21"/>
    <p:sldId id="418" r:id="rId22"/>
    <p:sldId id="441" r:id="rId23"/>
    <p:sldId id="419" r:id="rId24"/>
    <p:sldId id="442" r:id="rId25"/>
    <p:sldId id="420" r:id="rId26"/>
    <p:sldId id="445" r:id="rId27"/>
    <p:sldId id="443" r:id="rId28"/>
    <p:sldId id="421" r:id="rId29"/>
    <p:sldId id="446" r:id="rId30"/>
    <p:sldId id="444" r:id="rId31"/>
    <p:sldId id="422" r:id="rId32"/>
    <p:sldId id="447" r:id="rId33"/>
    <p:sldId id="448" r:id="rId34"/>
    <p:sldId id="416" r:id="rId35"/>
    <p:sldId id="429" r:id="rId36"/>
    <p:sldId id="403" r:id="rId37"/>
    <p:sldId id="430" r:id="rId38"/>
    <p:sldId id="423" r:id="rId39"/>
    <p:sldId id="424" r:id="rId40"/>
    <p:sldId id="425" r:id="rId41"/>
    <p:sldId id="426" r:id="rId42"/>
    <p:sldId id="431" r:id="rId43"/>
    <p:sldId id="432" r:id="rId44"/>
    <p:sldId id="427" r:id="rId45"/>
    <p:sldId id="428" r:id="rId46"/>
    <p:sldId id="433" r:id="rId47"/>
    <p:sldId id="435" r:id="rId48"/>
    <p:sldId id="401" r:id="rId49"/>
    <p:sldId id="449" r:id="rId5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 autoAdjust="0"/>
    <p:restoredTop sz="94772" autoAdjust="0"/>
  </p:normalViewPr>
  <p:slideViewPr>
    <p:cSldViewPr>
      <p:cViewPr varScale="1">
        <p:scale>
          <a:sx n="70" d="100"/>
          <a:sy n="70" d="100"/>
        </p:scale>
        <p:origin x="-10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1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B89BD1C-1E85-41C7-B5AC-AB1F01769B7D}" type="datetimeFigureOut">
              <a:rPr lang="en-US"/>
              <a:pPr>
                <a:defRPr/>
              </a:pPr>
              <a:t>4/25/2013</a:t>
            </a:fld>
            <a:endParaRPr lang="en-US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96B3EF3-C14D-4733-B3A0-F77BA5F15C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148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6DE89B-9807-4468-A042-B999CF1C729E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40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AC6C1A8-9514-4295-892B-C494489A1A1A}" type="slidenum">
              <a:rPr lang="en-US" sz="1200">
                <a:solidFill>
                  <a:prstClr val="black"/>
                </a:solidFill>
              </a:rPr>
              <a:pPr algn="r"/>
              <a:t>1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C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5096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9067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0725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9677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2328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1990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9414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4689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0579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610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921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8119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191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0653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954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1700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8828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7738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8940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5719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34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9021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2715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86134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4878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95790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349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4043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99322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8577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07502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59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7817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36905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85525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12570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15509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38358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06866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36226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75535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878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12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931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96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828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6B3EF3-C14D-4733-B3A0-F77BA5F15CD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865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  <a:lvl3pPr marL="1257300" indent="-342900"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en-US" sz="1400" smtClean="0">
                <a:effectLst/>
              </a:defRPr>
            </a:lvl1pPr>
          </a:lstStyle>
          <a:p>
            <a:r>
              <a:rPr lang="en-US" dirty="0" smtClean="0"/>
              <a:t>Principles of Incident Response and Disaster Recovery, 2nd Edition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791C73-7981-4905-9EC2-185CFA98BB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006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en-US" sz="1400" smtClean="0">
                <a:effectLst/>
              </a:defRPr>
            </a:lvl1pPr>
          </a:lstStyle>
          <a:p>
            <a:r>
              <a:rPr lang="en-US" dirty="0" smtClean="0"/>
              <a:t>Principles of Incident Response and Disaster Recovery, 2nd Edition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F12694-7DE2-4908-98A6-DC855C876CB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29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en-US" sz="1400" smtClean="0">
                <a:effectLst/>
              </a:defRPr>
            </a:lvl1pPr>
          </a:lstStyle>
          <a:p>
            <a:r>
              <a:rPr lang="en-US" dirty="0" smtClean="0"/>
              <a:t>Principles of Incident Response and Disaster Recovery, 2nd Edition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18DDD7-0C27-4E3A-99BF-95A3F2D0E32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390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en-US" sz="1400" smtClean="0">
                <a:effectLst/>
              </a:defRPr>
            </a:lvl1pPr>
          </a:lstStyle>
          <a:p>
            <a:r>
              <a:rPr lang="en-US" dirty="0" smtClean="0"/>
              <a:t>Principles of Incident Response and Disaster Recovery, 2nd Edition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559235-AD08-4A83-830F-6C2ABB68328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52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en-US" sz="1400" smtClean="0">
                <a:effectLst/>
              </a:defRPr>
            </a:lvl1pPr>
          </a:lstStyle>
          <a:p>
            <a:r>
              <a:rPr lang="en-US" dirty="0" smtClean="0"/>
              <a:t>Principles of Incident Response and Disaster Recovery, 2nd Edition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B4486A-7F8C-423C-B467-9F82C117956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576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en-US" sz="1400" smtClean="0">
                <a:effectLst/>
              </a:defRPr>
            </a:lvl1pPr>
          </a:lstStyle>
          <a:p>
            <a:r>
              <a:rPr lang="en-US" dirty="0" smtClean="0"/>
              <a:t>Principles of Incident Response and Disaster Recovery, 2nd Edition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A09412-231F-4946-8B2D-5788645583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80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F7FD4-8047-4B05-AA1E-ABA19D51FC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424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5225"/>
            <a:ext cx="5562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1200" smtClean="0">
                <a:effectLst/>
              </a:defRPr>
            </a:lvl1pPr>
          </a:lstStyle>
          <a:p>
            <a:r>
              <a:rPr lang="en-US" dirty="0" smtClean="0"/>
              <a:t>Principles of Incident Response and Disaster Recovery, 2nd Edition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2C6A325-669B-4D27-A97D-8AF402EA317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24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1" r:id="rId1"/>
    <p:sldLayoutId id="2147484193" r:id="rId2"/>
    <p:sldLayoutId id="2147484195" r:id="rId3"/>
    <p:sldLayoutId id="2147484196" r:id="rId4"/>
    <p:sldLayoutId id="2147484197" r:id="rId5"/>
    <p:sldLayoutId id="2147484198" r:id="rId6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914400" indent="0" algn="l" rtl="0" fontAlgn="base">
        <a:spcBef>
          <a:spcPct val="20000"/>
        </a:spcBef>
        <a:spcAft>
          <a:spcPct val="0"/>
        </a:spcAft>
        <a:buNone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76400"/>
            <a:ext cx="8077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81750"/>
            <a:ext cx="5638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rgbClr val="22222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222222"/>
                </a:solidFill>
                <a:latin typeface="+mn-lt"/>
              </a:defRPr>
            </a:lvl1pPr>
          </a:lstStyle>
          <a:p>
            <a:pPr>
              <a:defRPr/>
            </a:pPr>
            <a:fld id="{EA86827C-B367-43B3-8ED5-5A076B7D3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28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rgbClr val="22222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22222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22222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22222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447800"/>
            <a:ext cx="8001000" cy="2209800"/>
          </a:xfrm>
        </p:spPr>
        <p:txBody>
          <a:bodyPr/>
          <a:lstStyle/>
          <a:p>
            <a:r>
              <a:rPr lang="en-US" b="1" dirty="0" smtClean="0"/>
              <a:t>Principles of Incident Response and Disaster Recovery, 2nd Edition</a:t>
            </a:r>
            <a:r>
              <a:rPr lang="en-US" dirty="0" smtClean="0"/>
              <a:t> </a:t>
            </a:r>
          </a:p>
        </p:txBody>
      </p:sp>
      <p:sp>
        <p:nvSpPr>
          <p:cNvPr id="2051" name="Rectangle 1027"/>
          <p:cNvSpPr>
            <a:spLocks noGrp="1" noChangeArrowheads="1"/>
          </p:cNvSpPr>
          <p:nvPr>
            <p:ph type="subTitle" idx="4294967295"/>
          </p:nvPr>
        </p:nvSpPr>
        <p:spPr>
          <a:xfrm>
            <a:off x="682625" y="4524375"/>
            <a:ext cx="7927975" cy="1462088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</a:pPr>
            <a:r>
              <a:rPr lang="en-US" sz="3400" i="1" dirty="0" smtClean="0"/>
              <a:t>Chapter 10</a:t>
            </a: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en-US" sz="3400" i="1" dirty="0"/>
              <a:t>Disaster Recovery: Operation and Maintenance</a:t>
            </a:r>
            <a:endParaRPr lang="en-US" sz="3400" i="1" dirty="0" smtClean="0"/>
          </a:p>
        </p:txBody>
      </p:sp>
      <p:pic>
        <p:nvPicPr>
          <p:cNvPr id="2052" name="Picture 3" descr="Cengage_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671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126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Triggers and Notification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Preparation phase: continuous</a:t>
            </a:r>
          </a:p>
          <a:p>
            <a:r>
              <a:rPr lang="en-US" dirty="0" smtClean="0"/>
              <a:t>Other phases: activated </a:t>
            </a:r>
            <a:r>
              <a:rPr lang="en-US" dirty="0"/>
              <a:t>by </a:t>
            </a:r>
            <a:r>
              <a:rPr lang="en-US" dirty="0" smtClean="0"/>
              <a:t>triggers</a:t>
            </a:r>
          </a:p>
          <a:p>
            <a:pPr lvl="1"/>
            <a:r>
              <a:rPr lang="en-US" dirty="0"/>
              <a:t>Management </a:t>
            </a:r>
            <a:r>
              <a:rPr lang="en-US" dirty="0" smtClean="0"/>
              <a:t>notification</a:t>
            </a:r>
          </a:p>
          <a:p>
            <a:pPr lvl="1"/>
            <a:r>
              <a:rPr lang="en-US" dirty="0"/>
              <a:t>Employee </a:t>
            </a:r>
            <a:r>
              <a:rPr lang="en-US" dirty="0" smtClean="0"/>
              <a:t>notification</a:t>
            </a:r>
          </a:p>
          <a:p>
            <a:pPr lvl="1"/>
            <a:r>
              <a:rPr lang="en-US" dirty="0"/>
              <a:t>Emergency management </a:t>
            </a:r>
            <a:r>
              <a:rPr lang="en-US" dirty="0" smtClean="0"/>
              <a:t>notification</a:t>
            </a:r>
          </a:p>
          <a:p>
            <a:pPr lvl="1"/>
            <a:r>
              <a:rPr lang="en-US" dirty="0"/>
              <a:t>Local emergency </a:t>
            </a:r>
            <a:r>
              <a:rPr lang="en-US" dirty="0" smtClean="0"/>
              <a:t>services</a:t>
            </a:r>
          </a:p>
          <a:p>
            <a:pPr lvl="1"/>
            <a:r>
              <a:rPr lang="en-US" dirty="0"/>
              <a:t>Media outlets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5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Disaster Recovery Planning as 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Cornerstone </a:t>
            </a:r>
            <a:r>
              <a:rPr lang="en-US" dirty="0"/>
              <a:t>of </a:t>
            </a:r>
            <a:r>
              <a:rPr lang="en-US" dirty="0" smtClean="0"/>
              <a:t>preparation</a:t>
            </a:r>
          </a:p>
          <a:p>
            <a:pPr lvl="1"/>
            <a:r>
              <a:rPr lang="en-US" dirty="0" smtClean="0"/>
              <a:t>Developing an effective DR plan</a:t>
            </a:r>
          </a:p>
          <a:p>
            <a:r>
              <a:rPr lang="en-US" dirty="0" smtClean="0"/>
              <a:t>DR </a:t>
            </a:r>
            <a:r>
              <a:rPr lang="en-US" dirty="0"/>
              <a:t>plan primary </a:t>
            </a:r>
            <a:r>
              <a:rPr lang="en-US" dirty="0" smtClean="0"/>
              <a:t>goals</a:t>
            </a:r>
          </a:p>
          <a:p>
            <a:pPr lvl="1"/>
            <a:r>
              <a:rPr lang="en-US" dirty="0"/>
              <a:t>Eliminate or </a:t>
            </a:r>
            <a:r>
              <a:rPr lang="en-US" dirty="0" smtClean="0"/>
              <a:t>reduce</a:t>
            </a:r>
          </a:p>
          <a:p>
            <a:pPr lvl="2"/>
            <a:r>
              <a:rPr lang="en-US" dirty="0" smtClean="0"/>
              <a:t>Potential </a:t>
            </a:r>
            <a:r>
              <a:rPr lang="en-US" dirty="0"/>
              <a:t>for injuries, loss of human life, damage to facilities</a:t>
            </a:r>
            <a:r>
              <a:rPr lang="en-US" dirty="0" smtClean="0"/>
              <a:t>, loss </a:t>
            </a:r>
            <a:r>
              <a:rPr lang="en-US" dirty="0"/>
              <a:t>of assets and </a:t>
            </a:r>
            <a:r>
              <a:rPr lang="en-US" dirty="0" smtClean="0"/>
              <a:t>records</a:t>
            </a:r>
          </a:p>
          <a:p>
            <a:pPr lvl="1"/>
            <a:r>
              <a:rPr lang="en-US" dirty="0" smtClean="0"/>
              <a:t>Immediately </a:t>
            </a:r>
            <a:r>
              <a:rPr lang="en-US" dirty="0"/>
              <a:t>invoke </a:t>
            </a:r>
            <a:r>
              <a:rPr lang="en-US" dirty="0" smtClean="0"/>
              <a:t>DR</a:t>
            </a:r>
            <a:r>
              <a:rPr lang="en-US" dirty="0"/>
              <a:t> </a:t>
            </a:r>
            <a:r>
              <a:rPr lang="en-US" dirty="0" smtClean="0"/>
              <a:t>plan emergency provisions</a:t>
            </a:r>
          </a:p>
          <a:p>
            <a:pPr lvl="2"/>
            <a:r>
              <a:rPr lang="en-US" dirty="0" smtClean="0"/>
              <a:t>Stabilize disaster effects </a:t>
            </a:r>
          </a:p>
          <a:p>
            <a:pPr lvl="2"/>
            <a:r>
              <a:rPr lang="en-US" dirty="0" smtClean="0"/>
              <a:t>Allow appropriate assessment; begin </a:t>
            </a:r>
            <a:r>
              <a:rPr lang="en-US" dirty="0"/>
              <a:t>recovery </a:t>
            </a:r>
            <a:r>
              <a:rPr lang="en-US" dirty="0" smtClean="0"/>
              <a:t>efforts</a:t>
            </a:r>
          </a:p>
          <a:p>
            <a:pPr lvl="1"/>
            <a:r>
              <a:rPr lang="en-US" dirty="0"/>
              <a:t>Implement </a:t>
            </a:r>
            <a:r>
              <a:rPr lang="en-US" dirty="0" smtClean="0"/>
              <a:t>procedures </a:t>
            </a:r>
            <a:r>
              <a:rPr lang="en-US" dirty="0"/>
              <a:t>contained in the DR </a:t>
            </a:r>
            <a:r>
              <a:rPr lang="en-US" dirty="0" smtClean="0"/>
              <a:t>plan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02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Disaster Recovery Planning as </a:t>
            </a:r>
            <a:r>
              <a:rPr lang="en-US" dirty="0" smtClean="0"/>
              <a:t>Preparation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 team engages in scenario development and impact </a:t>
            </a:r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Categorizes threat level each </a:t>
            </a:r>
            <a:r>
              <a:rPr lang="en-US" dirty="0"/>
              <a:t>potential disaster </a:t>
            </a:r>
            <a:r>
              <a:rPr lang="en-US" dirty="0" smtClean="0"/>
              <a:t>poses</a:t>
            </a:r>
          </a:p>
          <a:p>
            <a:r>
              <a:rPr lang="en-US" dirty="0" smtClean="0"/>
              <a:t>Generating DR scenario</a:t>
            </a:r>
          </a:p>
          <a:p>
            <a:pPr lvl="1"/>
            <a:r>
              <a:rPr lang="en-US" dirty="0" smtClean="0"/>
              <a:t>Start </a:t>
            </a:r>
            <a:r>
              <a:rPr lang="en-US" dirty="0"/>
              <a:t>with </a:t>
            </a:r>
            <a:r>
              <a:rPr lang="en-US" dirty="0" smtClean="0"/>
              <a:t>most </a:t>
            </a:r>
            <a:r>
              <a:rPr lang="en-US" dirty="0"/>
              <a:t>important asset: </a:t>
            </a:r>
            <a:r>
              <a:rPr lang="en-US" dirty="0" smtClean="0"/>
              <a:t>people</a:t>
            </a:r>
          </a:p>
          <a:p>
            <a:r>
              <a:rPr lang="en-US" dirty="0" smtClean="0"/>
              <a:t>Must test DR </a:t>
            </a:r>
            <a:r>
              <a:rPr lang="en-US" dirty="0"/>
              <a:t>plan </a:t>
            </a:r>
            <a:r>
              <a:rPr lang="en-US" dirty="0" smtClean="0"/>
              <a:t>regularly</a:t>
            </a:r>
          </a:p>
          <a:p>
            <a:pPr lvl="1"/>
            <a:r>
              <a:rPr lang="en-US" dirty="0" smtClean="0"/>
              <a:t>Ensure DR </a:t>
            </a:r>
            <a:r>
              <a:rPr lang="en-US" dirty="0"/>
              <a:t>team can lead </a:t>
            </a:r>
            <a:r>
              <a:rPr lang="en-US" dirty="0" smtClean="0"/>
              <a:t>recovery </a:t>
            </a:r>
            <a:r>
              <a:rPr lang="en-US" dirty="0"/>
              <a:t>effort quickly and efficiently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1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Disaster Recovery Planning as Preparation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</a:t>
            </a:r>
            <a:r>
              <a:rPr lang="en-US" dirty="0" smtClean="0"/>
              <a:t>features </a:t>
            </a:r>
            <a:r>
              <a:rPr lang="en-US" dirty="0"/>
              <a:t>of the DR p</a:t>
            </a:r>
            <a:r>
              <a:rPr lang="en-US" dirty="0" smtClean="0"/>
              <a:t>lan</a:t>
            </a:r>
          </a:p>
          <a:p>
            <a:pPr lvl="1"/>
            <a:r>
              <a:rPr lang="en-US" dirty="0"/>
              <a:t>Clear delegation of roles and </a:t>
            </a:r>
            <a:r>
              <a:rPr lang="en-US" dirty="0" smtClean="0"/>
              <a:t>responsibilities</a:t>
            </a:r>
          </a:p>
          <a:p>
            <a:pPr lvl="1"/>
            <a:r>
              <a:rPr lang="en-US" dirty="0" smtClean="0"/>
              <a:t>Execution </a:t>
            </a:r>
            <a:r>
              <a:rPr lang="en-US" dirty="0"/>
              <a:t>of the alert roster and notification of key </a:t>
            </a:r>
            <a:r>
              <a:rPr lang="en-US" dirty="0" smtClean="0"/>
              <a:t>personnel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of employee check-in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Clear </a:t>
            </a:r>
            <a:r>
              <a:rPr lang="en-US" dirty="0"/>
              <a:t>establishment and communication of business resumption </a:t>
            </a:r>
            <a:r>
              <a:rPr lang="en-US" dirty="0" smtClean="0"/>
              <a:t>priorities</a:t>
            </a:r>
          </a:p>
          <a:p>
            <a:pPr lvl="1"/>
            <a:r>
              <a:rPr lang="en-US" dirty="0" smtClean="0"/>
              <a:t>Complete </a:t>
            </a:r>
            <a:r>
              <a:rPr lang="en-US" dirty="0"/>
              <a:t>and timely documentation of the </a:t>
            </a:r>
            <a:r>
              <a:rPr lang="en-US" dirty="0" smtClean="0"/>
              <a:t>disaster</a:t>
            </a:r>
          </a:p>
          <a:p>
            <a:pPr lvl="1"/>
            <a:r>
              <a:rPr lang="en-US" dirty="0" smtClean="0"/>
              <a:t>Preparations </a:t>
            </a:r>
            <a:r>
              <a:rPr lang="en-US" dirty="0"/>
              <a:t>for alternative </a:t>
            </a:r>
            <a:r>
              <a:rPr lang="en-US" dirty="0" smtClean="0"/>
              <a:t>implementations</a:t>
            </a:r>
          </a:p>
          <a:p>
            <a:pPr lvl="1"/>
            <a:r>
              <a:rPr lang="en-US" dirty="0"/>
              <a:t>DR team members should </a:t>
            </a:r>
            <a:r>
              <a:rPr lang="en-US" dirty="0" smtClean="0"/>
              <a:t>know their </a:t>
            </a:r>
            <a:r>
              <a:rPr lang="en-US" dirty="0"/>
              <a:t>disaster duties</a:t>
            </a:r>
          </a:p>
          <a:p>
            <a:pPr lvl="2"/>
            <a:r>
              <a:rPr lang="en-US" dirty="0"/>
              <a:t>Key personnel may include external </a:t>
            </a:r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32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Disaster Recovery Planning as Preparation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features of the DR </a:t>
            </a:r>
            <a:r>
              <a:rPr lang="en-US" dirty="0" smtClean="0"/>
              <a:t>plan (cont’d.)</a:t>
            </a:r>
            <a:endParaRPr lang="en-US" dirty="0"/>
          </a:p>
          <a:p>
            <a:pPr lvl="1"/>
            <a:r>
              <a:rPr lang="en-US" dirty="0" smtClean="0"/>
              <a:t>During </a:t>
            </a:r>
            <a:r>
              <a:rPr lang="en-US" dirty="0"/>
              <a:t>a disaster </a:t>
            </a:r>
            <a:r>
              <a:rPr lang="en-US" dirty="0" smtClean="0"/>
              <a:t>response</a:t>
            </a:r>
          </a:p>
          <a:p>
            <a:pPr lvl="2"/>
            <a:r>
              <a:rPr lang="en-US" dirty="0" smtClean="0"/>
              <a:t>Verify status </a:t>
            </a:r>
            <a:r>
              <a:rPr lang="en-US" dirty="0"/>
              <a:t>of </a:t>
            </a:r>
            <a:r>
              <a:rPr lang="en-US" dirty="0" smtClean="0"/>
              <a:t>employees</a:t>
            </a:r>
            <a:r>
              <a:rPr lang="en-US" dirty="0"/>
              <a:t>, contractors, </a:t>
            </a:r>
            <a:r>
              <a:rPr lang="en-US" dirty="0" smtClean="0"/>
              <a:t>consultants using manual or automatic procedures</a:t>
            </a:r>
          </a:p>
          <a:p>
            <a:pPr lvl="2"/>
            <a:r>
              <a:rPr lang="en-US" dirty="0" smtClean="0"/>
              <a:t>First priority: preservation </a:t>
            </a:r>
            <a:r>
              <a:rPr lang="en-US" dirty="0"/>
              <a:t>of human </a:t>
            </a:r>
            <a:r>
              <a:rPr lang="en-US" dirty="0" smtClean="0"/>
              <a:t>life</a:t>
            </a:r>
          </a:p>
          <a:p>
            <a:pPr lvl="2"/>
            <a:r>
              <a:rPr lang="en-US" dirty="0" smtClean="0"/>
              <a:t>Carefully record disaster from </a:t>
            </a:r>
            <a:r>
              <a:rPr lang="en-US" dirty="0"/>
              <a:t>the </a:t>
            </a:r>
            <a:r>
              <a:rPr lang="en-US" dirty="0" smtClean="0"/>
              <a:t>onset</a:t>
            </a:r>
          </a:p>
          <a:p>
            <a:pPr lvl="1"/>
            <a:r>
              <a:rPr lang="en-US" dirty="0" smtClean="0"/>
              <a:t>Mitigation </a:t>
            </a:r>
            <a:r>
              <a:rPr lang="en-US" dirty="0"/>
              <a:t>of </a:t>
            </a:r>
            <a:r>
              <a:rPr lang="en-US" dirty="0" smtClean="0"/>
              <a:t>impact</a:t>
            </a:r>
          </a:p>
          <a:p>
            <a:pPr lvl="2"/>
            <a:r>
              <a:rPr lang="en-US" dirty="0" smtClean="0"/>
              <a:t>Action </a:t>
            </a:r>
            <a:r>
              <a:rPr lang="en-US" dirty="0"/>
              <a:t>steps to minimize </a:t>
            </a:r>
            <a:r>
              <a:rPr lang="en-US" dirty="0" smtClean="0"/>
              <a:t>damage </a:t>
            </a:r>
            <a:r>
              <a:rPr lang="en-US" dirty="0"/>
              <a:t>associated </a:t>
            </a:r>
            <a:r>
              <a:rPr lang="en-US" dirty="0" smtClean="0"/>
              <a:t>with the </a:t>
            </a:r>
            <a:r>
              <a:rPr lang="en-US" dirty="0"/>
              <a:t>disaster on </a:t>
            </a:r>
            <a:r>
              <a:rPr lang="en-US" dirty="0" smtClean="0"/>
              <a:t>operations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60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Disaster Recovery Planning as Preparation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Additional </a:t>
            </a:r>
            <a:r>
              <a:rPr lang="en-US" dirty="0" smtClean="0"/>
              <a:t>preparations</a:t>
            </a:r>
          </a:p>
          <a:p>
            <a:pPr lvl="1"/>
            <a:r>
              <a:rPr lang="en-US" dirty="0" smtClean="0"/>
              <a:t>Two types </a:t>
            </a:r>
            <a:r>
              <a:rPr lang="en-US" dirty="0"/>
              <a:t>of emergency information </a:t>
            </a:r>
            <a:r>
              <a:rPr lang="en-US" dirty="0" smtClean="0"/>
              <a:t>employees need</a:t>
            </a:r>
          </a:p>
          <a:p>
            <a:pPr lvl="2"/>
            <a:r>
              <a:rPr lang="en-US" dirty="0" smtClean="0"/>
              <a:t>Personal </a:t>
            </a:r>
            <a:r>
              <a:rPr lang="en-US" dirty="0"/>
              <a:t>emergency </a:t>
            </a:r>
            <a:r>
              <a:rPr lang="en-US" dirty="0" smtClean="0"/>
              <a:t>information</a:t>
            </a:r>
          </a:p>
          <a:p>
            <a:pPr lvl="2"/>
            <a:r>
              <a:rPr lang="en-US" dirty="0" smtClean="0"/>
              <a:t>Snapshot </a:t>
            </a:r>
            <a:r>
              <a:rPr lang="en-US" dirty="0"/>
              <a:t>of the DR </a:t>
            </a:r>
            <a:r>
              <a:rPr lang="en-US" dirty="0" smtClean="0"/>
              <a:t>plan</a:t>
            </a:r>
          </a:p>
          <a:p>
            <a:pPr lvl="1"/>
            <a:r>
              <a:rPr lang="en-US" dirty="0" smtClean="0"/>
              <a:t>Emergency information often </a:t>
            </a:r>
            <a:r>
              <a:rPr lang="en-US" dirty="0"/>
              <a:t>encapsulated into a wallet-sized, laminated </a:t>
            </a:r>
            <a:r>
              <a:rPr lang="en-US" dirty="0" smtClean="0"/>
              <a:t>card</a:t>
            </a:r>
          </a:p>
          <a:p>
            <a:pPr lvl="1"/>
            <a:r>
              <a:rPr lang="en-US" dirty="0"/>
              <a:t>Crisis </a:t>
            </a:r>
            <a:r>
              <a:rPr lang="en-US" dirty="0" smtClean="0"/>
              <a:t>management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ocused </a:t>
            </a:r>
            <a:r>
              <a:rPr lang="en-US" dirty="0"/>
              <a:t>steps </a:t>
            </a:r>
            <a:r>
              <a:rPr lang="en-US" dirty="0" smtClean="0"/>
              <a:t>dealing </a:t>
            </a:r>
            <a:r>
              <a:rPr lang="en-US" dirty="0"/>
              <a:t>primarily with the safety and state of the people </a:t>
            </a:r>
            <a:r>
              <a:rPr lang="en-US" dirty="0" smtClean="0"/>
              <a:t>involved </a:t>
            </a:r>
            <a:r>
              <a:rPr lang="en-US" dirty="0"/>
              <a:t>in the </a:t>
            </a:r>
            <a:r>
              <a:rPr lang="en-US" dirty="0" smtClean="0"/>
              <a:t>disaster</a:t>
            </a:r>
          </a:p>
          <a:p>
            <a:pPr lvl="2"/>
            <a:r>
              <a:rPr lang="en-US" dirty="0"/>
              <a:t>DR team works closely with </a:t>
            </a:r>
            <a:r>
              <a:rPr lang="en-US" dirty="0" smtClean="0"/>
              <a:t>crisis </a:t>
            </a:r>
            <a:r>
              <a:rPr lang="en-US" dirty="0"/>
              <a:t>management team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49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 Training and Awareness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Training involves different approaches</a:t>
            </a:r>
          </a:p>
          <a:p>
            <a:r>
              <a:rPr lang="en-US" dirty="0"/>
              <a:t>Training </a:t>
            </a:r>
            <a:r>
              <a:rPr lang="en-US" dirty="0" smtClean="0"/>
              <a:t>should focus on roles individual expected </a:t>
            </a:r>
            <a:r>
              <a:rPr lang="en-US" dirty="0"/>
              <a:t>to execute during an actual </a:t>
            </a:r>
            <a:r>
              <a:rPr lang="en-US" dirty="0" smtClean="0"/>
              <a:t>disaster</a:t>
            </a:r>
          </a:p>
          <a:p>
            <a:r>
              <a:rPr lang="en-US" dirty="0" smtClean="0"/>
              <a:t>Disaster </a:t>
            </a:r>
            <a:r>
              <a:rPr lang="en-US" dirty="0"/>
              <a:t>preparation limited to awareness </a:t>
            </a:r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Part </a:t>
            </a:r>
            <a:r>
              <a:rPr lang="en-US" dirty="0"/>
              <a:t>of </a:t>
            </a:r>
            <a:r>
              <a:rPr lang="en-US" dirty="0" smtClean="0"/>
              <a:t>annual </a:t>
            </a:r>
            <a:r>
              <a:rPr lang="en-US" dirty="0"/>
              <a:t>or semiannual security education, training, and awareness (SETA) </a:t>
            </a:r>
            <a:r>
              <a:rPr lang="en-US" dirty="0" smtClean="0"/>
              <a:t>program</a:t>
            </a:r>
          </a:p>
          <a:p>
            <a:pPr lvl="1"/>
            <a:r>
              <a:rPr lang="en-US" dirty="0" smtClean="0"/>
              <a:t>Make employees aware </a:t>
            </a:r>
            <a:r>
              <a:rPr lang="en-US" dirty="0"/>
              <a:t>of general procedures </a:t>
            </a:r>
            <a:r>
              <a:rPr lang="en-US" dirty="0" smtClean="0"/>
              <a:t>for responding </a:t>
            </a:r>
            <a:r>
              <a:rPr lang="en-US" dirty="0"/>
              <a:t>to </a:t>
            </a:r>
            <a:r>
              <a:rPr lang="en-US" dirty="0" smtClean="0"/>
              <a:t>disasters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17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Training for All Teams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crisis preparation</a:t>
            </a:r>
          </a:p>
          <a:p>
            <a:pPr lvl="1"/>
            <a:r>
              <a:rPr lang="en-US" dirty="0" smtClean="0"/>
              <a:t>Ensure employees trained </a:t>
            </a:r>
            <a:r>
              <a:rPr lang="en-US" dirty="0"/>
              <a:t>and comfortable in </a:t>
            </a:r>
            <a:r>
              <a:rPr lang="en-US" dirty="0" smtClean="0"/>
              <a:t>completing normal tasks</a:t>
            </a:r>
          </a:p>
          <a:p>
            <a:r>
              <a:rPr lang="en-US" dirty="0" smtClean="0"/>
              <a:t>Training </a:t>
            </a:r>
            <a:r>
              <a:rPr lang="en-US" dirty="0"/>
              <a:t>and </a:t>
            </a:r>
            <a:r>
              <a:rPr lang="en-US" dirty="0" smtClean="0"/>
              <a:t>rehearsals purpose</a:t>
            </a:r>
          </a:p>
          <a:p>
            <a:pPr lvl="1"/>
            <a:r>
              <a:rPr lang="en-US" dirty="0" smtClean="0"/>
              <a:t>Identify individuals </a:t>
            </a:r>
            <a:r>
              <a:rPr lang="en-US" dirty="0"/>
              <a:t>with </a:t>
            </a:r>
            <a:r>
              <a:rPr lang="en-US" dirty="0" smtClean="0"/>
              <a:t>rusty technical skills</a:t>
            </a:r>
          </a:p>
          <a:p>
            <a:pPr lvl="1"/>
            <a:r>
              <a:rPr lang="en-US" dirty="0" smtClean="0"/>
              <a:t>Provide opportunity </a:t>
            </a:r>
            <a:r>
              <a:rPr lang="en-US" dirty="0"/>
              <a:t>to brush up on </a:t>
            </a:r>
            <a:r>
              <a:rPr lang="en-US" dirty="0" smtClean="0"/>
              <a:t>responsibilities</a:t>
            </a:r>
          </a:p>
          <a:p>
            <a:r>
              <a:rPr lang="en-US" dirty="0" smtClean="0"/>
              <a:t>Vertical </a:t>
            </a:r>
            <a:r>
              <a:rPr lang="en-US" dirty="0"/>
              <a:t>and horizontal job rotation </a:t>
            </a:r>
            <a:endParaRPr lang="en-US" dirty="0" smtClean="0"/>
          </a:p>
          <a:p>
            <a:pPr lvl="1"/>
            <a:r>
              <a:rPr lang="en-US" dirty="0" smtClean="0"/>
              <a:t>Allows preparation for normal </a:t>
            </a:r>
            <a:r>
              <a:rPr lang="en-US" dirty="0"/>
              <a:t>personnel shortages or </a:t>
            </a:r>
            <a:r>
              <a:rPr lang="en-US" dirty="0" smtClean="0"/>
              <a:t>outages</a:t>
            </a:r>
          </a:p>
          <a:p>
            <a:r>
              <a:rPr lang="en-US" dirty="0" smtClean="0"/>
              <a:t>Practice degraded mode operations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24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Disaster Management Team </a:t>
            </a:r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Command </a:t>
            </a:r>
            <a:r>
              <a:rPr lang="en-US" dirty="0"/>
              <a:t>and control group</a:t>
            </a:r>
          </a:p>
          <a:p>
            <a:pPr lvl="1"/>
            <a:r>
              <a:rPr lang="en-US" dirty="0" smtClean="0"/>
              <a:t>Responsible </a:t>
            </a:r>
            <a:r>
              <a:rPr lang="en-US" dirty="0"/>
              <a:t>for all planning and coordination </a:t>
            </a:r>
            <a:r>
              <a:rPr lang="en-US" dirty="0" smtClean="0"/>
              <a:t>activities</a:t>
            </a:r>
          </a:p>
          <a:p>
            <a:r>
              <a:rPr lang="en-US" dirty="0"/>
              <a:t>Training, rehearsal, and </a:t>
            </a:r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Predominantly </a:t>
            </a:r>
            <a:r>
              <a:rPr lang="en-US" dirty="0"/>
              <a:t>communicative in </a:t>
            </a:r>
            <a:r>
              <a:rPr lang="en-US" dirty="0" smtClean="0"/>
              <a:t>nature</a:t>
            </a:r>
          </a:p>
          <a:p>
            <a:r>
              <a:rPr lang="en-US" dirty="0" smtClean="0"/>
              <a:t>Must quickly </a:t>
            </a:r>
            <a:r>
              <a:rPr lang="en-US" dirty="0"/>
              <a:t>and effectively communicate </a:t>
            </a:r>
            <a:r>
              <a:rPr lang="en-US" dirty="0" smtClean="0"/>
              <a:t>resources needed </a:t>
            </a:r>
            <a:r>
              <a:rPr lang="en-US" dirty="0"/>
              <a:t>for </a:t>
            </a:r>
            <a:r>
              <a:rPr lang="en-US" dirty="0" smtClean="0"/>
              <a:t>subordinate teams </a:t>
            </a:r>
            <a:r>
              <a:rPr lang="en-US" dirty="0"/>
              <a:t>to </a:t>
            </a:r>
            <a:r>
              <a:rPr lang="en-US" dirty="0" smtClean="0"/>
              <a:t>function</a:t>
            </a:r>
          </a:p>
          <a:p>
            <a:r>
              <a:rPr lang="en-US" dirty="0" smtClean="0"/>
              <a:t>Must communicate directives </a:t>
            </a:r>
            <a:r>
              <a:rPr lang="en-US" dirty="0"/>
              <a:t>from </a:t>
            </a:r>
            <a:r>
              <a:rPr lang="en-US" dirty="0" smtClean="0"/>
              <a:t>higher teams and </a:t>
            </a:r>
            <a:r>
              <a:rPr lang="en-US" dirty="0"/>
              <a:t>peer </a:t>
            </a:r>
            <a:r>
              <a:rPr lang="en-US" dirty="0" smtClean="0"/>
              <a:t>teams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1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 Team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Information-dissemination group</a:t>
            </a:r>
          </a:p>
          <a:p>
            <a:pPr lvl="1"/>
            <a:r>
              <a:rPr lang="en-US" dirty="0" smtClean="0"/>
              <a:t>Responsible </a:t>
            </a:r>
            <a:r>
              <a:rPr lang="en-US" dirty="0"/>
              <a:t>for interacting and communicating with the external </a:t>
            </a:r>
            <a:r>
              <a:rPr lang="en-US" dirty="0" smtClean="0"/>
              <a:t>environment</a:t>
            </a:r>
          </a:p>
          <a:p>
            <a:r>
              <a:rPr lang="en-US" dirty="0"/>
              <a:t>Training, rehearsal, and </a:t>
            </a:r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Prepares information </a:t>
            </a:r>
            <a:r>
              <a:rPr lang="en-US" dirty="0"/>
              <a:t>notices, news releases, and internal </a:t>
            </a:r>
            <a:r>
              <a:rPr lang="en-US" dirty="0" smtClean="0"/>
              <a:t>memorandums and directives</a:t>
            </a:r>
          </a:p>
          <a:p>
            <a:pPr lvl="1"/>
            <a:r>
              <a:rPr lang="en-US" dirty="0" smtClean="0"/>
              <a:t>Sends communications to </a:t>
            </a:r>
            <a:r>
              <a:rPr lang="en-US" dirty="0"/>
              <a:t>all groups and </a:t>
            </a:r>
            <a:r>
              <a:rPr lang="en-US" dirty="0" smtClean="0"/>
              <a:t>teams</a:t>
            </a:r>
          </a:p>
          <a:p>
            <a:pPr lvl="1"/>
            <a:r>
              <a:rPr lang="en-US" dirty="0" smtClean="0"/>
              <a:t>Informs people of their tasks and responsibilities</a:t>
            </a:r>
          </a:p>
          <a:p>
            <a:r>
              <a:rPr lang="en-US" dirty="0" smtClean="0"/>
              <a:t>Should </a:t>
            </a:r>
            <a:r>
              <a:rPr lang="en-US" dirty="0"/>
              <a:t>be involved in </a:t>
            </a:r>
            <a:r>
              <a:rPr lang="en-US" dirty="0" smtClean="0"/>
              <a:t>routine </a:t>
            </a:r>
            <a:r>
              <a:rPr lang="en-US" dirty="0"/>
              <a:t>rehearsal and testing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94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key challenges an organization faces when engaged in DR </a:t>
            </a:r>
            <a:r>
              <a:rPr lang="en-US" dirty="0" smtClean="0"/>
              <a:t>operations</a:t>
            </a:r>
          </a:p>
          <a:p>
            <a:r>
              <a:rPr lang="en-US" dirty="0" smtClean="0"/>
              <a:t>Discuss </a:t>
            </a:r>
            <a:r>
              <a:rPr lang="en-US" dirty="0"/>
              <a:t>what actions organizations should take to prepare for the activation of the DR </a:t>
            </a:r>
            <a:r>
              <a:rPr lang="en-US" dirty="0" smtClean="0"/>
              <a:t>plan</a:t>
            </a:r>
          </a:p>
          <a:p>
            <a:r>
              <a:rPr lang="en-US" dirty="0" smtClean="0"/>
              <a:t>List </a:t>
            </a:r>
            <a:r>
              <a:rPr lang="en-US" dirty="0"/>
              <a:t>the critical elements that comprise the response phase of the DR </a:t>
            </a:r>
            <a:r>
              <a:rPr lang="en-US" dirty="0" smtClean="0"/>
              <a:t>plan</a:t>
            </a:r>
          </a:p>
          <a:p>
            <a:r>
              <a:rPr lang="en-US" dirty="0" smtClean="0"/>
              <a:t>Explain </a:t>
            </a:r>
            <a:r>
              <a:rPr lang="en-US" dirty="0"/>
              <a:t>what occurs in the recovery phase of the DR </a:t>
            </a:r>
            <a:r>
              <a:rPr lang="en-US" dirty="0" smtClean="0"/>
              <a:t>plan</a:t>
            </a:r>
          </a:p>
          <a:p>
            <a:r>
              <a:rPr lang="en-US" dirty="0" smtClean="0"/>
              <a:t>Describe </a:t>
            </a:r>
            <a:r>
              <a:rPr lang="en-US" dirty="0"/>
              <a:t>how an organization uses the resumption phase of the DR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12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Recovery (Hardware) Team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 recovery and </a:t>
            </a:r>
            <a:r>
              <a:rPr lang="en-US" dirty="0"/>
              <a:t>reconstitution </a:t>
            </a:r>
            <a:r>
              <a:rPr lang="en-US" dirty="0" smtClean="0"/>
              <a:t>team</a:t>
            </a:r>
          </a:p>
          <a:p>
            <a:r>
              <a:rPr lang="en-US" dirty="0" smtClean="0"/>
              <a:t>Ideally practices </a:t>
            </a:r>
            <a:r>
              <a:rPr lang="en-US" dirty="0"/>
              <a:t>and trains during normal </a:t>
            </a:r>
            <a:r>
              <a:rPr lang="en-US" dirty="0" smtClean="0"/>
              <a:t>operation</a:t>
            </a:r>
          </a:p>
          <a:p>
            <a:r>
              <a:rPr lang="en-US" dirty="0" smtClean="0"/>
              <a:t>Training requirements</a:t>
            </a:r>
          </a:p>
          <a:p>
            <a:pPr lvl="1"/>
            <a:r>
              <a:rPr lang="en-US" dirty="0" smtClean="0"/>
              <a:t>Advanced </a:t>
            </a:r>
            <a:r>
              <a:rPr lang="en-US" dirty="0"/>
              <a:t>training to rebuild systems by scavenging </a:t>
            </a:r>
            <a:r>
              <a:rPr lang="en-US" dirty="0" smtClean="0"/>
              <a:t>parts</a:t>
            </a:r>
          </a:p>
          <a:p>
            <a:pPr lvl="1"/>
            <a:r>
              <a:rPr lang="en-US" dirty="0" smtClean="0"/>
              <a:t>Knowledge in how </a:t>
            </a:r>
            <a:r>
              <a:rPr lang="en-US" dirty="0"/>
              <a:t>to deal with systems damaged by water, heat, and </a:t>
            </a:r>
            <a:r>
              <a:rPr lang="en-US" dirty="0" smtClean="0"/>
              <a:t>dust</a:t>
            </a:r>
          </a:p>
          <a:p>
            <a:r>
              <a:rPr lang="en-US" dirty="0" smtClean="0"/>
              <a:t>Team should work </a:t>
            </a:r>
            <a:r>
              <a:rPr lang="en-US" dirty="0"/>
              <a:t>closely with </a:t>
            </a:r>
            <a:r>
              <a:rPr lang="en-US" dirty="0" smtClean="0"/>
              <a:t>other </a:t>
            </a:r>
            <a:r>
              <a:rPr lang="en-US" dirty="0"/>
              <a:t>technology </a:t>
            </a:r>
            <a:r>
              <a:rPr lang="en-US" dirty="0" smtClean="0"/>
              <a:t>teams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7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99" y="668703"/>
            <a:ext cx="7030403" cy="5520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91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Recovery Team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Responsible </a:t>
            </a:r>
            <a:r>
              <a:rPr lang="en-US" dirty="0"/>
              <a:t>for recovering </a:t>
            </a:r>
            <a:r>
              <a:rPr lang="en-US" dirty="0" smtClean="0"/>
              <a:t>and reestablishing </a:t>
            </a:r>
            <a:r>
              <a:rPr lang="en-US" dirty="0"/>
              <a:t>operating systems (</a:t>
            </a:r>
            <a:r>
              <a:rPr lang="en-US" dirty="0" smtClean="0"/>
              <a:t>OSs)</a:t>
            </a:r>
          </a:p>
          <a:p>
            <a:r>
              <a:rPr lang="en-US" dirty="0" smtClean="0"/>
              <a:t>May rehearse DR </a:t>
            </a:r>
            <a:r>
              <a:rPr lang="en-US" dirty="0"/>
              <a:t>duties during normal </a:t>
            </a:r>
            <a:r>
              <a:rPr lang="en-US" dirty="0" smtClean="0"/>
              <a:t>operations</a:t>
            </a:r>
          </a:p>
          <a:p>
            <a:r>
              <a:rPr lang="en-US" dirty="0" smtClean="0"/>
              <a:t>Train to quickly recover </a:t>
            </a:r>
            <a:r>
              <a:rPr lang="en-US" dirty="0"/>
              <a:t>system’s operating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Responsibilities may </a:t>
            </a:r>
            <a:r>
              <a:rPr lang="en-US" dirty="0"/>
              <a:t>be combined </a:t>
            </a:r>
            <a:r>
              <a:rPr lang="en-US" dirty="0" smtClean="0"/>
              <a:t>with other </a:t>
            </a:r>
            <a:r>
              <a:rPr lang="en-US" dirty="0"/>
              <a:t>IT </a:t>
            </a:r>
            <a:r>
              <a:rPr lang="en-US" dirty="0" smtClean="0"/>
              <a:t>teams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53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Recovery Team </a:t>
            </a:r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Responsible </a:t>
            </a:r>
            <a:r>
              <a:rPr lang="en-US" dirty="0"/>
              <a:t>for </a:t>
            </a:r>
            <a:r>
              <a:rPr lang="en-US" dirty="0" smtClean="0"/>
              <a:t>reestablishing</a:t>
            </a:r>
          </a:p>
          <a:p>
            <a:pPr lvl="1"/>
            <a:r>
              <a:rPr lang="en-US" dirty="0" smtClean="0"/>
              <a:t>Connectivity </a:t>
            </a:r>
            <a:r>
              <a:rPr lang="en-US" dirty="0"/>
              <a:t>between systems and to the </a:t>
            </a:r>
            <a:r>
              <a:rPr lang="en-US" dirty="0" smtClean="0"/>
              <a:t>Internet</a:t>
            </a:r>
          </a:p>
          <a:p>
            <a:pPr lvl="1"/>
            <a:r>
              <a:rPr lang="en-US" dirty="0" smtClean="0"/>
              <a:t>Voice </a:t>
            </a:r>
            <a:r>
              <a:rPr lang="en-US" dirty="0"/>
              <a:t>communication </a:t>
            </a:r>
            <a:r>
              <a:rPr lang="en-US" dirty="0" smtClean="0"/>
              <a:t>networks</a:t>
            </a:r>
          </a:p>
          <a:p>
            <a:r>
              <a:rPr lang="en-US" dirty="0" smtClean="0"/>
              <a:t>Focus of training</a:t>
            </a:r>
          </a:p>
          <a:p>
            <a:pPr lvl="1"/>
            <a:r>
              <a:rPr lang="en-US" dirty="0" smtClean="0"/>
              <a:t>Establishing </a:t>
            </a:r>
            <a:r>
              <a:rPr lang="en-US" dirty="0"/>
              <a:t>ad hoc networks quickly but </a:t>
            </a:r>
            <a:r>
              <a:rPr lang="en-US" dirty="0" smtClean="0"/>
              <a:t>securely</a:t>
            </a:r>
          </a:p>
          <a:p>
            <a:pPr lvl="1"/>
            <a:r>
              <a:rPr lang="en-US" dirty="0" smtClean="0"/>
              <a:t>Wireless </a:t>
            </a:r>
            <a:r>
              <a:rPr lang="en-US" dirty="0"/>
              <a:t>technology</a:t>
            </a:r>
            <a:endParaRPr lang="en-US" dirty="0" smtClean="0"/>
          </a:p>
          <a:p>
            <a:r>
              <a:rPr lang="en-US" dirty="0" smtClean="0"/>
              <a:t>Team requirements</a:t>
            </a:r>
          </a:p>
          <a:p>
            <a:pPr lvl="1"/>
            <a:r>
              <a:rPr lang="en-US" dirty="0" smtClean="0"/>
              <a:t>Stash </a:t>
            </a:r>
            <a:r>
              <a:rPr lang="en-US" dirty="0"/>
              <a:t>of wireless networking components stored outside the </a:t>
            </a:r>
            <a:r>
              <a:rPr lang="en-US" dirty="0" smtClean="0"/>
              <a:t>organization</a:t>
            </a:r>
          </a:p>
          <a:p>
            <a:r>
              <a:rPr lang="en-US" dirty="0" smtClean="0"/>
              <a:t>Difficult internet connectivity may need vendor interaction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6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Recovery Team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Responsible </a:t>
            </a:r>
            <a:r>
              <a:rPr lang="en-US" dirty="0"/>
              <a:t>for </a:t>
            </a:r>
            <a:r>
              <a:rPr lang="en-US" dirty="0" smtClean="0"/>
              <a:t>information recovery and reestablishment </a:t>
            </a:r>
            <a:r>
              <a:rPr lang="en-US" dirty="0"/>
              <a:t>of </a:t>
            </a:r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In storage </a:t>
            </a:r>
            <a:r>
              <a:rPr lang="en-US" dirty="0"/>
              <a:t>area networks or </a:t>
            </a:r>
            <a:r>
              <a:rPr lang="en-US" dirty="0" smtClean="0"/>
              <a:t>network attached storage</a:t>
            </a:r>
          </a:p>
          <a:p>
            <a:r>
              <a:rPr lang="en-US" dirty="0" smtClean="0"/>
              <a:t>Training needs </a:t>
            </a:r>
          </a:p>
          <a:p>
            <a:pPr lvl="1"/>
            <a:r>
              <a:rPr lang="en-US" dirty="0" smtClean="0"/>
              <a:t>Rebuilding </a:t>
            </a:r>
            <a:r>
              <a:rPr lang="en-US" dirty="0"/>
              <a:t>damaged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Recovering </a:t>
            </a:r>
            <a:r>
              <a:rPr lang="en-US" dirty="0"/>
              <a:t>data from </a:t>
            </a:r>
            <a:r>
              <a:rPr lang="en-US" dirty="0" smtClean="0"/>
              <a:t>off-site locations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83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74" y="374801"/>
            <a:ext cx="7053453" cy="586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487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Recovery Team </a:t>
            </a:r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Responsible </a:t>
            </a:r>
            <a:r>
              <a:rPr lang="en-US" dirty="0"/>
              <a:t>for </a:t>
            </a:r>
            <a:r>
              <a:rPr lang="en-US" dirty="0" smtClean="0"/>
              <a:t>recovering and </a:t>
            </a:r>
            <a:r>
              <a:rPr lang="en-US" dirty="0"/>
              <a:t>reestablishing critical business applications </a:t>
            </a:r>
            <a:r>
              <a:rPr lang="en-US" dirty="0" smtClean="0"/>
              <a:t>operations</a:t>
            </a:r>
          </a:p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Skills </a:t>
            </a:r>
            <a:r>
              <a:rPr lang="en-US" dirty="0"/>
              <a:t>performed during normal </a:t>
            </a:r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Coordination </a:t>
            </a:r>
            <a:r>
              <a:rPr lang="en-US" dirty="0"/>
              <a:t>and training </a:t>
            </a:r>
            <a:r>
              <a:rPr lang="en-US" dirty="0" smtClean="0"/>
              <a:t>in operating under adverse circumstances</a:t>
            </a:r>
          </a:p>
          <a:p>
            <a:r>
              <a:rPr lang="en-US" dirty="0" smtClean="0"/>
              <a:t>Team will have user representation</a:t>
            </a:r>
          </a:p>
          <a:p>
            <a:r>
              <a:rPr lang="en-US" dirty="0" smtClean="0"/>
              <a:t>Team effectiveness</a:t>
            </a:r>
          </a:p>
          <a:p>
            <a:pPr lvl="1"/>
            <a:r>
              <a:rPr lang="en-US" dirty="0" smtClean="0"/>
              <a:t>Heavily </a:t>
            </a:r>
            <a:r>
              <a:rPr lang="en-US" dirty="0"/>
              <a:t>influenced </a:t>
            </a:r>
            <a:r>
              <a:rPr lang="en-US" dirty="0" smtClean="0"/>
              <a:t>by ability </a:t>
            </a:r>
            <a:r>
              <a:rPr lang="en-US" dirty="0"/>
              <a:t>to create an effective liaison with </a:t>
            </a:r>
            <a:r>
              <a:rPr lang="en-US" dirty="0" smtClean="0"/>
              <a:t>application business units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04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Management Team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Responsible </a:t>
            </a:r>
            <a:r>
              <a:rPr lang="en-US" dirty="0"/>
              <a:t>for </a:t>
            </a:r>
            <a:r>
              <a:rPr lang="en-US" dirty="0" smtClean="0"/>
              <a:t>data restoration </a:t>
            </a:r>
            <a:r>
              <a:rPr lang="en-US" dirty="0"/>
              <a:t>and </a:t>
            </a:r>
            <a:r>
              <a:rPr lang="en-US" dirty="0" smtClean="0"/>
              <a:t>recovery</a:t>
            </a:r>
          </a:p>
          <a:p>
            <a:r>
              <a:rPr lang="en-US" dirty="0" smtClean="0"/>
              <a:t>Focus of training</a:t>
            </a:r>
          </a:p>
          <a:p>
            <a:pPr lvl="1"/>
            <a:r>
              <a:rPr lang="en-US" dirty="0" smtClean="0"/>
              <a:t>Quick </a:t>
            </a:r>
            <a:r>
              <a:rPr lang="en-US" dirty="0"/>
              <a:t>and accurate restoration of data from </a:t>
            </a:r>
            <a:r>
              <a:rPr lang="en-US" dirty="0" smtClean="0"/>
              <a:t>backup</a:t>
            </a:r>
          </a:p>
          <a:p>
            <a:pPr lvl="1"/>
            <a:r>
              <a:rPr lang="en-US" dirty="0" smtClean="0"/>
              <a:t>Should include data recovery from </a:t>
            </a:r>
            <a:r>
              <a:rPr lang="en-US" dirty="0"/>
              <a:t>damaged </a:t>
            </a:r>
            <a:r>
              <a:rPr lang="en-US" dirty="0" smtClean="0"/>
              <a:t>systems</a:t>
            </a:r>
            <a:endParaRPr lang="en-US" dirty="0"/>
          </a:p>
          <a:p>
            <a:r>
              <a:rPr lang="en-US" dirty="0"/>
              <a:t>May need </a:t>
            </a:r>
            <a:r>
              <a:rPr lang="en-US" dirty="0" smtClean="0"/>
              <a:t>vendor help to extract data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4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421" y="476913"/>
            <a:ext cx="4771159" cy="5689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6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Contact Team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Responsible </a:t>
            </a:r>
            <a:r>
              <a:rPr lang="en-US" dirty="0"/>
              <a:t>for working with </a:t>
            </a:r>
            <a:r>
              <a:rPr lang="en-US" dirty="0" smtClean="0"/>
              <a:t>suppliers and vendors</a:t>
            </a:r>
          </a:p>
          <a:p>
            <a:pPr lvl="1"/>
            <a:r>
              <a:rPr lang="en-US" dirty="0" smtClean="0"/>
              <a:t>Need to replace </a:t>
            </a:r>
            <a:r>
              <a:rPr lang="en-US" dirty="0"/>
              <a:t>damaged or destroyed equipment or </a:t>
            </a:r>
            <a:r>
              <a:rPr lang="en-US" dirty="0" smtClean="0"/>
              <a:t>services determined </a:t>
            </a:r>
            <a:r>
              <a:rPr lang="en-US" dirty="0"/>
              <a:t>by </a:t>
            </a:r>
            <a:r>
              <a:rPr lang="en-US" dirty="0" smtClean="0"/>
              <a:t>other teams</a:t>
            </a:r>
          </a:p>
          <a:p>
            <a:r>
              <a:rPr lang="en-US" dirty="0" smtClean="0"/>
              <a:t>Training best </a:t>
            </a:r>
            <a:r>
              <a:rPr lang="en-US" dirty="0"/>
              <a:t>obtained through normal work in equipment </a:t>
            </a:r>
            <a:r>
              <a:rPr lang="en-US" dirty="0" smtClean="0"/>
              <a:t>procurement</a:t>
            </a:r>
          </a:p>
          <a:p>
            <a:r>
              <a:rPr lang="en-US" dirty="0" smtClean="0"/>
              <a:t>Focus of training</a:t>
            </a:r>
          </a:p>
          <a:p>
            <a:pPr lvl="1"/>
            <a:r>
              <a:rPr lang="en-US" dirty="0" smtClean="0"/>
              <a:t>Methods </a:t>
            </a:r>
            <a:r>
              <a:rPr lang="en-US" dirty="0"/>
              <a:t>of </a:t>
            </a:r>
            <a:r>
              <a:rPr lang="en-US" dirty="0" smtClean="0"/>
              <a:t>obtaining resources quickly </a:t>
            </a:r>
            <a:r>
              <a:rPr lang="en-US" dirty="0"/>
              <a:t>as possible </a:t>
            </a:r>
            <a:endParaRPr lang="en-US" dirty="0" smtClean="0"/>
          </a:p>
          <a:p>
            <a:pPr lvl="1"/>
            <a:r>
              <a:rPr lang="en-US" dirty="0" smtClean="0"/>
              <a:t>Familiarity </a:t>
            </a:r>
            <a:r>
              <a:rPr lang="en-US" dirty="0"/>
              <a:t>with </a:t>
            </a:r>
            <a:r>
              <a:rPr lang="en-US" dirty="0" smtClean="0"/>
              <a:t>preferred vendors</a:t>
            </a:r>
          </a:p>
          <a:p>
            <a:r>
              <a:rPr lang="en-US" dirty="0"/>
              <a:t>Vendor </a:t>
            </a:r>
            <a:r>
              <a:rPr lang="en-US" dirty="0" smtClean="0"/>
              <a:t>relationships: crucial </a:t>
            </a:r>
            <a:r>
              <a:rPr lang="en-US" dirty="0"/>
              <a:t>during a disaster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10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 </a:t>
            </a:r>
            <a:r>
              <a:rPr lang="en-US" dirty="0"/>
              <a:t>how an organization resumes normal operations using the restoration phase of </a:t>
            </a:r>
            <a:r>
              <a:rPr lang="en-US" dirty="0" smtClean="0"/>
              <a:t>the DR </a:t>
            </a:r>
            <a:r>
              <a:rPr lang="en-US" dirty="0"/>
              <a:t>plan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49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Damage Assessment and Salvage Team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assessment for:</a:t>
            </a:r>
          </a:p>
          <a:p>
            <a:pPr lvl="1"/>
            <a:r>
              <a:rPr lang="en-US" dirty="0" smtClean="0"/>
              <a:t>Initial damage to </a:t>
            </a:r>
            <a:r>
              <a:rPr lang="en-US" dirty="0"/>
              <a:t>equipment and systems </a:t>
            </a:r>
            <a:r>
              <a:rPr lang="en-US" dirty="0" smtClean="0"/>
              <a:t>on-site</a:t>
            </a:r>
          </a:p>
          <a:p>
            <a:pPr lvl="1"/>
            <a:r>
              <a:rPr lang="en-US" dirty="0" smtClean="0"/>
              <a:t>Physically </a:t>
            </a:r>
            <a:r>
              <a:rPr lang="en-US" dirty="0"/>
              <a:t>recovering </a:t>
            </a:r>
            <a:r>
              <a:rPr lang="en-US" dirty="0" smtClean="0"/>
              <a:t>equipment transported </a:t>
            </a:r>
            <a:r>
              <a:rPr lang="en-US" dirty="0"/>
              <a:t>to </a:t>
            </a:r>
            <a:r>
              <a:rPr lang="en-US" dirty="0" smtClean="0"/>
              <a:t>location </a:t>
            </a:r>
            <a:r>
              <a:rPr lang="en-US" dirty="0"/>
              <a:t>where </a:t>
            </a:r>
            <a:r>
              <a:rPr lang="en-US" dirty="0" smtClean="0"/>
              <a:t>other </a:t>
            </a:r>
            <a:r>
              <a:rPr lang="en-US" dirty="0"/>
              <a:t>teams </a:t>
            </a:r>
            <a:r>
              <a:rPr lang="en-US" dirty="0" smtClean="0"/>
              <a:t>evaluate it</a:t>
            </a:r>
          </a:p>
          <a:p>
            <a:r>
              <a:rPr lang="en-US" dirty="0"/>
              <a:t>Requires basic background </a:t>
            </a:r>
            <a:r>
              <a:rPr lang="en-US" dirty="0" smtClean="0"/>
              <a:t>in </a:t>
            </a:r>
            <a:r>
              <a:rPr lang="en-US" dirty="0"/>
              <a:t>hardware </a:t>
            </a:r>
            <a:r>
              <a:rPr lang="en-US" dirty="0" smtClean="0"/>
              <a:t>repair</a:t>
            </a:r>
          </a:p>
          <a:p>
            <a:r>
              <a:rPr lang="en-US" dirty="0" smtClean="0"/>
              <a:t>May need to outsource the function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45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Interface Team </a:t>
            </a:r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 with remainder </a:t>
            </a:r>
            <a:r>
              <a:rPr lang="en-US" dirty="0"/>
              <a:t>of the </a:t>
            </a:r>
            <a:r>
              <a:rPr lang="en-US" dirty="0" smtClean="0"/>
              <a:t>organization</a:t>
            </a:r>
          </a:p>
          <a:p>
            <a:pPr lvl="1"/>
            <a:r>
              <a:rPr lang="en-US" dirty="0" smtClean="0"/>
              <a:t>Assists </a:t>
            </a:r>
            <a:r>
              <a:rPr lang="en-US" dirty="0"/>
              <a:t>in </a:t>
            </a:r>
            <a:r>
              <a:rPr lang="en-US" dirty="0" smtClean="0"/>
              <a:t>recovery </a:t>
            </a:r>
            <a:r>
              <a:rPr lang="en-US" dirty="0"/>
              <a:t>of nontechnology </a:t>
            </a:r>
            <a:r>
              <a:rPr lang="en-US" dirty="0" smtClean="0"/>
              <a:t>functions</a:t>
            </a:r>
          </a:p>
          <a:p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Combines </a:t>
            </a:r>
            <a:r>
              <a:rPr lang="en-US" dirty="0"/>
              <a:t>technical and </a:t>
            </a:r>
            <a:r>
              <a:rPr lang="en-US" dirty="0" smtClean="0"/>
              <a:t>nontechnical functions</a:t>
            </a:r>
          </a:p>
          <a:p>
            <a:pPr lvl="1"/>
            <a:r>
              <a:rPr lang="en-US" dirty="0" smtClean="0"/>
              <a:t>Involves </a:t>
            </a:r>
            <a:r>
              <a:rPr lang="en-US" dirty="0"/>
              <a:t>interfacing with </a:t>
            </a:r>
            <a:r>
              <a:rPr lang="en-US" dirty="0" smtClean="0"/>
              <a:t>various </a:t>
            </a:r>
            <a:r>
              <a:rPr lang="en-US" dirty="0"/>
              <a:t>business groups to determine </a:t>
            </a:r>
            <a:r>
              <a:rPr lang="en-US" dirty="0" smtClean="0"/>
              <a:t>routine needs</a:t>
            </a:r>
          </a:p>
          <a:p>
            <a:r>
              <a:rPr lang="en-US" dirty="0" smtClean="0"/>
              <a:t>Help desk representatives well </a:t>
            </a:r>
            <a:r>
              <a:rPr lang="en-US" dirty="0"/>
              <a:t>suited for this </a:t>
            </a:r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75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 Team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needed </a:t>
            </a:r>
            <a:r>
              <a:rPr lang="en-US" dirty="0"/>
              <a:t>supplies</a:t>
            </a:r>
            <a:r>
              <a:rPr lang="en-US" dirty="0" smtClean="0"/>
              <a:t>, space</a:t>
            </a:r>
            <a:r>
              <a:rPr lang="en-US" dirty="0"/>
              <a:t>, materials, food, services, or facilities needed at the primary </a:t>
            </a:r>
            <a:r>
              <a:rPr lang="en-US" dirty="0" smtClean="0"/>
              <a:t>site</a:t>
            </a:r>
          </a:p>
          <a:p>
            <a:r>
              <a:rPr lang="en-US" dirty="0" smtClean="0"/>
              <a:t>Require basic </a:t>
            </a:r>
            <a:r>
              <a:rPr lang="en-US" dirty="0"/>
              <a:t>training in local </a:t>
            </a:r>
            <a:r>
              <a:rPr lang="en-US" dirty="0" smtClean="0"/>
              <a:t>purchasing</a:t>
            </a:r>
          </a:p>
          <a:p>
            <a:r>
              <a:rPr lang="en-US" dirty="0" smtClean="0"/>
              <a:t>Primary function</a:t>
            </a:r>
          </a:p>
          <a:p>
            <a:pPr lvl="1"/>
            <a:r>
              <a:rPr lang="en-US" dirty="0" smtClean="0"/>
              <a:t>Serve </a:t>
            </a:r>
            <a:r>
              <a:rPr lang="en-US" dirty="0"/>
              <a:t>as health, welfare, and morale support for the other teams doing their jobs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49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 Plan Testing and Rehearsal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DR </a:t>
            </a:r>
            <a:r>
              <a:rPr lang="en-US" dirty="0"/>
              <a:t>plan elements </a:t>
            </a:r>
            <a:endParaRPr lang="en-US" dirty="0" smtClean="0"/>
          </a:p>
          <a:p>
            <a:pPr lvl="1"/>
            <a:r>
              <a:rPr lang="en-US" dirty="0" smtClean="0"/>
              <a:t>Can </a:t>
            </a:r>
            <a:r>
              <a:rPr lang="en-US" dirty="0"/>
              <a:t>overlap with </a:t>
            </a:r>
            <a:r>
              <a:rPr lang="en-US" dirty="0" smtClean="0"/>
              <a:t>plan training </a:t>
            </a:r>
            <a:r>
              <a:rPr lang="en-US" dirty="0"/>
              <a:t>and </a:t>
            </a:r>
            <a:r>
              <a:rPr lang="en-US" dirty="0" smtClean="0"/>
              <a:t>rehearsal</a:t>
            </a:r>
          </a:p>
          <a:p>
            <a:r>
              <a:rPr lang="en-US" dirty="0" smtClean="0"/>
              <a:t>Rehearsal</a:t>
            </a:r>
          </a:p>
          <a:p>
            <a:pPr lvl="1"/>
            <a:r>
              <a:rPr lang="en-US" dirty="0" smtClean="0"/>
              <a:t>Occurs when organization practices steps performed </a:t>
            </a:r>
            <a:r>
              <a:rPr lang="en-US" dirty="0"/>
              <a:t>during a </a:t>
            </a:r>
            <a:r>
              <a:rPr lang="en-US" dirty="0" smtClean="0"/>
              <a:t>disaster</a:t>
            </a:r>
          </a:p>
          <a:p>
            <a:r>
              <a:rPr lang="en-US" dirty="0" smtClean="0"/>
              <a:t>Testing involves assessment (internal </a:t>
            </a:r>
            <a:r>
              <a:rPr lang="en-US" dirty="0"/>
              <a:t>or </a:t>
            </a:r>
            <a:r>
              <a:rPr lang="en-US" dirty="0" smtClean="0"/>
              <a:t>external)</a:t>
            </a:r>
            <a:endParaRPr lang="en-US" dirty="0"/>
          </a:p>
          <a:p>
            <a:r>
              <a:rPr lang="en-US" dirty="0" smtClean="0"/>
              <a:t>Before </a:t>
            </a:r>
            <a:r>
              <a:rPr lang="en-US" dirty="0"/>
              <a:t>performing in a large-scale </a:t>
            </a:r>
            <a:r>
              <a:rPr lang="en-US" dirty="0" smtClean="0"/>
              <a:t>exercise</a:t>
            </a:r>
            <a:endParaRPr lang="en-US" dirty="0"/>
          </a:p>
          <a:p>
            <a:pPr lvl="1"/>
            <a:r>
              <a:rPr lang="en-US" dirty="0"/>
              <a:t>Provide classroom-style, structured training</a:t>
            </a:r>
          </a:p>
          <a:p>
            <a:r>
              <a:rPr lang="en-US" dirty="0"/>
              <a:t>Plan rehearsal</a:t>
            </a:r>
          </a:p>
          <a:p>
            <a:pPr lvl="1"/>
            <a:r>
              <a:rPr lang="en-US" dirty="0"/>
              <a:t>Start small and escalate to larger-scale </a:t>
            </a:r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93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 Plan Testing and </a:t>
            </a:r>
            <a:r>
              <a:rPr lang="en-US" dirty="0" smtClean="0"/>
              <a:t>Rehearsal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Rehearsal </a:t>
            </a:r>
            <a:r>
              <a:rPr lang="en-US" dirty="0"/>
              <a:t>and </a:t>
            </a:r>
            <a:r>
              <a:rPr lang="en-US" dirty="0" smtClean="0"/>
              <a:t>testing strategies</a:t>
            </a:r>
          </a:p>
          <a:p>
            <a:pPr lvl="1"/>
            <a:r>
              <a:rPr lang="en-US" dirty="0"/>
              <a:t>Desk </a:t>
            </a:r>
            <a:r>
              <a:rPr lang="en-US" dirty="0" smtClean="0"/>
              <a:t>check</a:t>
            </a:r>
          </a:p>
          <a:p>
            <a:pPr lvl="1"/>
            <a:r>
              <a:rPr lang="en-US" dirty="0" smtClean="0"/>
              <a:t>Structured walk-through</a:t>
            </a:r>
          </a:p>
          <a:p>
            <a:pPr lvl="1"/>
            <a:r>
              <a:rPr lang="en-US" dirty="0" smtClean="0"/>
              <a:t>Simulation</a:t>
            </a:r>
          </a:p>
          <a:p>
            <a:pPr lvl="1"/>
            <a:r>
              <a:rPr lang="en-US" dirty="0"/>
              <a:t>Parallel </a:t>
            </a:r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Full-interruption</a:t>
            </a:r>
          </a:p>
          <a:p>
            <a:pPr lvl="1"/>
            <a:r>
              <a:rPr lang="en-US" dirty="0"/>
              <a:t>War </a:t>
            </a:r>
            <a:r>
              <a:rPr lang="en-US" dirty="0" smtClean="0"/>
              <a:t>gaming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6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Rehearsal and Testing of the Alert Roster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Alert roster</a:t>
            </a:r>
          </a:p>
          <a:p>
            <a:pPr lvl="1"/>
            <a:r>
              <a:rPr lang="en-US" dirty="0" smtClean="0"/>
              <a:t>Used in IR and BC planning, and </a:t>
            </a:r>
            <a:r>
              <a:rPr lang="en-US" dirty="0"/>
              <a:t>crisis </a:t>
            </a:r>
            <a:r>
              <a:rPr lang="en-US" dirty="0" smtClean="0"/>
              <a:t>management</a:t>
            </a:r>
          </a:p>
          <a:p>
            <a:r>
              <a:rPr lang="en-US" dirty="0" smtClean="0"/>
              <a:t>Alert </a:t>
            </a:r>
            <a:r>
              <a:rPr lang="en-US" dirty="0"/>
              <a:t>roster document</a:t>
            </a:r>
            <a:endParaRPr lang="en-US" dirty="0" smtClean="0"/>
          </a:p>
          <a:p>
            <a:pPr lvl="1"/>
            <a:r>
              <a:rPr lang="en-US" dirty="0" smtClean="0"/>
              <a:t>Contains contact </a:t>
            </a:r>
            <a:r>
              <a:rPr lang="en-US" dirty="0"/>
              <a:t>information on </a:t>
            </a:r>
            <a:r>
              <a:rPr lang="en-US" dirty="0" smtClean="0"/>
              <a:t>individuals notified </a:t>
            </a:r>
            <a:r>
              <a:rPr lang="en-US" dirty="0"/>
              <a:t>in the event of an actual incident or </a:t>
            </a:r>
            <a:r>
              <a:rPr lang="en-US" dirty="0" smtClean="0"/>
              <a:t>disaster</a:t>
            </a:r>
          </a:p>
          <a:p>
            <a:pPr lvl="1"/>
            <a:r>
              <a:rPr lang="en-US" dirty="0" smtClean="0"/>
              <a:t>Must </a:t>
            </a:r>
            <a:r>
              <a:rPr lang="en-US" dirty="0"/>
              <a:t>be tested </a:t>
            </a:r>
            <a:r>
              <a:rPr lang="en-US" dirty="0" smtClean="0"/>
              <a:t>frequently because it is </a:t>
            </a:r>
            <a:r>
              <a:rPr lang="en-US" dirty="0"/>
              <a:t>subject to continual </a:t>
            </a:r>
            <a:r>
              <a:rPr lang="en-US" dirty="0" smtClean="0"/>
              <a:t>change</a:t>
            </a:r>
          </a:p>
          <a:p>
            <a:r>
              <a:rPr lang="en-US" dirty="0" smtClean="0"/>
              <a:t>Two </a:t>
            </a:r>
            <a:r>
              <a:rPr lang="en-US" dirty="0"/>
              <a:t>activation </a:t>
            </a:r>
            <a:r>
              <a:rPr lang="en-US" dirty="0" smtClean="0"/>
              <a:t>methods: sequential </a:t>
            </a:r>
            <a:r>
              <a:rPr lang="en-US" dirty="0"/>
              <a:t>and </a:t>
            </a:r>
            <a:r>
              <a:rPr lang="en-US" dirty="0" smtClean="0"/>
              <a:t>hierarchical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4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Rehearsal and Testing of the Alert </a:t>
            </a:r>
            <a:r>
              <a:rPr lang="en-US" dirty="0" smtClean="0"/>
              <a:t>Roster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Alert message</a:t>
            </a:r>
          </a:p>
          <a:p>
            <a:pPr lvl="1"/>
            <a:r>
              <a:rPr lang="en-US" dirty="0" smtClean="0"/>
              <a:t>Scripted disaster description</a:t>
            </a:r>
          </a:p>
          <a:p>
            <a:pPr lvl="1"/>
            <a:r>
              <a:rPr lang="en-US" dirty="0" smtClean="0"/>
              <a:t>Consists </a:t>
            </a:r>
            <a:r>
              <a:rPr lang="en-US" dirty="0"/>
              <a:t>of just </a:t>
            </a:r>
            <a:r>
              <a:rPr lang="en-US" dirty="0" smtClean="0"/>
              <a:t>enough information </a:t>
            </a:r>
            <a:r>
              <a:rPr lang="en-US" dirty="0"/>
              <a:t>so that each responder knows what portion of the DR plan to </a:t>
            </a:r>
            <a:r>
              <a:rPr lang="en-US" dirty="0" smtClean="0"/>
              <a:t>implement</a:t>
            </a:r>
          </a:p>
          <a:p>
            <a:pPr lvl="1"/>
            <a:r>
              <a:rPr lang="en-US" dirty="0" smtClean="0"/>
              <a:t>Does not impede </a:t>
            </a:r>
            <a:r>
              <a:rPr lang="en-US" dirty="0"/>
              <a:t>notification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Auxiliary </a:t>
            </a:r>
            <a:r>
              <a:rPr lang="en-US" dirty="0"/>
              <a:t>phone alert and reporting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Information </a:t>
            </a:r>
            <a:r>
              <a:rPr lang="en-US" dirty="0"/>
              <a:t>system with a telephony </a:t>
            </a:r>
            <a:r>
              <a:rPr lang="en-US" dirty="0" smtClean="0"/>
              <a:t>interface</a:t>
            </a:r>
          </a:p>
          <a:p>
            <a:pPr lvl="1"/>
            <a:r>
              <a:rPr lang="en-US" dirty="0" smtClean="0"/>
              <a:t>Used </a:t>
            </a:r>
            <a:r>
              <a:rPr lang="en-US" dirty="0"/>
              <a:t>to automate the alert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“</a:t>
            </a:r>
            <a:r>
              <a:rPr lang="en-US" dirty="0"/>
              <a:t>I’m okay” automated </a:t>
            </a:r>
            <a:r>
              <a:rPr lang="en-US" dirty="0" smtClean="0"/>
              <a:t>emergency response line</a:t>
            </a:r>
          </a:p>
          <a:p>
            <a:pPr lvl="1"/>
            <a:r>
              <a:rPr lang="en-US" dirty="0" smtClean="0"/>
              <a:t>Employees call </a:t>
            </a:r>
            <a:r>
              <a:rPr lang="en-US" dirty="0"/>
              <a:t>a predetermined </a:t>
            </a:r>
            <a:r>
              <a:rPr lang="en-US" dirty="0" smtClean="0"/>
              <a:t>number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72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Disaster Response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Response phase</a:t>
            </a:r>
          </a:p>
          <a:p>
            <a:pPr lvl="1"/>
            <a:r>
              <a:rPr lang="en-US" dirty="0" smtClean="0"/>
              <a:t>Associated </a:t>
            </a:r>
            <a:r>
              <a:rPr lang="en-US" dirty="0"/>
              <a:t>with implementing </a:t>
            </a:r>
            <a:r>
              <a:rPr lang="en-US" dirty="0" smtClean="0"/>
              <a:t>initial </a:t>
            </a:r>
            <a:r>
              <a:rPr lang="en-US" dirty="0"/>
              <a:t>reaction to a </a:t>
            </a:r>
            <a:r>
              <a:rPr lang="en-US" dirty="0" smtClean="0"/>
              <a:t>disaster</a:t>
            </a:r>
          </a:p>
          <a:p>
            <a:pPr lvl="1"/>
            <a:r>
              <a:rPr lang="en-US" dirty="0" smtClean="0"/>
              <a:t>Focus</a:t>
            </a:r>
          </a:p>
          <a:p>
            <a:pPr lvl="2"/>
            <a:r>
              <a:rPr lang="en-US" dirty="0" smtClean="0"/>
              <a:t>Controlling or stabilizing </a:t>
            </a:r>
            <a:r>
              <a:rPr lang="en-US" dirty="0"/>
              <a:t>the situation, if </a:t>
            </a:r>
            <a:r>
              <a:rPr lang="en-US" dirty="0" smtClean="0"/>
              <a:t>possible </a:t>
            </a:r>
            <a:endParaRPr lang="en-US" dirty="0"/>
          </a:p>
          <a:p>
            <a:r>
              <a:rPr lang="en-US" dirty="0" smtClean="0"/>
              <a:t>Response </a:t>
            </a:r>
            <a:r>
              <a:rPr lang="en-US" dirty="0"/>
              <a:t>phase </a:t>
            </a:r>
            <a:r>
              <a:rPr lang="en-US" dirty="0" smtClean="0"/>
              <a:t>designed to:</a:t>
            </a:r>
          </a:p>
          <a:p>
            <a:pPr lvl="1"/>
            <a:r>
              <a:rPr lang="en-US" dirty="0" smtClean="0"/>
              <a:t>Protect </a:t>
            </a:r>
            <a:r>
              <a:rPr lang="en-US" dirty="0"/>
              <a:t>human life and well-being (physical </a:t>
            </a:r>
            <a:r>
              <a:rPr lang="en-US" dirty="0" smtClean="0"/>
              <a:t>safety)</a:t>
            </a:r>
          </a:p>
          <a:p>
            <a:pPr lvl="1"/>
            <a:r>
              <a:rPr lang="en-US" dirty="0" smtClean="0"/>
              <a:t>Attempt </a:t>
            </a:r>
            <a:r>
              <a:rPr lang="en-US" dirty="0"/>
              <a:t>to limit and contain the damage to the organization’s facilities and </a:t>
            </a:r>
            <a:r>
              <a:rPr lang="en-US" dirty="0" smtClean="0"/>
              <a:t>equipment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anage </a:t>
            </a:r>
            <a:r>
              <a:rPr lang="en-US" dirty="0"/>
              <a:t>communications with employees and other </a:t>
            </a:r>
            <a:r>
              <a:rPr lang="en-US" dirty="0" smtClean="0"/>
              <a:t>stakeholders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2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Recovery of </a:t>
            </a:r>
            <a:r>
              <a:rPr lang="en-US" dirty="0"/>
              <a:t>the most time-critical business </a:t>
            </a:r>
            <a:r>
              <a:rPr lang="en-US" dirty="0" smtClean="0"/>
              <a:t>functions</a:t>
            </a:r>
          </a:p>
          <a:p>
            <a:r>
              <a:rPr lang="en-US" dirty="0" smtClean="0"/>
              <a:t>Get </a:t>
            </a:r>
            <a:r>
              <a:rPr lang="en-US" dirty="0"/>
              <a:t>back up and running as quickly as </a:t>
            </a:r>
            <a:r>
              <a:rPr lang="en-US" dirty="0" smtClean="0"/>
              <a:t>possible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ven </a:t>
            </a:r>
            <a:r>
              <a:rPr lang="en-US" dirty="0"/>
              <a:t>if </a:t>
            </a:r>
            <a:r>
              <a:rPr lang="en-US" dirty="0" smtClean="0"/>
              <a:t>operations limited </a:t>
            </a:r>
            <a:r>
              <a:rPr lang="en-US" dirty="0"/>
              <a:t>to </a:t>
            </a:r>
            <a:r>
              <a:rPr lang="en-US" dirty="0" smtClean="0"/>
              <a:t>some degree</a:t>
            </a:r>
          </a:p>
          <a:p>
            <a:r>
              <a:rPr lang="en-US" dirty="0" smtClean="0"/>
              <a:t>Less </a:t>
            </a:r>
            <a:r>
              <a:rPr lang="en-US" dirty="0"/>
              <a:t>critical operations </a:t>
            </a:r>
            <a:r>
              <a:rPr lang="en-US" dirty="0" smtClean="0"/>
              <a:t>wait </a:t>
            </a:r>
            <a:r>
              <a:rPr lang="en-US" dirty="0"/>
              <a:t>until </a:t>
            </a:r>
            <a:r>
              <a:rPr lang="en-US" dirty="0" smtClean="0"/>
              <a:t>resumption </a:t>
            </a:r>
            <a:r>
              <a:rPr lang="en-US" dirty="0"/>
              <a:t>phase</a:t>
            </a:r>
            <a:endParaRPr lang="en-US" dirty="0" smtClean="0"/>
          </a:p>
          <a:p>
            <a:r>
              <a:rPr lang="en-US" dirty="0" smtClean="0"/>
              <a:t>Primary </a:t>
            </a:r>
            <a:r>
              <a:rPr lang="en-US" dirty="0"/>
              <a:t>goals of the recovery </a:t>
            </a:r>
            <a:r>
              <a:rPr lang="en-US" dirty="0" smtClean="0"/>
              <a:t>phase</a:t>
            </a:r>
          </a:p>
          <a:p>
            <a:pPr lvl="1"/>
            <a:r>
              <a:rPr lang="en-US" dirty="0" smtClean="0"/>
              <a:t>Recover </a:t>
            </a:r>
            <a:r>
              <a:rPr lang="en-US" dirty="0"/>
              <a:t>critical business </a:t>
            </a:r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Coordinate </a:t>
            </a:r>
            <a:r>
              <a:rPr lang="en-US" dirty="0"/>
              <a:t>recovery </a:t>
            </a:r>
            <a:r>
              <a:rPr lang="en-US" dirty="0" smtClean="0"/>
              <a:t>efforts</a:t>
            </a:r>
          </a:p>
          <a:p>
            <a:pPr lvl="1"/>
            <a:r>
              <a:rPr lang="en-US" dirty="0" smtClean="0"/>
              <a:t>Acquire </a:t>
            </a:r>
            <a:r>
              <a:rPr lang="en-US" dirty="0"/>
              <a:t>resources to replace damaged or destroyed materials and </a:t>
            </a:r>
            <a:r>
              <a:rPr lang="en-US" dirty="0" smtClean="0"/>
              <a:t>equipment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valuate </a:t>
            </a:r>
            <a:r>
              <a:rPr lang="en-US" dirty="0"/>
              <a:t>the need to implement the BC plan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85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Resumption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Focuses </a:t>
            </a:r>
            <a:r>
              <a:rPr lang="en-US" dirty="0"/>
              <a:t>on </a:t>
            </a:r>
            <a:r>
              <a:rPr lang="en-US" dirty="0" smtClean="0"/>
              <a:t>non-critical functions</a:t>
            </a:r>
          </a:p>
          <a:p>
            <a:r>
              <a:rPr lang="en-US" dirty="0" smtClean="0"/>
              <a:t>BIA: </a:t>
            </a:r>
            <a:r>
              <a:rPr lang="en-US" dirty="0"/>
              <a:t>guiding document </a:t>
            </a:r>
            <a:r>
              <a:rPr lang="en-US" dirty="0" smtClean="0"/>
              <a:t>for creating list </a:t>
            </a:r>
            <a:r>
              <a:rPr lang="en-US" dirty="0"/>
              <a:t>of </a:t>
            </a:r>
            <a:r>
              <a:rPr lang="en-US" dirty="0" smtClean="0"/>
              <a:t>primary </a:t>
            </a:r>
            <a:r>
              <a:rPr lang="en-US" dirty="0"/>
              <a:t>and secondary functions</a:t>
            </a:r>
          </a:p>
          <a:p>
            <a:r>
              <a:rPr lang="en-US" dirty="0" smtClean="0"/>
              <a:t>Goals </a:t>
            </a:r>
            <a:r>
              <a:rPr lang="en-US" dirty="0"/>
              <a:t>of the resumption </a:t>
            </a:r>
            <a:r>
              <a:rPr lang="en-US" dirty="0" smtClean="0"/>
              <a:t>phase</a:t>
            </a:r>
          </a:p>
          <a:p>
            <a:pPr lvl="1"/>
            <a:r>
              <a:rPr lang="en-US" dirty="0" smtClean="0"/>
              <a:t>Initiate </a:t>
            </a:r>
            <a:r>
              <a:rPr lang="en-US" dirty="0"/>
              <a:t>implementation of secondary </a:t>
            </a:r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Finalize </a:t>
            </a:r>
            <a:r>
              <a:rPr lang="en-US" dirty="0"/>
              <a:t>implementation of primary </a:t>
            </a:r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additional needed </a:t>
            </a:r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Continue </a:t>
            </a:r>
            <a:r>
              <a:rPr lang="en-US" dirty="0"/>
              <a:t>planning for restoration</a:t>
            </a:r>
            <a:endParaRPr lang="en-US" dirty="0" smtClean="0"/>
          </a:p>
          <a:p>
            <a:r>
              <a:rPr lang="en-US" dirty="0" smtClean="0"/>
              <a:t>Complex interaction exist </a:t>
            </a:r>
            <a:r>
              <a:rPr lang="en-US" dirty="0"/>
              <a:t>between </a:t>
            </a:r>
            <a:r>
              <a:rPr lang="en-US" dirty="0" smtClean="0"/>
              <a:t>DR </a:t>
            </a:r>
            <a:r>
              <a:rPr lang="en-US" dirty="0"/>
              <a:t>plan and BC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8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disaster occurs organizations need</a:t>
            </a:r>
            <a:endParaRPr lang="en-US" dirty="0"/>
          </a:p>
          <a:p>
            <a:pPr lvl="1"/>
            <a:r>
              <a:rPr lang="en-US" dirty="0" smtClean="0"/>
              <a:t>Meticulous </a:t>
            </a:r>
            <a:r>
              <a:rPr lang="en-US" dirty="0"/>
              <a:t>preparation and ongoing </a:t>
            </a:r>
            <a:r>
              <a:rPr lang="en-US" dirty="0" smtClean="0"/>
              <a:t>diligence</a:t>
            </a:r>
          </a:p>
          <a:p>
            <a:pPr lvl="1"/>
            <a:r>
              <a:rPr lang="en-US" dirty="0" smtClean="0"/>
              <a:t>Quick </a:t>
            </a:r>
            <a:r>
              <a:rPr lang="en-US" dirty="0"/>
              <a:t>and </a:t>
            </a:r>
            <a:r>
              <a:rPr lang="en-US" dirty="0" smtClean="0"/>
              <a:t>decisive reaction </a:t>
            </a:r>
            <a:r>
              <a:rPr lang="en-US" dirty="0"/>
              <a:t>to restore </a:t>
            </a:r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To prepare </a:t>
            </a:r>
            <a:r>
              <a:rPr lang="en-US" dirty="0"/>
              <a:t>to promptly reestablish operations at a new permanent location</a:t>
            </a: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area of the </a:t>
            </a:r>
            <a:r>
              <a:rPr lang="en-US" dirty="0" smtClean="0"/>
              <a:t>world has </a:t>
            </a:r>
            <a:r>
              <a:rPr lang="en-US" dirty="0"/>
              <a:t>its own challenges and risks of </a:t>
            </a:r>
            <a:r>
              <a:rPr lang="en-US" dirty="0" smtClean="0"/>
              <a:t>disaster</a:t>
            </a:r>
          </a:p>
          <a:p>
            <a:pPr lvl="1"/>
            <a:r>
              <a:rPr lang="en-US" dirty="0" smtClean="0"/>
              <a:t>Natural </a:t>
            </a:r>
            <a:r>
              <a:rPr lang="en-US" dirty="0"/>
              <a:t>or </a:t>
            </a:r>
            <a:r>
              <a:rPr lang="en-US" dirty="0" smtClean="0"/>
              <a:t>man-made</a:t>
            </a:r>
          </a:p>
          <a:p>
            <a:r>
              <a:rPr lang="en-US" dirty="0" smtClean="0"/>
              <a:t>DR plans </a:t>
            </a:r>
            <a:r>
              <a:rPr lang="en-US" dirty="0"/>
              <a:t>and procedures </a:t>
            </a:r>
            <a:r>
              <a:rPr lang="en-US" dirty="0" smtClean="0"/>
              <a:t>are similar </a:t>
            </a:r>
            <a:r>
              <a:rPr lang="en-US" dirty="0"/>
              <a:t>to those undertaken for IR </a:t>
            </a:r>
            <a:r>
              <a:rPr lang="en-US" dirty="0" smtClean="0"/>
              <a:t>and BC actions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8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Restoration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Formally </a:t>
            </a:r>
            <a:r>
              <a:rPr lang="en-US" dirty="0"/>
              <a:t>begins </a:t>
            </a:r>
            <a:r>
              <a:rPr lang="en-US" dirty="0" smtClean="0"/>
              <a:t>once: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 damage assessments accomplished</a:t>
            </a:r>
          </a:p>
          <a:p>
            <a:pPr lvl="1"/>
            <a:r>
              <a:rPr lang="en-US" dirty="0" smtClean="0"/>
              <a:t>Rebuilding </a:t>
            </a:r>
            <a:r>
              <a:rPr lang="en-US" dirty="0"/>
              <a:t>of </a:t>
            </a:r>
            <a:r>
              <a:rPr lang="en-US" dirty="0" smtClean="0"/>
              <a:t>primary </a:t>
            </a:r>
            <a:r>
              <a:rPr lang="en-US" dirty="0"/>
              <a:t>site has commenced</a:t>
            </a:r>
            <a:endParaRPr lang="en-US" dirty="0" smtClean="0"/>
          </a:p>
          <a:p>
            <a:r>
              <a:rPr lang="en-US" dirty="0" smtClean="0"/>
              <a:t>Restoration phase primary goals</a:t>
            </a:r>
          </a:p>
          <a:p>
            <a:pPr lvl="1"/>
            <a:r>
              <a:rPr lang="en-US" dirty="0"/>
              <a:t>Repair </a:t>
            </a:r>
            <a:r>
              <a:rPr lang="en-US" dirty="0" smtClean="0"/>
              <a:t>damage or </a:t>
            </a:r>
            <a:r>
              <a:rPr lang="en-US" dirty="0"/>
              <a:t>select or </a:t>
            </a:r>
            <a:r>
              <a:rPr lang="en-US" dirty="0" smtClean="0"/>
              <a:t>build </a:t>
            </a:r>
            <a:r>
              <a:rPr lang="en-US" dirty="0"/>
              <a:t>replacement </a:t>
            </a:r>
            <a:r>
              <a:rPr lang="en-US" dirty="0" smtClean="0"/>
              <a:t>facility</a:t>
            </a:r>
          </a:p>
          <a:p>
            <a:pPr lvl="1"/>
            <a:r>
              <a:rPr lang="en-US" dirty="0" smtClean="0"/>
              <a:t>Replace primary site damaged </a:t>
            </a:r>
            <a:r>
              <a:rPr lang="en-US" dirty="0"/>
              <a:t>or destroyed </a:t>
            </a:r>
            <a:r>
              <a:rPr lang="en-US" dirty="0" smtClean="0"/>
              <a:t>contents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oordinate relocation </a:t>
            </a:r>
            <a:r>
              <a:rPr lang="en-US" dirty="0"/>
              <a:t>from temporary offices to </a:t>
            </a:r>
            <a:r>
              <a:rPr lang="en-US" dirty="0" smtClean="0"/>
              <a:t>primary </a:t>
            </a:r>
            <a:r>
              <a:rPr lang="en-US" dirty="0"/>
              <a:t>site or </a:t>
            </a:r>
            <a:r>
              <a:rPr lang="en-US" dirty="0" smtClean="0"/>
              <a:t>to new </a:t>
            </a:r>
            <a:r>
              <a:rPr lang="en-US" dirty="0"/>
              <a:t>replacement </a:t>
            </a:r>
            <a:r>
              <a:rPr lang="en-US" dirty="0" smtClean="0"/>
              <a:t>facility</a:t>
            </a:r>
          </a:p>
          <a:p>
            <a:pPr lvl="1"/>
            <a:r>
              <a:rPr lang="en-US" dirty="0" smtClean="0"/>
              <a:t>Restore </a:t>
            </a:r>
            <a:r>
              <a:rPr lang="en-US" dirty="0"/>
              <a:t>normal operations at the primary </a:t>
            </a:r>
            <a:r>
              <a:rPr lang="en-US" dirty="0" smtClean="0"/>
              <a:t>site</a:t>
            </a:r>
            <a:endParaRPr lang="en-US" dirty="0"/>
          </a:p>
          <a:p>
            <a:pPr lvl="1"/>
            <a:r>
              <a:rPr lang="en-US" dirty="0" smtClean="0"/>
              <a:t>Stand </a:t>
            </a:r>
            <a:r>
              <a:rPr lang="en-US" dirty="0"/>
              <a:t>down the DR teams and conduct the after-action review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2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Repair or Replacement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</a:t>
            </a:r>
            <a:r>
              <a:rPr lang="en-US" dirty="0"/>
              <a:t>possibilities in the restoration </a:t>
            </a:r>
            <a:r>
              <a:rPr lang="en-US" dirty="0" smtClean="0"/>
              <a:t>phase</a:t>
            </a:r>
          </a:p>
          <a:p>
            <a:pPr lvl="1"/>
            <a:r>
              <a:rPr lang="en-US" dirty="0" smtClean="0"/>
              <a:t>Reestablish </a:t>
            </a:r>
            <a:r>
              <a:rPr lang="en-US" dirty="0"/>
              <a:t>operations at the primary </a:t>
            </a:r>
            <a:r>
              <a:rPr lang="en-US" dirty="0" smtClean="0"/>
              <a:t>site</a:t>
            </a:r>
          </a:p>
          <a:p>
            <a:pPr lvl="1"/>
            <a:r>
              <a:rPr lang="en-US" dirty="0" smtClean="0"/>
              <a:t>Establish </a:t>
            </a:r>
            <a:r>
              <a:rPr lang="en-US" dirty="0"/>
              <a:t>operations at a new permanent </a:t>
            </a:r>
            <a:r>
              <a:rPr lang="en-US" dirty="0" smtClean="0"/>
              <a:t>site</a:t>
            </a:r>
            <a:endParaRPr lang="en-US" dirty="0"/>
          </a:p>
          <a:p>
            <a:r>
              <a:rPr lang="en-US" dirty="0" smtClean="0"/>
              <a:t>Reestablish operations </a:t>
            </a:r>
            <a:r>
              <a:rPr lang="en-US" dirty="0"/>
              <a:t>at the </a:t>
            </a:r>
            <a:r>
              <a:rPr lang="en-US" dirty="0" smtClean="0"/>
              <a:t>primary </a:t>
            </a:r>
            <a:r>
              <a:rPr lang="en-US" dirty="0"/>
              <a:t>s</a:t>
            </a:r>
            <a:r>
              <a:rPr lang="en-US" dirty="0" smtClean="0"/>
              <a:t>ite</a:t>
            </a:r>
          </a:p>
          <a:p>
            <a:pPr lvl="1"/>
            <a:r>
              <a:rPr lang="en-US" dirty="0" smtClean="0"/>
              <a:t>Organization can rebuild facilities </a:t>
            </a:r>
            <a:r>
              <a:rPr lang="en-US" dirty="0"/>
              <a:t>at the primary </a:t>
            </a:r>
            <a:r>
              <a:rPr lang="en-US" dirty="0" smtClean="0"/>
              <a:t>site</a:t>
            </a:r>
          </a:p>
          <a:p>
            <a:pPr lvl="2"/>
            <a:r>
              <a:rPr lang="en-US" dirty="0" smtClean="0"/>
              <a:t>Continue partial operations while </a:t>
            </a:r>
            <a:r>
              <a:rPr lang="en-US" dirty="0"/>
              <a:t>repairs </a:t>
            </a:r>
            <a:r>
              <a:rPr lang="en-US" dirty="0" smtClean="0"/>
              <a:t>made</a:t>
            </a:r>
          </a:p>
          <a:p>
            <a:pPr lvl="2"/>
            <a:r>
              <a:rPr lang="en-US" dirty="0" smtClean="0"/>
              <a:t>Best to temporarily </a:t>
            </a:r>
            <a:r>
              <a:rPr lang="en-US" dirty="0"/>
              <a:t>relocate </a:t>
            </a:r>
            <a:r>
              <a:rPr lang="en-US" dirty="0" smtClean="0"/>
              <a:t>the administrative </a:t>
            </a:r>
            <a:r>
              <a:rPr lang="en-US" dirty="0"/>
              <a:t>function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20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Repair or </a:t>
            </a:r>
            <a:r>
              <a:rPr lang="en-US" dirty="0" smtClean="0"/>
              <a:t>Replacement (</a:t>
            </a:r>
            <a:r>
              <a:rPr lang="en-US" dirty="0"/>
              <a:t>cont’d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 </a:t>
            </a:r>
            <a:r>
              <a:rPr lang="en-US" dirty="0" smtClean="0"/>
              <a:t>new </a:t>
            </a:r>
            <a:r>
              <a:rPr lang="en-US" dirty="0"/>
              <a:t>p</a:t>
            </a:r>
            <a:r>
              <a:rPr lang="en-US" dirty="0" smtClean="0"/>
              <a:t>ermanent </a:t>
            </a:r>
            <a:r>
              <a:rPr lang="en-US" dirty="0"/>
              <a:t>s</a:t>
            </a:r>
            <a:r>
              <a:rPr lang="en-US" dirty="0" smtClean="0"/>
              <a:t>ite</a:t>
            </a:r>
          </a:p>
          <a:p>
            <a:pPr lvl="1"/>
            <a:r>
              <a:rPr lang="en-US" dirty="0"/>
              <a:t>Occurs if primary site becomes </a:t>
            </a:r>
            <a:r>
              <a:rPr lang="en-US" dirty="0" smtClean="0"/>
              <a:t>uninhabitable</a:t>
            </a:r>
          </a:p>
          <a:p>
            <a:pPr lvl="1"/>
            <a:r>
              <a:rPr lang="en-US" dirty="0" smtClean="0"/>
              <a:t>Bulldoze </a:t>
            </a:r>
            <a:r>
              <a:rPr lang="en-US" dirty="0"/>
              <a:t>and </a:t>
            </a:r>
            <a:r>
              <a:rPr lang="en-US" dirty="0" smtClean="0"/>
              <a:t>rebuild</a:t>
            </a:r>
          </a:p>
          <a:p>
            <a:pPr lvl="2"/>
            <a:r>
              <a:rPr lang="en-US" dirty="0" smtClean="0"/>
              <a:t>Good if organization </a:t>
            </a:r>
            <a:r>
              <a:rPr lang="en-US" dirty="0"/>
              <a:t>owns the </a:t>
            </a:r>
            <a:r>
              <a:rPr lang="en-US" dirty="0" smtClean="0"/>
              <a:t>land</a:t>
            </a:r>
          </a:p>
          <a:p>
            <a:pPr lvl="2"/>
            <a:r>
              <a:rPr lang="en-US" dirty="0" smtClean="0"/>
              <a:t>May </a:t>
            </a:r>
            <a:r>
              <a:rPr lang="en-US" dirty="0"/>
              <a:t>be months before the organization can </a:t>
            </a:r>
            <a:r>
              <a:rPr lang="en-US" dirty="0" smtClean="0"/>
              <a:t>relocate</a:t>
            </a:r>
          </a:p>
          <a:p>
            <a:pPr lvl="1"/>
            <a:r>
              <a:rPr lang="en-US" dirty="0" smtClean="0"/>
              <a:t>Select </a:t>
            </a:r>
            <a:r>
              <a:rPr lang="en-US" dirty="0"/>
              <a:t>a new </a:t>
            </a:r>
            <a:r>
              <a:rPr lang="en-US" dirty="0" smtClean="0"/>
              <a:t>location</a:t>
            </a:r>
          </a:p>
          <a:p>
            <a:pPr lvl="2"/>
            <a:r>
              <a:rPr lang="en-US" dirty="0" smtClean="0"/>
              <a:t>Necessary when organization </a:t>
            </a:r>
            <a:r>
              <a:rPr lang="en-US" dirty="0"/>
              <a:t>cannot relocate for an extended stay at temporary </a:t>
            </a:r>
            <a:r>
              <a:rPr lang="en-US" dirty="0" smtClean="0"/>
              <a:t>locations</a:t>
            </a:r>
          </a:p>
          <a:p>
            <a:pPr lvl="2"/>
            <a:r>
              <a:rPr lang="en-US" dirty="0" smtClean="0"/>
              <a:t>Selection </a:t>
            </a:r>
            <a:r>
              <a:rPr lang="en-US" dirty="0"/>
              <a:t>of </a:t>
            </a:r>
            <a:r>
              <a:rPr lang="en-US" dirty="0" smtClean="0"/>
              <a:t>new </a:t>
            </a:r>
            <a:r>
              <a:rPr lang="en-US" dirty="0"/>
              <a:t>permanent </a:t>
            </a:r>
            <a:r>
              <a:rPr lang="en-US" dirty="0" smtClean="0"/>
              <a:t>site: complex decision</a:t>
            </a:r>
          </a:p>
          <a:p>
            <a:pPr lvl="2"/>
            <a:r>
              <a:rPr lang="en-US" dirty="0" smtClean="0"/>
              <a:t>Staff may not </a:t>
            </a:r>
            <a:r>
              <a:rPr lang="en-US" dirty="0"/>
              <a:t>be available </a:t>
            </a:r>
            <a:r>
              <a:rPr lang="en-US" dirty="0" smtClean="0"/>
              <a:t>to </a:t>
            </a:r>
            <a:r>
              <a:rPr lang="en-US" dirty="0"/>
              <a:t>relocate </a:t>
            </a:r>
            <a:r>
              <a:rPr lang="en-US" dirty="0" smtClean="0"/>
              <a:t>families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7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Restoration of the Primary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Occurs once physical </a:t>
            </a:r>
            <a:r>
              <a:rPr lang="en-US" dirty="0"/>
              <a:t>facilities </a:t>
            </a:r>
            <a:r>
              <a:rPr lang="en-US" dirty="0" smtClean="0"/>
              <a:t>rebuilt</a:t>
            </a:r>
          </a:p>
          <a:p>
            <a:pPr lvl="1"/>
            <a:r>
              <a:rPr lang="en-US" dirty="0"/>
              <a:t>Must replace </a:t>
            </a:r>
            <a:r>
              <a:rPr lang="en-US" dirty="0" smtClean="0"/>
              <a:t>office </a:t>
            </a:r>
            <a:r>
              <a:rPr lang="en-US" dirty="0"/>
              <a:t>furniture, desktop computers, photocopying equipment, filing systems, office </a:t>
            </a:r>
            <a:r>
              <a:rPr lang="en-US" dirty="0" smtClean="0"/>
              <a:t>supplies</a:t>
            </a:r>
          </a:p>
          <a:p>
            <a:pPr lvl="1"/>
            <a:r>
              <a:rPr lang="en-US" dirty="0" smtClean="0"/>
              <a:t>Determine </a:t>
            </a:r>
            <a:r>
              <a:rPr lang="en-US" dirty="0"/>
              <a:t>what insurance will and will not cover </a:t>
            </a:r>
            <a:endParaRPr lang="en-US" dirty="0" smtClean="0"/>
          </a:p>
          <a:p>
            <a:pPr lvl="1"/>
            <a:r>
              <a:rPr lang="en-US" dirty="0" smtClean="0"/>
              <a:t>Examine service contracts</a:t>
            </a:r>
          </a:p>
          <a:p>
            <a:pPr lvl="2"/>
            <a:r>
              <a:rPr lang="en-US" dirty="0" smtClean="0"/>
              <a:t>Determine </a:t>
            </a:r>
            <a:r>
              <a:rPr lang="en-US" dirty="0"/>
              <a:t>if damage or destruction to leased </a:t>
            </a:r>
            <a:r>
              <a:rPr lang="en-US" dirty="0" smtClean="0"/>
              <a:t>equipment is covered by </a:t>
            </a:r>
            <a:r>
              <a:rPr lang="en-US" dirty="0"/>
              <a:t>the provider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54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Relocation from Temporary Offices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Movement </a:t>
            </a:r>
            <a:r>
              <a:rPr lang="en-US" dirty="0"/>
              <a:t>back to the primary </a:t>
            </a:r>
            <a:r>
              <a:rPr lang="en-US" dirty="0" smtClean="0"/>
              <a:t>site</a:t>
            </a:r>
          </a:p>
          <a:p>
            <a:pPr lvl="1"/>
            <a:r>
              <a:rPr lang="en-US" dirty="0" smtClean="0"/>
              <a:t>Signals beginning of the </a:t>
            </a:r>
            <a:r>
              <a:rPr lang="en-US" dirty="0"/>
              <a:t>end of disaster </a:t>
            </a:r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Must </a:t>
            </a:r>
            <a:r>
              <a:rPr lang="en-US" dirty="0"/>
              <a:t>be carefully </a:t>
            </a:r>
            <a:r>
              <a:rPr lang="en-US" dirty="0" smtClean="0"/>
              <a:t>coordinated: not simple</a:t>
            </a:r>
          </a:p>
          <a:p>
            <a:pPr lvl="2"/>
            <a:r>
              <a:rPr lang="en-US" dirty="0" smtClean="0"/>
              <a:t>Must relocate people and administrative paperwork</a:t>
            </a:r>
          </a:p>
          <a:p>
            <a:pPr lvl="2"/>
            <a:r>
              <a:rPr lang="en-US" dirty="0" smtClean="0"/>
              <a:t>Must restore data </a:t>
            </a:r>
            <a:r>
              <a:rPr lang="en-US" dirty="0"/>
              <a:t>functions </a:t>
            </a:r>
            <a:r>
              <a:rPr lang="en-US" dirty="0" smtClean="0"/>
              <a:t>and associated computing </a:t>
            </a:r>
            <a:r>
              <a:rPr lang="en-US" dirty="0"/>
              <a:t>equipment </a:t>
            </a:r>
          </a:p>
          <a:p>
            <a:r>
              <a:rPr lang="en-US" dirty="0" smtClean="0"/>
              <a:t>Data </a:t>
            </a:r>
            <a:r>
              <a:rPr lang="en-US" dirty="0"/>
              <a:t>management practices </a:t>
            </a:r>
            <a:endParaRPr lang="en-US" dirty="0" smtClean="0"/>
          </a:p>
          <a:p>
            <a:pPr lvl="1"/>
            <a:r>
              <a:rPr lang="en-US" dirty="0" smtClean="0"/>
              <a:t>More </a:t>
            </a:r>
            <a:r>
              <a:rPr lang="en-US" dirty="0"/>
              <a:t>crucial before and after </a:t>
            </a:r>
            <a:r>
              <a:rPr lang="en-US" dirty="0" smtClean="0"/>
              <a:t>moves</a:t>
            </a:r>
          </a:p>
          <a:p>
            <a:pPr lvl="1"/>
            <a:r>
              <a:rPr lang="en-US" dirty="0"/>
              <a:t>May require movement </a:t>
            </a:r>
            <a:r>
              <a:rPr lang="en-US" dirty="0" smtClean="0"/>
              <a:t>coordinator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41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Resumption at the Primary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Recover day-to-day </a:t>
            </a:r>
            <a:r>
              <a:rPr lang="en-US" dirty="0"/>
              <a:t>operations </a:t>
            </a:r>
            <a:r>
              <a:rPr lang="en-US" dirty="0" smtClean="0"/>
              <a:t>to </a:t>
            </a:r>
            <a:r>
              <a:rPr lang="en-US" dirty="0"/>
              <a:t>stabilize </a:t>
            </a:r>
            <a:r>
              <a:rPr lang="en-US" dirty="0" smtClean="0"/>
              <a:t>organization </a:t>
            </a:r>
            <a:r>
              <a:rPr lang="en-US" dirty="0"/>
              <a:t>and keep it running </a:t>
            </a:r>
            <a:r>
              <a:rPr lang="en-US" dirty="0" smtClean="0"/>
              <a:t>efficiently</a:t>
            </a:r>
          </a:p>
          <a:p>
            <a:pPr lvl="1"/>
            <a:r>
              <a:rPr lang="en-US" dirty="0"/>
              <a:t>Management of employee benefit </a:t>
            </a:r>
            <a:r>
              <a:rPr lang="en-US" dirty="0" smtClean="0"/>
              <a:t>packages</a:t>
            </a:r>
          </a:p>
          <a:p>
            <a:pPr lvl="1"/>
            <a:r>
              <a:rPr lang="en-US" dirty="0" smtClean="0"/>
              <a:t>Employee </a:t>
            </a:r>
            <a:r>
              <a:rPr lang="en-US" dirty="0"/>
              <a:t>training and awareness </a:t>
            </a:r>
            <a:r>
              <a:rPr lang="en-US" dirty="0" smtClean="0"/>
              <a:t>programs</a:t>
            </a:r>
          </a:p>
          <a:p>
            <a:pPr lvl="1"/>
            <a:r>
              <a:rPr lang="en-US" dirty="0" smtClean="0"/>
              <a:t>Organizational </a:t>
            </a:r>
            <a:r>
              <a:rPr lang="en-US" dirty="0"/>
              <a:t>planning retreats and </a:t>
            </a:r>
            <a:r>
              <a:rPr lang="en-US" dirty="0" smtClean="0"/>
              <a:t>meetings</a:t>
            </a:r>
          </a:p>
          <a:p>
            <a:pPr lvl="1"/>
            <a:r>
              <a:rPr lang="en-US" dirty="0" smtClean="0"/>
              <a:t>Routine </a:t>
            </a:r>
            <a:r>
              <a:rPr lang="en-US" dirty="0"/>
              <a:t>progress meetings and </a:t>
            </a:r>
            <a:r>
              <a:rPr lang="en-US" dirty="0" smtClean="0"/>
              <a:t>reports</a:t>
            </a:r>
          </a:p>
          <a:p>
            <a:pPr lvl="1"/>
            <a:r>
              <a:rPr lang="en-US" dirty="0" smtClean="0"/>
              <a:t>Long-term </a:t>
            </a:r>
            <a:r>
              <a:rPr lang="en-US" dirty="0"/>
              <a:t>planning </a:t>
            </a:r>
            <a:r>
              <a:rPr lang="en-US" dirty="0" smtClean="0"/>
              <a:t>activities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esearch </a:t>
            </a:r>
            <a:r>
              <a:rPr lang="en-US" dirty="0"/>
              <a:t>and development </a:t>
            </a:r>
            <a:r>
              <a:rPr lang="en-US" dirty="0" smtClean="0"/>
              <a:t>activities</a:t>
            </a:r>
          </a:p>
          <a:p>
            <a:r>
              <a:rPr lang="en-US" dirty="0" smtClean="0"/>
              <a:t>Business now reconstituted </a:t>
            </a:r>
            <a:r>
              <a:rPr lang="en-US" dirty="0"/>
              <a:t>and </a:t>
            </a:r>
            <a:r>
              <a:rPr lang="en-US" dirty="0" smtClean="0"/>
              <a:t>functioning </a:t>
            </a:r>
            <a:r>
              <a:rPr lang="en-US" dirty="0"/>
              <a:t>as it did before </a:t>
            </a:r>
            <a:r>
              <a:rPr lang="en-US" dirty="0" smtClean="0"/>
              <a:t>the disaster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6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Standing Down and the After-Action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Standing </a:t>
            </a:r>
            <a:r>
              <a:rPr lang="en-US" dirty="0" smtClean="0"/>
              <a:t>down</a:t>
            </a:r>
          </a:p>
          <a:p>
            <a:pPr lvl="1"/>
            <a:r>
              <a:rPr lang="en-US" dirty="0" smtClean="0"/>
              <a:t>Deactivation </a:t>
            </a:r>
            <a:r>
              <a:rPr lang="en-US" dirty="0"/>
              <a:t>of </a:t>
            </a:r>
            <a:r>
              <a:rPr lang="en-US" dirty="0" smtClean="0"/>
              <a:t>DR teams</a:t>
            </a:r>
          </a:p>
          <a:p>
            <a:pPr lvl="2"/>
            <a:r>
              <a:rPr lang="en-US" dirty="0" smtClean="0"/>
              <a:t>Releasing </a:t>
            </a:r>
            <a:r>
              <a:rPr lang="en-US" dirty="0"/>
              <a:t>individuals back to their normal </a:t>
            </a:r>
            <a:r>
              <a:rPr lang="en-US" dirty="0" smtClean="0"/>
              <a:t>duties</a:t>
            </a:r>
            <a:endParaRPr lang="en-US" dirty="0"/>
          </a:p>
          <a:p>
            <a:pPr lvl="1"/>
            <a:r>
              <a:rPr lang="en-US" dirty="0" smtClean="0"/>
              <a:t>After-action </a:t>
            </a:r>
            <a:r>
              <a:rPr lang="en-US" dirty="0"/>
              <a:t>review (AAR)</a:t>
            </a:r>
          </a:p>
          <a:p>
            <a:pPr lvl="2"/>
            <a:r>
              <a:rPr lang="en-US" dirty="0" smtClean="0"/>
              <a:t>Last activity before </a:t>
            </a:r>
            <a:r>
              <a:rPr lang="en-US" dirty="0"/>
              <a:t>declaring </a:t>
            </a:r>
            <a:r>
              <a:rPr lang="en-US" dirty="0" smtClean="0"/>
              <a:t>disaster </a:t>
            </a:r>
            <a:r>
              <a:rPr lang="en-US" dirty="0"/>
              <a:t>officially </a:t>
            </a:r>
            <a:r>
              <a:rPr lang="en-US" dirty="0" smtClean="0"/>
              <a:t>over</a:t>
            </a:r>
          </a:p>
          <a:p>
            <a:pPr lvl="2"/>
            <a:r>
              <a:rPr lang="en-US" dirty="0"/>
              <a:t>M</a:t>
            </a:r>
            <a:r>
              <a:rPr lang="en-US" dirty="0" smtClean="0"/>
              <a:t>anagement obtains </a:t>
            </a:r>
            <a:r>
              <a:rPr lang="en-US" dirty="0"/>
              <a:t>input and feedback from </a:t>
            </a:r>
            <a:r>
              <a:rPr lang="en-US" dirty="0" smtClean="0"/>
              <a:t>teams</a:t>
            </a:r>
          </a:p>
          <a:p>
            <a:pPr lvl="2"/>
            <a:r>
              <a:rPr lang="en-US" dirty="0" smtClean="0"/>
              <a:t>Information combined with official </a:t>
            </a:r>
            <a:r>
              <a:rPr lang="en-US" dirty="0"/>
              <a:t>disaster </a:t>
            </a:r>
            <a:r>
              <a:rPr lang="en-US" dirty="0" smtClean="0"/>
              <a:t>log</a:t>
            </a:r>
          </a:p>
          <a:p>
            <a:pPr lvl="2"/>
            <a:r>
              <a:rPr lang="en-US" dirty="0" smtClean="0"/>
              <a:t>Official log: legal and </a:t>
            </a:r>
            <a:r>
              <a:rPr lang="en-US" dirty="0"/>
              <a:t>planning </a:t>
            </a:r>
            <a:r>
              <a:rPr lang="en-US" dirty="0" smtClean="0"/>
              <a:t>record and training tool</a:t>
            </a:r>
          </a:p>
          <a:p>
            <a:pPr lvl="1"/>
            <a:r>
              <a:rPr lang="en-US" dirty="0" smtClean="0"/>
              <a:t>Last step: creation </a:t>
            </a:r>
            <a:r>
              <a:rPr lang="en-US" dirty="0"/>
              <a:t>and archiving of the official </a:t>
            </a:r>
            <a:r>
              <a:rPr lang="en-US" dirty="0" smtClean="0"/>
              <a:t>report</a:t>
            </a:r>
          </a:p>
          <a:p>
            <a:pPr lvl="2"/>
            <a:r>
              <a:rPr lang="en-US" dirty="0" smtClean="0"/>
              <a:t>Legal document for insurance</a:t>
            </a:r>
            <a:r>
              <a:rPr lang="en-US" dirty="0"/>
              <a:t>, parent </a:t>
            </a:r>
            <a:r>
              <a:rPr lang="en-US" dirty="0" smtClean="0"/>
              <a:t>organization</a:t>
            </a:r>
          </a:p>
          <a:p>
            <a:pPr lvl="2"/>
            <a:r>
              <a:rPr lang="en-US" dirty="0" smtClean="0"/>
              <a:t>Once archived, disaster over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46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Matter </a:t>
            </a:r>
            <a:r>
              <a:rPr lang="en-US" dirty="0"/>
              <a:t>of time until </a:t>
            </a:r>
            <a:r>
              <a:rPr lang="en-US" dirty="0" smtClean="0"/>
              <a:t>a disaster strikes</a:t>
            </a:r>
          </a:p>
          <a:p>
            <a:pPr lvl="1"/>
            <a:r>
              <a:rPr lang="en-US" dirty="0" smtClean="0"/>
              <a:t>Meticulous </a:t>
            </a:r>
            <a:r>
              <a:rPr lang="en-US" dirty="0"/>
              <a:t>preparation and ongoing diligence </a:t>
            </a:r>
            <a:r>
              <a:rPr lang="en-US" dirty="0" smtClean="0"/>
              <a:t>needed to properly respond</a:t>
            </a:r>
          </a:p>
          <a:p>
            <a:r>
              <a:rPr lang="en-US" dirty="0" smtClean="0"/>
              <a:t>DR </a:t>
            </a:r>
            <a:r>
              <a:rPr lang="en-US" dirty="0"/>
              <a:t>plan </a:t>
            </a:r>
            <a:r>
              <a:rPr lang="en-US" dirty="0" smtClean="0"/>
              <a:t>implementation involves </a:t>
            </a:r>
            <a:r>
              <a:rPr lang="en-US" dirty="0"/>
              <a:t>five </a:t>
            </a:r>
            <a:r>
              <a:rPr lang="en-US" dirty="0" smtClean="0"/>
              <a:t>phases</a:t>
            </a:r>
          </a:p>
          <a:p>
            <a:pPr lvl="1"/>
            <a:r>
              <a:rPr lang="en-US" dirty="0"/>
              <a:t>Preparation, </a:t>
            </a:r>
            <a:r>
              <a:rPr lang="en-US" dirty="0" smtClean="0"/>
              <a:t>response</a:t>
            </a:r>
            <a:r>
              <a:rPr lang="en-US" dirty="0"/>
              <a:t>, recovery, r</a:t>
            </a:r>
            <a:r>
              <a:rPr lang="en-US" dirty="0" smtClean="0"/>
              <a:t>esumption, restoration</a:t>
            </a:r>
          </a:p>
          <a:p>
            <a:r>
              <a:rPr lang="en-US" dirty="0" smtClean="0"/>
              <a:t>DR </a:t>
            </a:r>
            <a:r>
              <a:rPr lang="en-US" dirty="0"/>
              <a:t>and business resumption </a:t>
            </a:r>
            <a:r>
              <a:rPr lang="en-US" dirty="0" smtClean="0"/>
              <a:t>planning goals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liminate </a:t>
            </a:r>
            <a:r>
              <a:rPr lang="en-US" dirty="0"/>
              <a:t>or reduce </a:t>
            </a:r>
            <a:r>
              <a:rPr lang="en-US" dirty="0" smtClean="0"/>
              <a:t>potential injuries </a:t>
            </a:r>
            <a:r>
              <a:rPr lang="en-US" dirty="0"/>
              <a:t>or </a:t>
            </a:r>
            <a:r>
              <a:rPr lang="en-US" dirty="0" smtClean="0"/>
              <a:t>loss </a:t>
            </a:r>
            <a:r>
              <a:rPr lang="en-US" dirty="0"/>
              <a:t>of human life, </a:t>
            </a:r>
            <a:r>
              <a:rPr lang="en-US" dirty="0" smtClean="0"/>
              <a:t>facility damage, loss </a:t>
            </a:r>
            <a:r>
              <a:rPr lang="en-US" dirty="0"/>
              <a:t>of </a:t>
            </a:r>
            <a:r>
              <a:rPr lang="en-US" dirty="0" smtClean="0"/>
              <a:t>assets and records</a:t>
            </a:r>
          </a:p>
          <a:p>
            <a:pPr lvl="1"/>
            <a:r>
              <a:rPr lang="en-US" dirty="0" smtClean="0"/>
              <a:t>Stabilize </a:t>
            </a:r>
            <a:r>
              <a:rPr lang="en-US" dirty="0"/>
              <a:t>the effects of the </a:t>
            </a:r>
            <a:r>
              <a:rPr lang="en-US" dirty="0" smtClean="0"/>
              <a:t>disaster</a:t>
            </a:r>
          </a:p>
          <a:p>
            <a:pPr lvl="1"/>
            <a:r>
              <a:rPr lang="en-US" dirty="0" smtClean="0"/>
              <a:t>Implement DR and BR procedures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45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Recovery phase</a:t>
            </a:r>
          </a:p>
          <a:p>
            <a:pPr lvl="1"/>
            <a:r>
              <a:rPr lang="en-US" dirty="0" smtClean="0"/>
              <a:t>Quick critical business function recovery</a:t>
            </a:r>
          </a:p>
          <a:p>
            <a:r>
              <a:rPr lang="en-US" dirty="0" smtClean="0"/>
              <a:t>Resumption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ocuses </a:t>
            </a:r>
            <a:r>
              <a:rPr lang="en-US" dirty="0"/>
              <a:t>on </a:t>
            </a:r>
            <a:r>
              <a:rPr lang="en-US" dirty="0" smtClean="0"/>
              <a:t>remaining </a:t>
            </a:r>
            <a:r>
              <a:rPr lang="en-US" dirty="0"/>
              <a:t>unrestored </a:t>
            </a:r>
            <a:r>
              <a:rPr lang="en-US" dirty="0" smtClean="0"/>
              <a:t>functions</a:t>
            </a:r>
          </a:p>
          <a:p>
            <a:r>
              <a:rPr lang="en-US" dirty="0"/>
              <a:t>Restoration phase primary goals</a:t>
            </a:r>
          </a:p>
          <a:p>
            <a:pPr lvl="1"/>
            <a:r>
              <a:rPr lang="en-US" dirty="0"/>
              <a:t>Repair damage or select or build replacement facility</a:t>
            </a:r>
          </a:p>
          <a:p>
            <a:pPr lvl="1"/>
            <a:r>
              <a:rPr lang="en-US" dirty="0"/>
              <a:t>Replace primary site damaged or destroyed contents</a:t>
            </a:r>
          </a:p>
          <a:p>
            <a:pPr lvl="1"/>
            <a:r>
              <a:rPr lang="en-US" dirty="0"/>
              <a:t>Coordinate relocation from temporary offices to primary site or to new replacement facility</a:t>
            </a:r>
          </a:p>
          <a:p>
            <a:pPr lvl="1"/>
            <a:r>
              <a:rPr lang="en-US" dirty="0"/>
              <a:t>Restore normal operations at the primary site</a:t>
            </a:r>
          </a:p>
          <a:p>
            <a:pPr lvl="1"/>
            <a:r>
              <a:rPr lang="en-US" dirty="0"/>
              <a:t>Stand down the DR </a:t>
            </a:r>
            <a:r>
              <a:rPr lang="en-US" dirty="0" smtClean="0"/>
              <a:t>teams; conduct </a:t>
            </a:r>
            <a:r>
              <a:rPr lang="en-US" dirty="0"/>
              <a:t>the </a:t>
            </a:r>
            <a:r>
              <a:rPr lang="en-US" dirty="0" smtClean="0"/>
              <a:t>AAR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55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Facing Key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Widespread disasters frequently affect:</a:t>
            </a:r>
          </a:p>
          <a:p>
            <a:pPr lvl="1"/>
            <a:r>
              <a:rPr lang="en-US" dirty="0" smtClean="0"/>
              <a:t>Departments </a:t>
            </a:r>
            <a:r>
              <a:rPr lang="en-US" dirty="0"/>
              <a:t>and various </a:t>
            </a:r>
            <a:r>
              <a:rPr lang="en-US" dirty="0" smtClean="0"/>
              <a:t>organization levels</a:t>
            </a:r>
          </a:p>
          <a:p>
            <a:pPr lvl="1"/>
            <a:r>
              <a:rPr lang="en-US" dirty="0" smtClean="0"/>
              <a:t>Communities encompassing </a:t>
            </a:r>
            <a:r>
              <a:rPr lang="en-US" dirty="0"/>
              <a:t>the </a:t>
            </a:r>
            <a:r>
              <a:rPr lang="en-US" dirty="0" smtClean="0"/>
              <a:t>organization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endors and suppliers</a:t>
            </a:r>
          </a:p>
          <a:p>
            <a:r>
              <a:rPr lang="en-US" dirty="0" smtClean="0"/>
              <a:t>Outside </a:t>
            </a:r>
            <a:r>
              <a:rPr lang="en-US" dirty="0"/>
              <a:t>help may be unavailable for days or </a:t>
            </a:r>
            <a:r>
              <a:rPr lang="en-US" dirty="0" smtClean="0"/>
              <a:t>weeks</a:t>
            </a:r>
          </a:p>
          <a:p>
            <a:pPr lvl="1"/>
            <a:r>
              <a:rPr lang="en-US" dirty="0"/>
              <a:t>Emergency services, public services, g</a:t>
            </a:r>
            <a:r>
              <a:rPr lang="en-US" dirty="0" smtClean="0"/>
              <a:t>rocers and </a:t>
            </a:r>
            <a:r>
              <a:rPr lang="en-US" dirty="0"/>
              <a:t>other </a:t>
            </a:r>
            <a:r>
              <a:rPr lang="en-US" dirty="0" smtClean="0"/>
              <a:t>suppliers</a:t>
            </a:r>
            <a:r>
              <a:rPr lang="en-US" dirty="0"/>
              <a:t>, utility services, private services, telecommunications services, </a:t>
            </a:r>
            <a:r>
              <a:rPr lang="en-US" dirty="0" smtClean="0"/>
              <a:t>and air </a:t>
            </a:r>
            <a:r>
              <a:rPr lang="en-US" dirty="0"/>
              <a:t>and surface transportation</a:t>
            </a:r>
            <a:endParaRPr lang="en-US" dirty="0" smtClean="0"/>
          </a:p>
          <a:p>
            <a:r>
              <a:rPr lang="en-US" dirty="0" smtClean="0"/>
              <a:t>Worst-case scenario</a:t>
            </a:r>
          </a:p>
          <a:p>
            <a:pPr lvl="1"/>
            <a:r>
              <a:rPr lang="en-US" dirty="0" smtClean="0"/>
              <a:t>Seemingly </a:t>
            </a:r>
            <a:r>
              <a:rPr lang="en-US" dirty="0"/>
              <a:t>routine event </a:t>
            </a:r>
            <a:r>
              <a:rPr lang="en-US" dirty="0" smtClean="0"/>
              <a:t>quickly spins </a:t>
            </a:r>
            <a:r>
              <a:rPr lang="en-US" dirty="0"/>
              <a:t>out of control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84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Facing Key </a:t>
            </a:r>
            <a:r>
              <a:rPr lang="en-US" dirty="0" smtClean="0"/>
              <a:t>Challenges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disaster-related losses cause:</a:t>
            </a:r>
          </a:p>
          <a:p>
            <a:pPr lvl="1"/>
            <a:r>
              <a:rPr lang="en-US" dirty="0" smtClean="0"/>
              <a:t>Inability </a:t>
            </a:r>
            <a:r>
              <a:rPr lang="en-US" dirty="0"/>
              <a:t>to react properly to the </a:t>
            </a:r>
            <a:r>
              <a:rPr lang="en-US" dirty="0" smtClean="0"/>
              <a:t>disaster</a:t>
            </a:r>
          </a:p>
          <a:p>
            <a:pPr lvl="1"/>
            <a:r>
              <a:rPr lang="en-US" dirty="0" smtClean="0"/>
              <a:t>A need to improvise</a:t>
            </a:r>
            <a:r>
              <a:rPr lang="en-US" dirty="0"/>
              <a:t>, adapt, and overcome obstacles</a:t>
            </a:r>
          </a:p>
          <a:p>
            <a:r>
              <a:rPr lang="en-US" dirty="0" smtClean="0"/>
              <a:t>Most disasters last hours </a:t>
            </a:r>
            <a:r>
              <a:rPr lang="en-US" dirty="0"/>
              <a:t>or a few </a:t>
            </a:r>
            <a:r>
              <a:rPr lang="en-US" dirty="0" smtClean="0"/>
              <a:t>days</a:t>
            </a:r>
          </a:p>
          <a:p>
            <a:r>
              <a:rPr lang="en-US" dirty="0" smtClean="0"/>
              <a:t>DR plan phases</a:t>
            </a:r>
          </a:p>
          <a:p>
            <a:pPr lvl="1"/>
            <a:r>
              <a:rPr lang="en-US" dirty="0" smtClean="0"/>
              <a:t>Preparation</a:t>
            </a:r>
          </a:p>
          <a:p>
            <a:pPr lvl="1"/>
            <a:r>
              <a:rPr lang="en-US" dirty="0" smtClean="0"/>
              <a:t>Response</a:t>
            </a:r>
          </a:p>
          <a:p>
            <a:pPr lvl="1"/>
            <a:r>
              <a:rPr lang="en-US" dirty="0" smtClean="0"/>
              <a:t>Recovery</a:t>
            </a:r>
          </a:p>
          <a:p>
            <a:pPr lvl="1"/>
            <a:r>
              <a:rPr lang="en-US" dirty="0" smtClean="0"/>
              <a:t>Resumption</a:t>
            </a:r>
          </a:p>
          <a:p>
            <a:pPr lvl="1"/>
            <a:r>
              <a:rPr lang="en-US" dirty="0"/>
              <a:t>Restoration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79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Preparation: Training </a:t>
            </a:r>
            <a:r>
              <a:rPr lang="en-US" dirty="0"/>
              <a:t>the DR Team and the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/>
              <a:t>prevention </a:t>
            </a:r>
            <a:r>
              <a:rPr lang="en-US" dirty="0" smtClean="0"/>
              <a:t>phase in DR planning</a:t>
            </a:r>
          </a:p>
          <a:p>
            <a:pPr lvl="1"/>
            <a:r>
              <a:rPr lang="en-US" dirty="0" smtClean="0"/>
              <a:t>Reason</a:t>
            </a:r>
            <a:r>
              <a:rPr lang="en-US" dirty="0"/>
              <a:t>: m</a:t>
            </a:r>
            <a:r>
              <a:rPr lang="en-US" dirty="0" smtClean="0"/>
              <a:t>ajority </a:t>
            </a:r>
            <a:r>
              <a:rPr lang="en-US" dirty="0"/>
              <a:t>of disasters cannot be </a:t>
            </a:r>
            <a:r>
              <a:rPr lang="en-US" dirty="0" smtClean="0"/>
              <a:t>prevented</a:t>
            </a:r>
          </a:p>
          <a:p>
            <a:r>
              <a:rPr lang="en-US" dirty="0"/>
              <a:t>Can </a:t>
            </a:r>
            <a:r>
              <a:rPr lang="en-US" dirty="0" smtClean="0"/>
              <a:t>minimize disaster probability by planning</a:t>
            </a:r>
          </a:p>
          <a:p>
            <a:r>
              <a:rPr lang="en-US" dirty="0" smtClean="0"/>
              <a:t>Preparation</a:t>
            </a:r>
          </a:p>
          <a:p>
            <a:pPr lvl="1"/>
            <a:r>
              <a:rPr lang="en-US" dirty="0" smtClean="0"/>
              <a:t>Being ready </a:t>
            </a:r>
            <a:r>
              <a:rPr lang="en-US" dirty="0"/>
              <a:t>for possible contingencies that can </a:t>
            </a:r>
            <a:r>
              <a:rPr lang="en-US" dirty="0" smtClean="0"/>
              <a:t>escalate to </a:t>
            </a:r>
            <a:r>
              <a:rPr lang="en-US" dirty="0"/>
              <a:t>become </a:t>
            </a:r>
            <a:r>
              <a:rPr lang="en-US" dirty="0" smtClean="0"/>
              <a:t>disasters</a:t>
            </a:r>
          </a:p>
          <a:p>
            <a:pPr lvl="2"/>
            <a:r>
              <a:rPr lang="en-US" dirty="0" smtClean="0"/>
              <a:t>Develop BIA and DR plans</a:t>
            </a:r>
          </a:p>
          <a:p>
            <a:pPr lvl="2"/>
            <a:r>
              <a:rPr lang="en-US" dirty="0" smtClean="0"/>
              <a:t>Organize </a:t>
            </a:r>
            <a:r>
              <a:rPr lang="en-US" dirty="0"/>
              <a:t>and </a:t>
            </a:r>
            <a:r>
              <a:rPr lang="en-US" dirty="0" smtClean="0"/>
              <a:t>staff various DR teams</a:t>
            </a:r>
          </a:p>
          <a:p>
            <a:pPr lvl="2"/>
            <a:r>
              <a:rPr lang="en-US" dirty="0" smtClean="0"/>
              <a:t>Train various </a:t>
            </a:r>
            <a:r>
              <a:rPr lang="en-US" dirty="0"/>
              <a:t>stakeholders and </a:t>
            </a:r>
            <a:r>
              <a:rPr lang="en-US" dirty="0" smtClean="0"/>
              <a:t>practice </a:t>
            </a:r>
            <a:r>
              <a:rPr lang="en-US" dirty="0"/>
              <a:t>the plan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12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distribute plan to those who need </a:t>
            </a:r>
            <a:r>
              <a:rPr lang="en-US" dirty="0"/>
              <a:t>it </a:t>
            </a:r>
            <a:r>
              <a:rPr lang="en-US" dirty="0" smtClean="0"/>
              <a:t>most</a:t>
            </a:r>
          </a:p>
          <a:p>
            <a:r>
              <a:rPr lang="en-US" dirty="0"/>
              <a:t>Ensure </a:t>
            </a:r>
            <a:r>
              <a:rPr lang="en-US" dirty="0" smtClean="0"/>
              <a:t>that all personnel:</a:t>
            </a:r>
            <a:endParaRPr lang="en-US" dirty="0"/>
          </a:p>
          <a:p>
            <a:pPr lvl="1"/>
            <a:r>
              <a:rPr lang="en-US" dirty="0"/>
              <a:t>Have </a:t>
            </a:r>
            <a:r>
              <a:rPr lang="en-US" dirty="0" smtClean="0"/>
              <a:t>access to the plan</a:t>
            </a:r>
            <a:endParaRPr lang="en-US" dirty="0"/>
          </a:p>
          <a:p>
            <a:pPr lvl="1"/>
            <a:r>
              <a:rPr lang="en-US" dirty="0"/>
              <a:t>Have fully read </a:t>
            </a:r>
            <a:r>
              <a:rPr lang="en-US" dirty="0" smtClean="0"/>
              <a:t>the plan</a:t>
            </a:r>
            <a:endParaRPr lang="en-US" dirty="0"/>
          </a:p>
          <a:p>
            <a:pPr lvl="1"/>
            <a:r>
              <a:rPr lang="en-US" dirty="0" smtClean="0"/>
              <a:t>Understand </a:t>
            </a:r>
            <a:r>
              <a:rPr lang="en-US" dirty="0"/>
              <a:t>the plan</a:t>
            </a:r>
          </a:p>
          <a:p>
            <a:r>
              <a:rPr lang="en-US" dirty="0" smtClean="0"/>
              <a:t>IR</a:t>
            </a:r>
            <a:r>
              <a:rPr lang="en-US" dirty="0"/>
              <a:t>, DR, or BC </a:t>
            </a:r>
            <a:r>
              <a:rPr lang="en-US" dirty="0" smtClean="0"/>
              <a:t>plan storage</a:t>
            </a:r>
          </a:p>
          <a:p>
            <a:pPr lvl="1"/>
            <a:r>
              <a:rPr lang="en-US" dirty="0" smtClean="0"/>
              <a:t>Physical copy easy to misplace</a:t>
            </a:r>
          </a:p>
          <a:p>
            <a:pPr lvl="1"/>
            <a:r>
              <a:rPr lang="en-US" dirty="0" smtClean="0"/>
              <a:t>Online storage locations</a:t>
            </a:r>
          </a:p>
          <a:p>
            <a:pPr lvl="2"/>
            <a:r>
              <a:rPr lang="en-US" dirty="0" smtClean="0"/>
              <a:t>Electronic </a:t>
            </a:r>
            <a:r>
              <a:rPr lang="en-US" dirty="0"/>
              <a:t>disruptions could </a:t>
            </a:r>
            <a:r>
              <a:rPr lang="en-US" dirty="0" smtClean="0"/>
              <a:t>prevent access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79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</a:t>
            </a:r>
            <a:r>
              <a:rPr lang="en-US" dirty="0" smtClean="0"/>
              <a:t>Distribution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Store </a:t>
            </a:r>
            <a:r>
              <a:rPr lang="en-US" dirty="0" smtClean="0"/>
              <a:t>password-protected plans where </a:t>
            </a:r>
            <a:r>
              <a:rPr lang="en-US" dirty="0"/>
              <a:t>employees </a:t>
            </a:r>
            <a:r>
              <a:rPr lang="en-US" dirty="0" smtClean="0"/>
              <a:t>can access </a:t>
            </a:r>
            <a:r>
              <a:rPr lang="en-US" dirty="0"/>
              <a:t>t</a:t>
            </a:r>
            <a:r>
              <a:rPr lang="en-US" dirty="0" smtClean="0"/>
              <a:t>hem</a:t>
            </a:r>
          </a:p>
          <a:p>
            <a:pPr lvl="1"/>
            <a:r>
              <a:rPr lang="en-US" dirty="0" smtClean="0"/>
              <a:t>At </a:t>
            </a:r>
            <a:r>
              <a:rPr lang="en-US" dirty="0"/>
              <a:t>the </a:t>
            </a:r>
            <a:r>
              <a:rPr lang="en-US" dirty="0" smtClean="0"/>
              <a:t>office</a:t>
            </a:r>
          </a:p>
          <a:p>
            <a:pPr lvl="1"/>
            <a:r>
              <a:rPr lang="en-US" dirty="0" smtClean="0"/>
              <a:t>Away </a:t>
            </a:r>
            <a:r>
              <a:rPr lang="en-US" dirty="0"/>
              <a:t>from the </a:t>
            </a:r>
            <a:r>
              <a:rPr lang="en-US" dirty="0" smtClean="0"/>
              <a:t>office</a:t>
            </a:r>
          </a:p>
          <a:p>
            <a:pPr lvl="1"/>
            <a:r>
              <a:rPr lang="en-US" dirty="0" smtClean="0"/>
              <a:t>Online </a:t>
            </a:r>
            <a:r>
              <a:rPr lang="en-US" dirty="0"/>
              <a:t>(anytime, anywhere</a:t>
            </a:r>
            <a:r>
              <a:rPr lang="en-US" dirty="0" smtClean="0"/>
              <a:t>)</a:t>
            </a:r>
          </a:p>
          <a:p>
            <a:r>
              <a:rPr lang="en-US" dirty="0" smtClean="0"/>
              <a:t>Password-protecting </a:t>
            </a:r>
            <a:r>
              <a:rPr lang="en-US" dirty="0"/>
              <a:t>all electronic </a:t>
            </a:r>
            <a:r>
              <a:rPr lang="en-US" dirty="0" smtClean="0"/>
              <a:t>files</a:t>
            </a:r>
          </a:p>
          <a:p>
            <a:r>
              <a:rPr lang="en-US" dirty="0" smtClean="0"/>
              <a:t>Store </a:t>
            </a:r>
            <a:r>
              <a:rPr lang="en-US" dirty="0"/>
              <a:t>physical copies </a:t>
            </a:r>
            <a:r>
              <a:rPr lang="en-US" dirty="0" smtClean="0"/>
              <a:t>in secure </a:t>
            </a:r>
            <a:r>
              <a:rPr lang="en-US" dirty="0"/>
              <a:t>locations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Principles of Incident Response and Disaster Recovery, 2nd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D8CFB-189C-46A2-83E8-F1B1D5E8EB6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B9"/>
      </a:accent6>
      <a:hlink>
        <a:srgbClr val="FFFF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FFFF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2851</Words>
  <Application>Microsoft Office PowerPoint</Application>
  <PresentationFormat>On-screen Show (4:3)</PresentationFormat>
  <Paragraphs>507</Paragraphs>
  <Slides>48</Slides>
  <Notes>48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Default Design</vt:lpstr>
      <vt:lpstr>1_Default Design</vt:lpstr>
      <vt:lpstr>Principles of Incident Response and Disaster Recovery, 2nd Edition </vt:lpstr>
      <vt:lpstr>Objectives</vt:lpstr>
      <vt:lpstr>Objectives (cont’d.)</vt:lpstr>
      <vt:lpstr>Introduction</vt:lpstr>
      <vt:lpstr>Facing Key Challenges</vt:lpstr>
      <vt:lpstr>Facing Key Challenges (cont’d.)</vt:lpstr>
      <vt:lpstr>Preparation: Training the DR Team and the Users</vt:lpstr>
      <vt:lpstr>Plan Distribution</vt:lpstr>
      <vt:lpstr>Plan Distribution (cont’d.)</vt:lpstr>
      <vt:lpstr>Plan Triggers and Notification</vt:lpstr>
      <vt:lpstr>Disaster Recovery Planning as Preparation</vt:lpstr>
      <vt:lpstr>Disaster Recovery Planning as Preparation (cont’d.)</vt:lpstr>
      <vt:lpstr>Disaster Recovery Planning as Preparation (cont’d.)</vt:lpstr>
      <vt:lpstr>Disaster Recovery Planning as Preparation (cont’d.)</vt:lpstr>
      <vt:lpstr>Disaster Recovery Planning as Preparation (cont’d.)</vt:lpstr>
      <vt:lpstr>DR Training and Awareness</vt:lpstr>
      <vt:lpstr>General Training for All Teams</vt:lpstr>
      <vt:lpstr>Disaster Management Team Training</vt:lpstr>
      <vt:lpstr>Communications Team Training</vt:lpstr>
      <vt:lpstr>Computer Recovery (Hardware) Team Training</vt:lpstr>
      <vt:lpstr>PowerPoint Presentation</vt:lpstr>
      <vt:lpstr>Systems Recovery Team Training</vt:lpstr>
      <vt:lpstr>Network Recovery Team Training</vt:lpstr>
      <vt:lpstr>Storage Recovery Team Training</vt:lpstr>
      <vt:lpstr>PowerPoint Presentation</vt:lpstr>
      <vt:lpstr>Applications Recovery Team Training</vt:lpstr>
      <vt:lpstr>Data Management Team Training</vt:lpstr>
      <vt:lpstr>PowerPoint Presentation</vt:lpstr>
      <vt:lpstr>Vendor Contact Team Training</vt:lpstr>
      <vt:lpstr>Damage Assessment and Salvage Team Training</vt:lpstr>
      <vt:lpstr>Business Interface Team Training</vt:lpstr>
      <vt:lpstr>Logistics Team Training</vt:lpstr>
      <vt:lpstr>DR Plan Testing and Rehearsal</vt:lpstr>
      <vt:lpstr>DR Plan Testing and Rehearsal (cont’d.)</vt:lpstr>
      <vt:lpstr>Rehearsal and Testing of the Alert Roster</vt:lpstr>
      <vt:lpstr>Rehearsal and Testing of the Alert Roster (cont’d.)</vt:lpstr>
      <vt:lpstr>Disaster Response Phase</vt:lpstr>
      <vt:lpstr>Recovery Phase</vt:lpstr>
      <vt:lpstr>Resumption Phase</vt:lpstr>
      <vt:lpstr>Restoration Phase</vt:lpstr>
      <vt:lpstr>Repair or Replacement</vt:lpstr>
      <vt:lpstr>Repair or Replacement (cont’d.)</vt:lpstr>
      <vt:lpstr>Restoration of the Primary Site</vt:lpstr>
      <vt:lpstr>Relocation from Temporary Offices</vt:lpstr>
      <vt:lpstr>Resumption at the Primary Site</vt:lpstr>
      <vt:lpstr>Standing Down and the After-Action Review</vt:lpstr>
      <vt:lpstr>Summary</vt:lpstr>
      <vt:lpstr>Summary (cont’d.)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2013-04-25T12:02:09Z</dcterms:created>
  <dcterms:modified xsi:type="dcterms:W3CDTF">2013-04-25T23:47:39Z</dcterms:modified>
</cp:coreProperties>
</file>