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4" r:id="rId18"/>
    <p:sldId id="279" r:id="rId19"/>
    <p:sldId id="272" r:id="rId20"/>
    <p:sldId id="275" r:id="rId21"/>
    <p:sldId id="273" r:id="rId22"/>
    <p:sldId id="276" r:id="rId23"/>
    <p:sldId id="280" r:id="rId24"/>
    <p:sldId id="277" r:id="rId25"/>
    <p:sldId id="281" r:id="rId26"/>
    <p:sldId id="282" r:id="rId27"/>
    <p:sldId id="27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5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571" autoAdjust="0"/>
    <p:restoredTop sz="94675" autoAdjust="0"/>
  </p:normalViewPr>
  <p:slideViewPr>
    <p:cSldViewPr snapToGrid="0" snapToObjects="1">
      <p:cViewPr varScale="1">
        <p:scale>
          <a:sx n="58" d="100"/>
          <a:sy n="58" d="100"/>
        </p:scale>
        <p:origin x="48" y="378"/>
      </p:cViewPr>
      <p:guideLst>
        <p:guide orient="horz" pos="2160"/>
        <p:guide orient="horz" pos="1056"/>
        <p:guide pos="2880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416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29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100"/>
        </a:spcAft>
        <a:buFont typeface="Arial" charset="0"/>
        <a:buChar char="•"/>
        <a:defRPr sz="2800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100"/>
        </a:spcAft>
        <a:buFont typeface="Arial" charset="0"/>
        <a:buChar char="–"/>
        <a:defRPr sz="2400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100"/>
        </a:spcAft>
        <a:buFont typeface="Arial" charset="0"/>
        <a:buChar char="•"/>
        <a:defRPr sz="2200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100"/>
        </a:spcAft>
        <a:buFont typeface="Arial" charset="0"/>
        <a:buChar char="–"/>
        <a:defRPr sz="2000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100"/>
        </a:spcAft>
        <a:buFont typeface="Arial" charset="0"/>
        <a:buChar char="»"/>
        <a:defRPr sz="1800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Chapter 5 cover" title="Chapter 5"/>
          <p:cNvSpPr txBox="1">
            <a:spLocks/>
          </p:cNvSpPr>
          <p:nvPr/>
        </p:nvSpPr>
        <p:spPr bwMode="auto">
          <a:xfrm>
            <a:off x="0" y="544830"/>
            <a:ext cx="4343400" cy="50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Aging and</a:t>
            </a:r>
            <a:br>
              <a:rPr lang="en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Late-Life Mobility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37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Biopsychosocial Framework in Determining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5618"/>
          </a:xfrm>
        </p:spPr>
        <p:txBody>
          <a:bodyPr/>
          <a:lstStyle/>
          <a:p>
            <a:r>
              <a:rPr lang="en-US" dirty="0"/>
              <a:t>International Classification of Functioning, Disability, and Health is a biopsychosocial model</a:t>
            </a:r>
          </a:p>
          <a:p>
            <a:r>
              <a:rPr lang="en-US" dirty="0"/>
              <a:t>Characterizes the relationships among individual characteristics, health conditions, and social and environmental factors</a:t>
            </a:r>
          </a:p>
          <a:p>
            <a:r>
              <a:rPr lang="en-US" dirty="0"/>
              <a:t>Considered an ecological model because it addresses social and environmental influences</a:t>
            </a:r>
          </a:p>
        </p:txBody>
      </p:sp>
    </p:spTree>
    <p:extLst>
      <p:ext uri="{BB962C8B-B14F-4D97-AF65-F5344CB8AC3E}">
        <p14:creationId xmlns:p14="http://schemas.microsoft.com/office/powerpoint/2010/main" val="155910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048"/>
            <a:ext cx="9144000" cy="1565592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sz="3400" dirty="0"/>
              <a:t>Model of the International Classification of Functioning, Disability, and Health (ICF)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40"/>
            <a:ext cx="8229600" cy="4525963"/>
          </a:xfrm>
        </p:spPr>
        <p:txBody>
          <a:bodyPr/>
          <a:lstStyle/>
          <a:p>
            <a:r>
              <a:rPr lang="en-US" dirty="0"/>
              <a:t>Two classes of factors that contribute to health and disability </a:t>
            </a:r>
          </a:p>
          <a:p>
            <a:pPr lvl="1"/>
            <a:r>
              <a:rPr lang="en-US" dirty="0"/>
              <a:t>Health conditions such as diseases, disorders, and injuries </a:t>
            </a:r>
          </a:p>
          <a:p>
            <a:pPr lvl="1"/>
            <a:r>
              <a:rPr lang="en-US" dirty="0"/>
              <a:t>Contextual factors such as age, sex, physical features of the environment, and social attitude</a:t>
            </a:r>
          </a:p>
        </p:txBody>
      </p:sp>
    </p:spTree>
    <p:extLst>
      <p:ext uri="{BB962C8B-B14F-4D97-AF65-F5344CB8AC3E}">
        <p14:creationId xmlns:p14="http://schemas.microsoft.com/office/powerpoint/2010/main" val="106750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ICF Model</a:t>
            </a:r>
            <a:r>
              <a:rPr lang="en-US" sz="2800" dirty="0"/>
              <a:t>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Describes human functioning at three levels</a:t>
            </a:r>
          </a:p>
          <a:p>
            <a:pPr lvl="1"/>
            <a:r>
              <a:rPr lang="en-US" dirty="0"/>
              <a:t>Body functions and structures</a:t>
            </a:r>
          </a:p>
          <a:p>
            <a:pPr lvl="1"/>
            <a:r>
              <a:rPr lang="en-US" dirty="0"/>
              <a:t>Activity</a:t>
            </a:r>
          </a:p>
          <a:p>
            <a:pPr lvl="1"/>
            <a:r>
              <a:rPr lang="en-US" dirty="0"/>
              <a:t>Participation</a:t>
            </a:r>
          </a:p>
          <a:p>
            <a:r>
              <a:rPr lang="en-US" dirty="0"/>
              <a:t>Highlights the difference between capacity and performance </a:t>
            </a:r>
          </a:p>
        </p:txBody>
      </p:sp>
    </p:spTree>
    <p:extLst>
      <p:ext uri="{BB962C8B-B14F-4D97-AF65-F5344CB8AC3E}">
        <p14:creationId xmlns:p14="http://schemas.microsoft.com/office/powerpoint/2010/main" val="271880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ICF Model</a:t>
            </a:r>
            <a:r>
              <a:rPr lang="en-US" sz="2800" dirty="0"/>
              <a:t> (2 of 2)</a:t>
            </a:r>
            <a:endParaRPr lang="en-US" sz="4000" dirty="0"/>
          </a:p>
        </p:txBody>
      </p:sp>
      <p:pic>
        <p:nvPicPr>
          <p:cNvPr id="1026" name="Picture 2" descr="ICF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14450"/>
            <a:ext cx="7562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8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Definition and Measurement</a:t>
            </a:r>
            <a:br>
              <a:rPr lang="en-US" sz="4000" dirty="0"/>
            </a:br>
            <a:r>
              <a:rPr lang="en-US" sz="4000" dirty="0"/>
              <a:t>of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Text’s definition of mobility</a:t>
            </a:r>
          </a:p>
          <a:p>
            <a:r>
              <a:rPr lang="en-US" dirty="0"/>
              <a:t>Not included in the text’s definition of mobility</a:t>
            </a:r>
          </a:p>
          <a:p>
            <a:pPr lvl="1"/>
            <a:r>
              <a:rPr lang="en-US" dirty="0"/>
              <a:t>Physical functioning</a:t>
            </a:r>
          </a:p>
          <a:p>
            <a:pPr lvl="1"/>
            <a:r>
              <a:rPr lang="en-US" dirty="0"/>
              <a:t>Physical health</a:t>
            </a:r>
          </a:p>
          <a:p>
            <a:pPr lvl="1"/>
            <a:r>
              <a:rPr lang="en-US" dirty="0"/>
              <a:t>Health-related quality of life</a:t>
            </a:r>
          </a:p>
          <a:p>
            <a:pPr lvl="1"/>
            <a:r>
              <a:rPr lang="en-US" dirty="0"/>
              <a:t>Well-being</a:t>
            </a:r>
          </a:p>
        </p:txBody>
      </p:sp>
    </p:spTree>
    <p:extLst>
      <p:ext uri="{BB962C8B-B14F-4D97-AF65-F5344CB8AC3E}">
        <p14:creationId xmlns:p14="http://schemas.microsoft.com/office/powerpoint/2010/main" val="17847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Components of Mobility</a:t>
            </a:r>
          </a:p>
        </p:txBody>
      </p:sp>
      <p:pic>
        <p:nvPicPr>
          <p:cNvPr id="2050" name="Picture 2" descr="components of mobilty" title="Components of mo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285874"/>
            <a:ext cx="6543675" cy="50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3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Self-Report Measures of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approaches</a:t>
            </a:r>
          </a:p>
          <a:p>
            <a:pPr lvl="1"/>
            <a:r>
              <a:rPr lang="en-US" dirty="0"/>
              <a:t>Traditional fixed-form methods</a:t>
            </a:r>
          </a:p>
          <a:p>
            <a:pPr lvl="1"/>
            <a:r>
              <a:rPr lang="en-US" dirty="0"/>
              <a:t>Instruments developed using item response theory</a:t>
            </a:r>
          </a:p>
          <a:p>
            <a:r>
              <a:rPr lang="en-US" dirty="0"/>
              <a:t>Advantages and disadvantages of both</a:t>
            </a:r>
          </a:p>
        </p:txBody>
      </p:sp>
    </p:spTree>
    <p:extLst>
      <p:ext uri="{BB962C8B-B14F-4D97-AF65-F5344CB8AC3E}">
        <p14:creationId xmlns:p14="http://schemas.microsoft.com/office/powerpoint/2010/main" val="2273006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Properties of Self-Report</a:t>
            </a:r>
            <a:br>
              <a:rPr lang="en-US" sz="4000" dirty="0"/>
            </a:br>
            <a:r>
              <a:rPr lang="en-US" sz="4000" dirty="0"/>
              <a:t>Mobility </a:t>
            </a:r>
            <a:r>
              <a:rPr lang="en-US" dirty="0"/>
              <a:t>Scales</a:t>
            </a:r>
            <a:r>
              <a:rPr lang="en-US" sz="2800" dirty="0"/>
              <a:t> (1 of 2) </a:t>
            </a:r>
          </a:p>
        </p:txBody>
      </p:sp>
      <p:pic>
        <p:nvPicPr>
          <p:cNvPr id="3074" name="Picture 2" descr="Self-report mobility sc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31938"/>
            <a:ext cx="7007596" cy="4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3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Properties of Self-Report</a:t>
            </a:r>
            <a:br>
              <a:rPr lang="en-US" dirty="0"/>
            </a:br>
            <a:r>
              <a:rPr lang="en-US" dirty="0"/>
              <a:t>Mobility Scales</a:t>
            </a:r>
            <a:r>
              <a:rPr lang="en-US" sz="2800" dirty="0"/>
              <a:t> (2 of 2) </a:t>
            </a:r>
            <a:endParaRPr lang="en-US" sz="4000" dirty="0"/>
          </a:p>
        </p:txBody>
      </p:sp>
      <p:pic>
        <p:nvPicPr>
          <p:cNvPr id="4098" name="Picture 2" descr="self-report of mobility scales last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32" y="1577658"/>
            <a:ext cx="7031492" cy="46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51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Performance-Based</a:t>
            </a:r>
            <a:br>
              <a:rPr lang="en-US" sz="4000" dirty="0"/>
            </a:br>
            <a:r>
              <a:rPr lang="en-US" sz="4000" dirty="0"/>
              <a:t>Measures of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Focuses on walking activities</a:t>
            </a:r>
          </a:p>
          <a:p>
            <a:r>
              <a:rPr lang="en-US" dirty="0"/>
              <a:t>Requires some training of the tester</a:t>
            </a:r>
          </a:p>
          <a:p>
            <a:r>
              <a:rPr lang="en-US" dirty="0"/>
              <a:t>Tests can be performed in less than 15 minutes with minimal equipment</a:t>
            </a:r>
          </a:p>
          <a:p>
            <a:r>
              <a:rPr lang="en-US" dirty="0"/>
              <a:t>Advantages include relative standardization of administration</a:t>
            </a:r>
          </a:p>
          <a:p>
            <a:r>
              <a:rPr lang="en-US" dirty="0"/>
              <a:t>Disadvantages include the administrative burden of in-person testing</a:t>
            </a:r>
          </a:p>
        </p:txBody>
      </p:sp>
    </p:spTree>
    <p:extLst>
      <p:ext uri="{BB962C8B-B14F-4D97-AF65-F5344CB8AC3E}">
        <p14:creationId xmlns:p14="http://schemas.microsoft.com/office/powerpoint/2010/main" val="187440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full mobility</a:t>
            </a:r>
          </a:p>
          <a:p>
            <a:r>
              <a:rPr lang="en-US" dirty="0"/>
              <a:t>The role of full mobility in the epidemiology of aging from the perspective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1034179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Properties of Performance-Based Measures of Mobility</a:t>
            </a:r>
          </a:p>
        </p:txBody>
      </p:sp>
      <p:pic>
        <p:nvPicPr>
          <p:cNvPr id="5123" name="Picture 3" descr="Performance-based measures of mobi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9" y="1506538"/>
            <a:ext cx="3421061" cy="47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7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Instrumented Measures</a:t>
            </a:r>
            <a:br>
              <a:rPr lang="en-US" sz="4000" dirty="0"/>
            </a:br>
            <a:r>
              <a:rPr lang="en-US" sz="4000" dirty="0"/>
              <a:t>of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 range of choices in level of cost, complexity, activities to be measured, and technical considerations</a:t>
            </a:r>
          </a:p>
          <a:p>
            <a:r>
              <a:rPr lang="en-US" dirty="0"/>
              <a:t>Provides direct measurement of behavior in free-living conditions</a:t>
            </a:r>
          </a:p>
          <a:p>
            <a:r>
              <a:rPr lang="en-US" dirty="0"/>
              <a:t>High degree of ecologic validity </a:t>
            </a:r>
          </a:p>
          <a:p>
            <a:r>
              <a:rPr lang="en-US" dirty="0"/>
              <a:t>Disadvantages include challenges with movement throughout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745918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Properties of Instrumented Report Measures of Mobility</a:t>
            </a:r>
            <a:r>
              <a:rPr lang="en-US" sz="2800" dirty="0"/>
              <a:t> (1 of 2)</a:t>
            </a:r>
            <a:endParaRPr lang="en-US" sz="4000" dirty="0"/>
          </a:p>
        </p:txBody>
      </p:sp>
      <p:pic>
        <p:nvPicPr>
          <p:cNvPr id="6146" name="Picture 2" descr="Report of measures of mobility p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04988"/>
            <a:ext cx="7126288" cy="4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0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Properties of Instrumented Report Measures of Mobility</a:t>
            </a:r>
            <a:r>
              <a:rPr lang="en-US" sz="2800" dirty="0"/>
              <a:t> (2 of 2)</a:t>
            </a:r>
            <a:endParaRPr lang="en-US" sz="4000" dirty="0"/>
          </a:p>
        </p:txBody>
      </p:sp>
      <p:pic>
        <p:nvPicPr>
          <p:cNvPr id="7170" name="Picture 2" descr="Instrumented report measures of mo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824038"/>
            <a:ext cx="7126288" cy="43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56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Comparisons Across</a:t>
            </a:r>
            <a:br>
              <a:rPr lang="en-US" sz="4000" dirty="0"/>
            </a:br>
            <a:r>
              <a:rPr lang="en-US" sz="4000" dirty="0"/>
              <a:t>Types of Measures</a:t>
            </a:r>
            <a:r>
              <a:rPr lang="en-US" sz="2800" dirty="0"/>
              <a:t> (1 of 3)</a:t>
            </a:r>
          </a:p>
        </p:txBody>
      </p:sp>
      <p:pic>
        <p:nvPicPr>
          <p:cNvPr id="8194" name="Picture 2" descr="Types of measures compari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557338"/>
            <a:ext cx="7107238" cy="47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87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Comparisons Across</a:t>
            </a:r>
            <a:br>
              <a:rPr lang="en-US" dirty="0"/>
            </a:br>
            <a:r>
              <a:rPr lang="en-US" dirty="0"/>
              <a:t>Types of Measures</a:t>
            </a:r>
            <a:r>
              <a:rPr lang="en-US" sz="2800" dirty="0"/>
              <a:t> (2 of 3)</a:t>
            </a:r>
            <a:endParaRPr lang="en-US" sz="4000" dirty="0"/>
          </a:p>
        </p:txBody>
      </p:sp>
      <p:pic>
        <p:nvPicPr>
          <p:cNvPr id="9218" name="Picture 2" descr="comparison of measures continu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557338"/>
            <a:ext cx="7138988" cy="47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3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Comparisons Across</a:t>
            </a:r>
            <a:br>
              <a:rPr lang="en-US" dirty="0"/>
            </a:br>
            <a:r>
              <a:rPr lang="en-US" dirty="0"/>
              <a:t>Types of Measures</a:t>
            </a:r>
            <a:r>
              <a:rPr lang="en-US" sz="2800" dirty="0"/>
              <a:t> (3 of 3)</a:t>
            </a:r>
            <a:endParaRPr lang="en-US" sz="4000" dirty="0"/>
          </a:p>
        </p:txBody>
      </p:sp>
      <p:pic>
        <p:nvPicPr>
          <p:cNvPr id="10242" name="Picture 2" descr="comparison of measures last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563287"/>
            <a:ext cx="6870700" cy="47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36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Conclusions and</a:t>
            </a:r>
            <a:br>
              <a:rPr lang="en-US" sz="4000" dirty="0"/>
            </a:br>
            <a:r>
              <a:rPr lang="en-US" sz="4000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superior approach to measure mobility in older adults</a:t>
            </a:r>
          </a:p>
          <a:p>
            <a:r>
              <a:rPr lang="en-US" dirty="0"/>
              <a:t>Strengths and weaknesses of each approach </a:t>
            </a:r>
          </a:p>
          <a:p>
            <a:r>
              <a:rPr lang="en-US" dirty="0"/>
              <a:t>Recommendations include using a multifactorial approach to the measurement of mobility</a:t>
            </a:r>
          </a:p>
        </p:txBody>
      </p:sp>
    </p:spTree>
    <p:extLst>
      <p:ext uri="{BB962C8B-B14F-4D97-AF65-F5344CB8AC3E}">
        <p14:creationId xmlns:p14="http://schemas.microsoft.com/office/powerpoint/2010/main" val="359836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Aging in the Last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conditions are the leading cause of death and disability in the US </a:t>
            </a:r>
          </a:p>
          <a:p>
            <a:r>
              <a:rPr lang="en-US" dirty="0"/>
              <a:t>Communicable diseases were the leading cause of death in the early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Recent development of the shift to chronic diseases as a key concern </a:t>
            </a:r>
          </a:p>
        </p:txBody>
      </p:sp>
    </p:spTree>
    <p:extLst>
      <p:ext uri="{BB962C8B-B14F-4D97-AF65-F5344CB8AC3E}">
        <p14:creationId xmlns:p14="http://schemas.microsoft.com/office/powerpoint/2010/main" val="60323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Mobility and Aging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50% of older adults self-identified as having mobility limitations</a:t>
            </a:r>
          </a:p>
          <a:p>
            <a:pPr lvl="1"/>
            <a:r>
              <a:rPr lang="en-US" dirty="0"/>
              <a:t>Medical Expenditure Panel Survey (1996)</a:t>
            </a:r>
          </a:p>
          <a:p>
            <a:r>
              <a:rPr lang="en-US" dirty="0"/>
              <a:t>13.5 million people over 65 reported a disability with physical limitations</a:t>
            </a:r>
          </a:p>
          <a:p>
            <a:pPr lvl="1"/>
            <a:r>
              <a:rPr lang="en-US" dirty="0"/>
              <a:t>Institute of Medicine (2007)</a:t>
            </a:r>
          </a:p>
        </p:txBody>
      </p:sp>
    </p:spTree>
    <p:extLst>
      <p:ext uri="{BB962C8B-B14F-4D97-AF65-F5344CB8AC3E}">
        <p14:creationId xmlns:p14="http://schemas.microsoft.com/office/powerpoint/2010/main" val="213888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Consequences of</a:t>
            </a:r>
            <a:br>
              <a:rPr lang="en-US" sz="4000" dirty="0"/>
            </a:br>
            <a:r>
              <a:rPr lang="en-US" sz="4000" dirty="0"/>
              <a:t> Mobility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access to nutritional options and preventive health services</a:t>
            </a:r>
          </a:p>
          <a:p>
            <a:r>
              <a:rPr lang="en-US" dirty="0"/>
              <a:t>Limitations in physical and social activity</a:t>
            </a:r>
          </a:p>
          <a:p>
            <a:r>
              <a:rPr lang="en-US" dirty="0"/>
              <a:t>Worse health outcomes </a:t>
            </a:r>
          </a:p>
          <a:p>
            <a:r>
              <a:rPr lang="en-US" dirty="0"/>
              <a:t>Limitations walking and driving</a:t>
            </a:r>
          </a:p>
        </p:txBody>
      </p:sp>
    </p:spTree>
    <p:extLst>
      <p:ext uri="{BB962C8B-B14F-4D97-AF65-F5344CB8AC3E}">
        <p14:creationId xmlns:p14="http://schemas.microsoft.com/office/powerpoint/2010/main" val="130022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Risk Factors for Mobility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  <a:p>
            <a:r>
              <a:rPr lang="en-US" dirty="0"/>
              <a:t>Female sex</a:t>
            </a:r>
          </a:p>
          <a:p>
            <a:r>
              <a:rPr lang="en-US" dirty="0"/>
              <a:t>Socioeconomic status</a:t>
            </a:r>
          </a:p>
          <a:p>
            <a:r>
              <a:rPr lang="en-US" dirty="0"/>
              <a:t>Injuries</a:t>
            </a:r>
          </a:p>
          <a:p>
            <a:r>
              <a:rPr lang="en-US" dirty="0"/>
              <a:t>Diseases and chronic conditions</a:t>
            </a:r>
          </a:p>
          <a:p>
            <a:r>
              <a:rPr lang="en-US" dirty="0"/>
              <a:t>Sedentary behavior</a:t>
            </a:r>
          </a:p>
          <a:p>
            <a:r>
              <a:rPr lang="en-US" dirty="0"/>
              <a:t>Environmental barriers</a:t>
            </a:r>
          </a:p>
        </p:txBody>
      </p:sp>
    </p:spTree>
    <p:extLst>
      <p:ext uri="{BB962C8B-B14F-4D97-AF65-F5344CB8AC3E}">
        <p14:creationId xmlns:p14="http://schemas.microsoft.com/office/powerpoint/2010/main" val="238303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900" dirty="0"/>
              <a:t>Mobility Measures Focused</a:t>
            </a:r>
            <a:br>
              <a:rPr lang="en-US" sz="3900" dirty="0"/>
            </a:br>
            <a:r>
              <a:rPr lang="en-US" sz="3900" dirty="0"/>
              <a:t>on Older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work by the Centers for Disease Control and Prevention to develop a set of measures to support research and practice</a:t>
            </a:r>
          </a:p>
          <a:p>
            <a:r>
              <a:rPr lang="en-US" dirty="0"/>
              <a:t>A conceptual framework developed by the International Classification of Functioning, Disability, and Health</a:t>
            </a:r>
          </a:p>
          <a:p>
            <a:pPr lvl="1"/>
            <a:r>
              <a:rPr lang="en-US" dirty="0"/>
              <a:t>Includes individual, social, and environmental factors</a:t>
            </a:r>
          </a:p>
        </p:txBody>
      </p:sp>
    </p:spTree>
    <p:extLst>
      <p:ext uri="{BB962C8B-B14F-4D97-AF65-F5344CB8AC3E}">
        <p14:creationId xmlns:p14="http://schemas.microsoft.com/office/powerpoint/2010/main" val="267682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ree approaches to measure mobility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Three Approaches to</a:t>
            </a:r>
            <a:br>
              <a:rPr lang="en-US" sz="4000" dirty="0"/>
            </a:br>
            <a:r>
              <a:rPr lang="en-US" sz="4000" dirty="0"/>
              <a:t>Measure Mobility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16457" y="274638"/>
            <a:ext cx="332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" name="Content Placeholder 2" descr="3 approaches to measure mobiit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Self-report</a:t>
            </a:r>
          </a:p>
          <a:p>
            <a:pPr lvl="1"/>
            <a:r>
              <a:rPr lang="en-IN" dirty="0"/>
              <a:t>Utilizes survey methods to elicit a respondent or proxy’s assessment of his or her mobility</a:t>
            </a:r>
          </a:p>
          <a:p>
            <a:pPr lvl="0"/>
            <a:r>
              <a:rPr lang="en-US" dirty="0"/>
              <a:t>Performance-based</a:t>
            </a:r>
          </a:p>
          <a:p>
            <a:pPr lvl="1"/>
            <a:r>
              <a:rPr lang="en-IN" dirty="0"/>
              <a:t>Requires an examiner to directly observe performance of a standardized mobility task </a:t>
            </a:r>
          </a:p>
          <a:p>
            <a:r>
              <a:rPr lang="en-US" dirty="0"/>
              <a:t>Instrumented measures</a:t>
            </a:r>
          </a:p>
          <a:p>
            <a:pPr lvl="1"/>
            <a:r>
              <a:rPr lang="en-IN" dirty="0"/>
              <a:t>Applies electromechanical devices to translate movement into estimated performance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6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Confusion over Disability</a:t>
            </a:r>
            <a:br>
              <a:rPr lang="en-US" sz="4000" dirty="0"/>
            </a:br>
            <a:r>
              <a:rPr lang="en-US" sz="4000" dirty="0"/>
              <a:t>and Related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uncertainty of mobility hindered research progress and disability intervention</a:t>
            </a:r>
          </a:p>
          <a:p>
            <a:r>
              <a:rPr lang="en-US" dirty="0"/>
              <a:t>Necessary to include socioeconomic and psychosocial factors into a framework for disability</a:t>
            </a:r>
          </a:p>
        </p:txBody>
      </p:sp>
    </p:spTree>
    <p:extLst>
      <p:ext uri="{BB962C8B-B14F-4D97-AF65-F5344CB8AC3E}">
        <p14:creationId xmlns:p14="http://schemas.microsoft.com/office/powerpoint/2010/main" val="2210312980"/>
      </p:ext>
    </p:extLst>
  </p:cSld>
  <p:clrMapOvr>
    <a:masterClrMapping/>
  </p:clrMapOvr>
</p:sld>
</file>

<file path=ppt/theme/theme1.xml><?xml version="1.0" encoding="utf-8"?>
<a:theme xmlns:a="http://schemas.openxmlformats.org/drawingml/2006/main" name="Sataria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Satariano.thmx</Template>
  <TotalTime>307</TotalTime>
  <Words>668</Words>
  <Application>Microsoft Office PowerPoint</Application>
  <PresentationFormat>On-screen Show (4:3)</PresentationFormat>
  <Paragraphs>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Satariano</vt:lpstr>
      <vt:lpstr>PowerPoint Presentation</vt:lpstr>
      <vt:lpstr>Introduction</vt:lpstr>
      <vt:lpstr>Aging in the Last Century</vt:lpstr>
      <vt:lpstr>Mobility and Aging </vt:lpstr>
      <vt:lpstr>Consequences of  Mobility Limitations</vt:lpstr>
      <vt:lpstr>Risk Factors for Mobility Loss</vt:lpstr>
      <vt:lpstr>Mobility Measures Focused on Older Adults</vt:lpstr>
      <vt:lpstr>Three Approaches to Measure Mobility</vt:lpstr>
      <vt:lpstr>Confusion over Disability and Related Concepts</vt:lpstr>
      <vt:lpstr>A Biopsychosocial Framework in Determining Disability</vt:lpstr>
      <vt:lpstr>Model of the International Classification of Functioning, Disability, and Health (ICF) </vt:lpstr>
      <vt:lpstr>ICF Model (1 of 2)</vt:lpstr>
      <vt:lpstr>ICF Model (2 of 2)</vt:lpstr>
      <vt:lpstr>Definition and Measurement of Mobility</vt:lpstr>
      <vt:lpstr>Components of Mobility</vt:lpstr>
      <vt:lpstr>Self-Report Measures of Mobility</vt:lpstr>
      <vt:lpstr>Properties of Self-Report Mobility Scales (1 of 2) </vt:lpstr>
      <vt:lpstr>Properties of Self-Report Mobility Scales (2 of 2) </vt:lpstr>
      <vt:lpstr>Performance-Based Measures of Mobility</vt:lpstr>
      <vt:lpstr>Properties of Performance-Based Measures of Mobility</vt:lpstr>
      <vt:lpstr>Instrumented Measures of Mobility</vt:lpstr>
      <vt:lpstr>Properties of Instrumented Report Measures of Mobility (1 of 2)</vt:lpstr>
      <vt:lpstr>Properties of Instrumented Report Measures of Mobility (2 of 2)</vt:lpstr>
      <vt:lpstr>Comparisons Across Types of Measures (1 of 3)</vt:lpstr>
      <vt:lpstr>Comparisons Across Types of Measures (2 of 3)</vt:lpstr>
      <vt:lpstr>Comparisons Across Types of Measures (3 of 3)</vt:lpstr>
      <vt:lpstr>Conclusions and 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Aging and Late-Life Mobility</dc:title>
  <dc:creator>Jessica McCulley</dc:creator>
  <cp:lastModifiedBy>Natalie Gil</cp:lastModifiedBy>
  <cp:revision>63</cp:revision>
  <dcterms:created xsi:type="dcterms:W3CDTF">2017-02-13T19:36:30Z</dcterms:created>
  <dcterms:modified xsi:type="dcterms:W3CDTF">2021-01-26T06:04:41Z</dcterms:modified>
</cp:coreProperties>
</file>