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0" autoAdjust="0"/>
    <p:restoredTop sz="88521" autoAdjust="0"/>
  </p:normalViewPr>
  <p:slideViewPr>
    <p:cSldViewPr snapToGrid="0" snapToObjects="1">
      <p:cViewPr varScale="1">
        <p:scale>
          <a:sx n="58" d="100"/>
          <a:sy n="58" d="100"/>
        </p:scale>
        <p:origin x="48" y="2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79018-1801-4748-8B85-30BFA904E77C}" type="datetimeFigureOut">
              <a:rPr lang="en-IN" smtClean="0"/>
              <a:t>26-01-2021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9047B-83B4-4E65-AF14-86D2FECCA0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5268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DE88E-5834-4501-9451-27BA1473FA0E}" type="datetimeFigureOut">
              <a:rPr lang="en-IN" smtClean="0"/>
              <a:t>26-01-2021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963E6-4631-4940-9D7D-F02E212AAC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749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963E6-4631-4940-9D7D-F02E212AAC97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696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416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229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955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0" kern="1200">
          <a:solidFill>
            <a:srgbClr val="276A77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100"/>
        </a:spcAft>
        <a:buFont typeface="Arial" charset="0"/>
        <a:buChar char="•"/>
        <a:defRPr sz="2800" kern="1200">
          <a:solidFill>
            <a:srgbClr val="276A77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100"/>
        </a:spcAft>
        <a:buFont typeface="Arial" charset="0"/>
        <a:buChar char="–"/>
        <a:defRPr sz="2400" kern="1200">
          <a:solidFill>
            <a:srgbClr val="276A77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100"/>
        </a:spcAft>
        <a:buFont typeface="Arial" charset="0"/>
        <a:buChar char="•"/>
        <a:defRPr sz="2200" kern="1200">
          <a:solidFill>
            <a:srgbClr val="276A77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100"/>
        </a:spcAft>
        <a:buFont typeface="Arial" charset="0"/>
        <a:buChar char="–"/>
        <a:defRPr sz="2000" kern="1200">
          <a:solidFill>
            <a:srgbClr val="276A77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100"/>
        </a:spcAft>
        <a:buFont typeface="Arial" charset="0"/>
        <a:buChar char="»"/>
        <a:defRPr sz="1800" kern="1200">
          <a:solidFill>
            <a:srgbClr val="276A77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525780"/>
            <a:ext cx="4343400" cy="507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Survival, Mortality, and Cause of Death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1897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Changing Causes of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Incomplete cause-of-death-data in many</a:t>
            </a:r>
            <a:br>
              <a:rPr lang="en-US" dirty="0"/>
            </a:br>
            <a:r>
              <a:rPr lang="en-US" dirty="0"/>
              <a:t>middle-and low-income countries</a:t>
            </a:r>
          </a:p>
          <a:p>
            <a:r>
              <a:rPr lang="en-US" dirty="0"/>
              <a:t>Critical uses of cause-of-death-data</a:t>
            </a:r>
          </a:p>
          <a:p>
            <a:r>
              <a:rPr lang="en-US" dirty="0"/>
              <a:t>The role of the Global Burden of Disease consortium and their findings </a:t>
            </a:r>
          </a:p>
        </p:txBody>
      </p:sp>
    </p:spTree>
    <p:extLst>
      <p:ext uri="{BB962C8B-B14F-4D97-AF65-F5344CB8AC3E}">
        <p14:creationId xmlns:p14="http://schemas.microsoft.com/office/powerpoint/2010/main" val="309834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Socioeconomic </a:t>
            </a:r>
            <a:br>
              <a:rPr lang="en-US" sz="4000" dirty="0"/>
            </a:br>
            <a:r>
              <a:rPr lang="en-US" sz="4000" dirty="0"/>
              <a:t>Disparities</a:t>
            </a:r>
            <a:r>
              <a:rPr lang="en-US" dirty="0"/>
              <a:t> </a:t>
            </a:r>
            <a:r>
              <a:rPr lang="en-US" sz="4000" dirty="0"/>
              <a:t>in Mortality</a:t>
            </a:r>
          </a:p>
        </p:txBody>
      </p:sp>
      <p:pic>
        <p:nvPicPr>
          <p:cNvPr id="4" name="Picture 2" descr="Socioeconomic disparities in mortality" title="SES Disparities in Mort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1" y="1524513"/>
            <a:ext cx="5480622" cy="46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972" y="1539027"/>
            <a:ext cx="3069771" cy="4326392"/>
          </a:xfrm>
        </p:spPr>
        <p:txBody>
          <a:bodyPr/>
          <a:lstStyle/>
          <a:p>
            <a:r>
              <a:rPr lang="en-US" sz="2400" dirty="0"/>
              <a:t>Health disparities vs. health differences</a:t>
            </a:r>
          </a:p>
          <a:p>
            <a:r>
              <a:rPr lang="en-US" sz="2400" dirty="0"/>
              <a:t>Socioeconomic status and its many factors</a:t>
            </a:r>
          </a:p>
          <a:p>
            <a:r>
              <a:rPr lang="en-US" sz="2400" dirty="0"/>
              <a:t>Social position affects exposure to risk factors</a:t>
            </a:r>
          </a:p>
          <a:p>
            <a:r>
              <a:rPr lang="en-US" sz="2400" dirty="0"/>
              <a:t>Socioeconomic disparities and global life expectancy rates</a:t>
            </a:r>
          </a:p>
        </p:txBody>
      </p:sp>
    </p:spTree>
    <p:extLst>
      <p:ext uri="{BB962C8B-B14F-4D97-AF65-F5344CB8AC3E}">
        <p14:creationId xmlns:p14="http://schemas.microsoft.com/office/powerpoint/2010/main" val="45022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Other Disparities in 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All-cause mortality</a:t>
            </a:r>
          </a:p>
          <a:p>
            <a:pPr lvl="1"/>
            <a:r>
              <a:rPr lang="en-US" dirty="0"/>
              <a:t>Global variations in the magnitude of health disparities</a:t>
            </a:r>
          </a:p>
          <a:p>
            <a:r>
              <a:rPr lang="en-US" dirty="0"/>
              <a:t>Age-specific mortality</a:t>
            </a:r>
          </a:p>
          <a:p>
            <a:pPr lvl="1"/>
            <a:r>
              <a:rPr lang="en-US" dirty="0"/>
              <a:t>Socioeconomic mortality disparities among older adults is drawing more research interest</a:t>
            </a:r>
          </a:p>
          <a:p>
            <a:pPr lvl="1"/>
            <a:r>
              <a:rPr lang="en-US" dirty="0"/>
              <a:t>Differences in mortality rates are usually in the</a:t>
            </a:r>
            <a:br>
              <a:rPr lang="en-US" dirty="0"/>
            </a:br>
            <a:r>
              <a:rPr lang="en-US" dirty="0"/>
              <a:t> “oldest of old”</a:t>
            </a:r>
          </a:p>
        </p:txBody>
      </p:sp>
    </p:spTree>
    <p:extLst>
      <p:ext uri="{BB962C8B-B14F-4D97-AF65-F5344CB8AC3E}">
        <p14:creationId xmlns:p14="http://schemas.microsoft.com/office/powerpoint/2010/main" val="38204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Biomarkers of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meet several criterion</a:t>
            </a:r>
          </a:p>
          <a:p>
            <a:r>
              <a:rPr lang="en-US" dirty="0"/>
              <a:t>Ongoing discussion about the possibility to distinguish indicators of aging from indicators of disease process</a:t>
            </a:r>
          </a:p>
          <a:p>
            <a:r>
              <a:rPr lang="en-US" dirty="0"/>
              <a:t>Currently, various biomarkers of aging are under investigation</a:t>
            </a:r>
          </a:p>
        </p:txBody>
      </p:sp>
    </p:spTree>
    <p:extLst>
      <p:ext uri="{BB962C8B-B14F-4D97-AF65-F5344CB8AC3E}">
        <p14:creationId xmlns:p14="http://schemas.microsoft.com/office/powerpoint/2010/main" val="2991430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Categories of Functional</a:t>
            </a:r>
            <a:br>
              <a:rPr lang="en-US" sz="4000" dirty="0"/>
            </a:br>
            <a:r>
              <a:rPr lang="en-US" sz="4000" dirty="0"/>
              <a:t>Capacity Tests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Tests measuring the functioning of an organ system</a:t>
            </a:r>
          </a:p>
          <a:p>
            <a:r>
              <a:rPr lang="en-US" dirty="0"/>
              <a:t>Tests measuring the functioning of the entire body</a:t>
            </a:r>
          </a:p>
          <a:p>
            <a:r>
              <a:rPr lang="en-US" dirty="0"/>
              <a:t>Tests describing the ability of the person to function</a:t>
            </a:r>
          </a:p>
        </p:txBody>
      </p:sp>
    </p:spTree>
    <p:extLst>
      <p:ext uri="{BB962C8B-B14F-4D97-AF65-F5344CB8AC3E}">
        <p14:creationId xmlns:p14="http://schemas.microsoft.com/office/powerpoint/2010/main" val="4150821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Measures of Functional Capacity </a:t>
            </a:r>
            <a:br>
              <a:rPr lang="en-US" sz="4000" dirty="0"/>
            </a:br>
            <a:r>
              <a:rPr lang="en-US" sz="4000" dirty="0"/>
              <a:t>as Predictors of 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Reflects the combined influences of </a:t>
            </a:r>
          </a:p>
          <a:p>
            <a:pPr lvl="1"/>
            <a:r>
              <a:rPr lang="en-US" dirty="0"/>
              <a:t>Genetic predisposition</a:t>
            </a:r>
          </a:p>
          <a:p>
            <a:pPr lvl="1"/>
            <a:r>
              <a:rPr lang="en-US" dirty="0"/>
              <a:t>Acquired modifications of physical constitution</a:t>
            </a:r>
          </a:p>
          <a:p>
            <a:pPr lvl="1"/>
            <a:r>
              <a:rPr lang="en-US" dirty="0"/>
              <a:t>Aging process</a:t>
            </a:r>
          </a:p>
          <a:p>
            <a:pPr lvl="1"/>
            <a:r>
              <a:rPr lang="en-US" dirty="0"/>
              <a:t>Chronic diseases</a:t>
            </a:r>
          </a:p>
        </p:txBody>
      </p:sp>
    </p:spTree>
    <p:extLst>
      <p:ext uri="{BB962C8B-B14F-4D97-AF65-F5344CB8AC3E}">
        <p14:creationId xmlns:p14="http://schemas.microsoft.com/office/powerpoint/2010/main" val="407582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Life Course Epidemiology</a:t>
            </a:r>
            <a:br>
              <a:rPr lang="en-US" sz="4000" dirty="0"/>
            </a:br>
            <a:r>
              <a:rPr lang="en-US" sz="4000" dirty="0"/>
              <a:t>of 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Considers health in adulthood and old age to be partly a consequence of development and growth during sensitive periods of early life</a:t>
            </a:r>
          </a:p>
          <a:p>
            <a:r>
              <a:rPr lang="en-US" dirty="0"/>
              <a:t>The developmental origins of health and disease paradigm is multidisciplinary</a:t>
            </a:r>
          </a:p>
          <a:p>
            <a:r>
              <a:rPr lang="en-US" dirty="0"/>
              <a:t>The fetal origins of adult disease hypothesis is an example</a:t>
            </a:r>
          </a:p>
        </p:txBody>
      </p:sp>
    </p:spTree>
    <p:extLst>
      <p:ext uri="{BB962C8B-B14F-4D97-AF65-F5344CB8AC3E}">
        <p14:creationId xmlns:p14="http://schemas.microsoft.com/office/powerpoint/2010/main" val="1535739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Male-Female Survival Paradox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suggests that men are stronger, report fewer diseases, and have fewer physical limitations</a:t>
            </a:r>
          </a:p>
          <a:p>
            <a:r>
              <a:rPr lang="en-US" dirty="0"/>
              <a:t>In contrast, female death rates are substantially lower</a:t>
            </a:r>
          </a:p>
        </p:txBody>
      </p:sp>
    </p:spTree>
    <p:extLst>
      <p:ext uri="{BB962C8B-B14F-4D97-AF65-F5344CB8AC3E}">
        <p14:creationId xmlns:p14="http://schemas.microsoft.com/office/powerpoint/2010/main" val="45920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Explanations for the </a:t>
            </a:r>
            <a:br>
              <a:rPr lang="en-US" sz="4000" dirty="0"/>
            </a:br>
            <a:r>
              <a:rPr lang="en-US" sz="4000" dirty="0"/>
              <a:t>Male-Female Survival Paradox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Biological endowments</a:t>
            </a:r>
          </a:p>
          <a:p>
            <a:pPr lvl="1"/>
            <a:r>
              <a:rPr lang="en-US" dirty="0"/>
              <a:t>Hormonal origin hypothesis</a:t>
            </a:r>
          </a:p>
          <a:p>
            <a:pPr lvl="1"/>
            <a:r>
              <a:rPr lang="en-US" dirty="0"/>
              <a:t>X-chromosome hypothesis</a:t>
            </a:r>
          </a:p>
          <a:p>
            <a:r>
              <a:rPr lang="en-US" dirty="0"/>
              <a:t>Risks acquired through social roles and behaviors</a:t>
            </a:r>
          </a:p>
          <a:p>
            <a:r>
              <a:rPr lang="en-US" dirty="0"/>
              <a:t>Physicians’ diagnostic patterns</a:t>
            </a:r>
          </a:p>
          <a:p>
            <a:r>
              <a:rPr lang="en-US" dirty="0"/>
              <a:t>Differential healthcare access, treatment, and use</a:t>
            </a:r>
          </a:p>
        </p:txBody>
      </p:sp>
    </p:spTree>
    <p:extLst>
      <p:ext uri="{BB962C8B-B14F-4D97-AF65-F5344CB8AC3E}">
        <p14:creationId xmlns:p14="http://schemas.microsoft.com/office/powerpoint/2010/main" val="312827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Lifestyle vs. Genetic</a:t>
            </a:r>
            <a:br>
              <a:rPr lang="en-US" sz="4000" dirty="0"/>
            </a:br>
            <a:r>
              <a:rPr lang="en-US" sz="4000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familial factors may underlie longevity</a:t>
            </a:r>
          </a:p>
          <a:p>
            <a:pPr lvl="1"/>
            <a:r>
              <a:rPr lang="en-US" dirty="0"/>
              <a:t>Addressed in the Long Life Family Study</a:t>
            </a:r>
          </a:p>
          <a:p>
            <a:r>
              <a:rPr lang="en-US" dirty="0"/>
              <a:t>Members of the same family might share socioeconomic status or eating and exercise habits</a:t>
            </a:r>
          </a:p>
          <a:p>
            <a:pPr lvl="1"/>
            <a:r>
              <a:rPr lang="en-US" dirty="0"/>
              <a:t>May be addressed by twin studies</a:t>
            </a:r>
          </a:p>
        </p:txBody>
      </p:sp>
    </p:spTree>
    <p:extLst>
      <p:ext uri="{BB962C8B-B14F-4D97-AF65-F5344CB8AC3E}">
        <p14:creationId xmlns:p14="http://schemas.microsoft.com/office/powerpoint/2010/main" val="277955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Mortality data are typically more valid and extensive</a:t>
            </a:r>
          </a:p>
          <a:p>
            <a:r>
              <a:rPr lang="en-US" dirty="0"/>
              <a:t>A distinction between </a:t>
            </a:r>
            <a:r>
              <a:rPr lang="en-US" i="1" dirty="0"/>
              <a:t>causes of death </a:t>
            </a:r>
            <a:r>
              <a:rPr lang="en-US" dirty="0"/>
              <a:t>and </a:t>
            </a:r>
            <a:r>
              <a:rPr lang="en-US" i="1" dirty="0"/>
              <a:t>predictors of mortality</a:t>
            </a:r>
          </a:p>
          <a:p>
            <a:r>
              <a:rPr lang="en-US" dirty="0"/>
              <a:t>Non-modifiable vs. potentially modifiable factors</a:t>
            </a:r>
          </a:p>
        </p:txBody>
      </p:sp>
    </p:spTree>
    <p:extLst>
      <p:ext uri="{BB962C8B-B14F-4D97-AF65-F5344CB8AC3E}">
        <p14:creationId xmlns:p14="http://schemas.microsoft.com/office/powerpoint/2010/main" val="1398551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Compression of Morbidity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Suggests that the burden of a lifetime illness may be compressed into a shorter period of time nearer to the age of death</a:t>
            </a:r>
          </a:p>
          <a:p>
            <a:r>
              <a:rPr lang="en-US" dirty="0"/>
              <a:t>Currently debatable whether this is really taking place</a:t>
            </a:r>
          </a:p>
          <a:p>
            <a:r>
              <a:rPr lang="en-US" dirty="0"/>
              <a:t>The differing definitions of morbidity and disability make it challenging to draw conclusions</a:t>
            </a:r>
          </a:p>
        </p:txBody>
      </p:sp>
    </p:spTree>
    <p:extLst>
      <p:ext uri="{BB962C8B-B14F-4D97-AF65-F5344CB8AC3E}">
        <p14:creationId xmlns:p14="http://schemas.microsoft.com/office/powerpoint/2010/main" val="1421090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Last Year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to understand predictors of care needs in the last period of life in order to understand compression of morbidity</a:t>
            </a:r>
          </a:p>
          <a:p>
            <a:r>
              <a:rPr lang="en-US" dirty="0"/>
              <a:t>Administrative databases with vital status and hospital care use need to be linked with research data for a decedent cohort </a:t>
            </a:r>
          </a:p>
        </p:txBody>
      </p:sp>
    </p:spTree>
    <p:extLst>
      <p:ext uri="{BB962C8B-B14F-4D97-AF65-F5344CB8AC3E}">
        <p14:creationId xmlns:p14="http://schemas.microsoft.com/office/powerpoint/2010/main" val="2678371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unknown factors when predicting mortality</a:t>
            </a:r>
          </a:p>
          <a:p>
            <a:pPr lvl="1"/>
            <a:r>
              <a:rPr lang="en-US" dirty="0"/>
              <a:t>Risk factors tend to change over time</a:t>
            </a:r>
          </a:p>
          <a:p>
            <a:pPr lvl="1"/>
            <a:r>
              <a:rPr lang="en-US" dirty="0"/>
              <a:t>An ongoing increase in the human lifespan</a:t>
            </a:r>
          </a:p>
          <a:p>
            <a:pPr lvl="1"/>
            <a:r>
              <a:rPr lang="en-US" dirty="0"/>
              <a:t>Life histories of future cohorts will differ from the current cohorts</a:t>
            </a:r>
          </a:p>
        </p:txBody>
      </p:sp>
    </p:spTree>
    <p:extLst>
      <p:ext uri="{BB962C8B-B14F-4D97-AF65-F5344CB8AC3E}">
        <p14:creationId xmlns:p14="http://schemas.microsoft.com/office/powerpoint/2010/main" val="2850238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cohorts assessed with more up-to-date methodologies and new conceptual approaches will produce new knowledge </a:t>
            </a:r>
          </a:p>
          <a:p>
            <a:r>
              <a:rPr lang="en-US" dirty="0"/>
              <a:t>Knowledge about biomarkers, effect modifications, interactions, additive effects, and selection biases is still lacking </a:t>
            </a:r>
          </a:p>
        </p:txBody>
      </p:sp>
    </p:spTree>
    <p:extLst>
      <p:ext uri="{BB962C8B-B14F-4D97-AF65-F5344CB8AC3E}">
        <p14:creationId xmlns:p14="http://schemas.microsoft.com/office/powerpoint/2010/main" val="401012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Definitions and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Mortality</a:t>
            </a:r>
          </a:p>
          <a:p>
            <a:r>
              <a:rPr lang="en-US" dirty="0"/>
              <a:t>Population</a:t>
            </a:r>
          </a:p>
          <a:p>
            <a:r>
              <a:rPr lang="en-US" dirty="0"/>
              <a:t>Survival</a:t>
            </a:r>
          </a:p>
          <a:p>
            <a:r>
              <a:rPr lang="en-US" dirty="0"/>
              <a:t>Cause of Death</a:t>
            </a:r>
          </a:p>
        </p:txBody>
      </p:sp>
    </p:spTree>
    <p:extLst>
      <p:ext uri="{BB962C8B-B14F-4D97-AF65-F5344CB8AC3E}">
        <p14:creationId xmlns:p14="http://schemas.microsoft.com/office/powerpoint/2010/main" val="210390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Methodological Issues in the Epidemiology of 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Centuries long collection of birth and death statistics</a:t>
            </a:r>
          </a:p>
          <a:p>
            <a:r>
              <a:rPr lang="en-US" dirty="0"/>
              <a:t>Role of cause-specific mortality statistics in public health policies and priorities</a:t>
            </a:r>
          </a:p>
          <a:p>
            <a:r>
              <a:rPr lang="en-US" dirty="0"/>
              <a:t>Various uses for population registers</a:t>
            </a:r>
          </a:p>
        </p:txBody>
      </p:sp>
    </p:spTree>
    <p:extLst>
      <p:ext uri="{BB962C8B-B14F-4D97-AF65-F5344CB8AC3E}">
        <p14:creationId xmlns:p14="http://schemas.microsoft.com/office/powerpoint/2010/main" val="90387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Crude and Age-Adjusted</a:t>
            </a:r>
            <a:br>
              <a:rPr lang="en-US" sz="4000" dirty="0"/>
            </a:br>
            <a:r>
              <a:rPr lang="en-US" sz="4000" dirty="0"/>
              <a:t>Mortality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Crude death rate vs. age-adjusted death rate</a:t>
            </a:r>
          </a:p>
          <a:p>
            <a:r>
              <a:rPr lang="en-US" dirty="0"/>
              <a:t>Necessity of age adjustment</a:t>
            </a:r>
          </a:p>
        </p:txBody>
      </p:sp>
    </p:spTree>
    <p:extLst>
      <p:ext uri="{BB962C8B-B14F-4D97-AF65-F5344CB8AC3E}">
        <p14:creationId xmlns:p14="http://schemas.microsoft.com/office/powerpoint/2010/main" val="389452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Person-Time and Censoring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Person-time</a:t>
            </a:r>
          </a:p>
          <a:p>
            <a:pPr lvl="1"/>
            <a:r>
              <a:rPr lang="en-US" dirty="0"/>
              <a:t>A measurement</a:t>
            </a:r>
          </a:p>
          <a:p>
            <a:pPr lvl="1"/>
            <a:r>
              <a:rPr lang="en-US" dirty="0"/>
              <a:t>Most often used denominator in mortality rates</a:t>
            </a:r>
          </a:p>
          <a:p>
            <a:r>
              <a:rPr lang="en-US" dirty="0"/>
              <a:t>Censoring </a:t>
            </a:r>
          </a:p>
          <a:p>
            <a:pPr lvl="1"/>
            <a:r>
              <a:rPr lang="en-US" dirty="0"/>
              <a:t>Necessary when time to death is unavailable</a:t>
            </a:r>
          </a:p>
          <a:p>
            <a:pPr lvl="1"/>
            <a:r>
              <a:rPr lang="en-US" dirty="0"/>
              <a:t>Various reasons for unavailable information</a:t>
            </a:r>
          </a:p>
        </p:txBody>
      </p:sp>
    </p:spTree>
    <p:extLst>
      <p:ext uri="{BB962C8B-B14F-4D97-AF65-F5344CB8AC3E}">
        <p14:creationId xmlns:p14="http://schemas.microsoft.com/office/powerpoint/2010/main" val="56151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measure of death frequency between groups over time</a:t>
            </a:r>
          </a:p>
          <a:p>
            <a:r>
              <a:rPr lang="en-US" dirty="0"/>
              <a:t>Not an absolute value</a:t>
            </a:r>
          </a:p>
          <a:p>
            <a:pPr lvl="1"/>
            <a:r>
              <a:rPr lang="en-US" dirty="0"/>
              <a:t>Hazard ratio of 1</a:t>
            </a:r>
          </a:p>
          <a:p>
            <a:pPr lvl="1"/>
            <a:r>
              <a:rPr lang="en-US" dirty="0"/>
              <a:t>Hazard ratio greater than 1</a:t>
            </a:r>
          </a:p>
          <a:p>
            <a:pPr lvl="1"/>
            <a:r>
              <a:rPr lang="en-US" dirty="0"/>
              <a:t>Hazard ratio less tan 1</a:t>
            </a:r>
          </a:p>
        </p:txBody>
      </p:sp>
    </p:spTree>
    <p:extLst>
      <p:ext uri="{BB962C8B-B14F-4D97-AF65-F5344CB8AC3E}">
        <p14:creationId xmlns:p14="http://schemas.microsoft.com/office/powerpoint/2010/main" val="292909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Premature Mortality </a:t>
            </a:r>
            <a:br>
              <a:rPr lang="en-US" sz="4000" dirty="0"/>
            </a:br>
            <a:r>
              <a:rPr lang="en-US" sz="4000" dirty="0"/>
              <a:t>vs. Infant 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Premature mortality</a:t>
            </a:r>
          </a:p>
          <a:p>
            <a:pPr lvl="1"/>
            <a:r>
              <a:rPr lang="en-US" dirty="0"/>
              <a:t>Draws attention to preventable deaths</a:t>
            </a:r>
          </a:p>
          <a:p>
            <a:pPr lvl="1"/>
            <a:r>
              <a:rPr lang="en-US" dirty="0"/>
              <a:t>Years of potential life lost </a:t>
            </a:r>
          </a:p>
          <a:p>
            <a:pPr lvl="1"/>
            <a:r>
              <a:rPr lang="en-US" dirty="0"/>
              <a:t>No consensus about age criterion</a:t>
            </a:r>
          </a:p>
          <a:p>
            <a:r>
              <a:rPr lang="en-US" dirty="0"/>
              <a:t>Infant mortality</a:t>
            </a:r>
          </a:p>
          <a:p>
            <a:pPr lvl="1"/>
            <a:r>
              <a:rPr lang="en-US" dirty="0"/>
              <a:t>Widely used indicator of population health</a:t>
            </a:r>
          </a:p>
          <a:p>
            <a:pPr lvl="1"/>
            <a:r>
              <a:rPr lang="en-US" dirty="0"/>
              <a:t>Decreased globally</a:t>
            </a:r>
          </a:p>
          <a:p>
            <a:pPr lvl="1"/>
            <a:r>
              <a:rPr lang="en-US" dirty="0"/>
              <a:t>Dramatic effect on average life expectancy, especially in developing world</a:t>
            </a:r>
          </a:p>
        </p:txBody>
      </p:sp>
    </p:spTree>
    <p:extLst>
      <p:ext uri="{BB962C8B-B14F-4D97-AF65-F5344CB8AC3E}">
        <p14:creationId xmlns:p14="http://schemas.microsoft.com/office/powerpoint/2010/main" val="132545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Selective Mortality and</a:t>
            </a:r>
            <a:br>
              <a:rPr lang="en-US" sz="4000" dirty="0"/>
            </a:br>
            <a:r>
              <a:rPr lang="en-US" sz="4000" dirty="0"/>
              <a:t>Mortality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selective mortality</a:t>
            </a:r>
          </a:p>
          <a:p>
            <a:r>
              <a:rPr lang="en-US" dirty="0"/>
              <a:t>Factor in consequences of selective mortality</a:t>
            </a:r>
          </a:p>
        </p:txBody>
      </p:sp>
    </p:spTree>
    <p:extLst>
      <p:ext uri="{BB962C8B-B14F-4D97-AF65-F5344CB8AC3E}">
        <p14:creationId xmlns:p14="http://schemas.microsoft.com/office/powerpoint/2010/main" val="2445603150"/>
      </p:ext>
    </p:extLst>
  </p:cSld>
  <p:clrMapOvr>
    <a:masterClrMapping/>
  </p:clrMapOvr>
</p:sld>
</file>

<file path=ppt/theme/theme1.xml><?xml version="1.0" encoding="utf-8"?>
<a:theme xmlns:a="http://schemas.openxmlformats.org/drawingml/2006/main" name="Sataria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Satariano.thmx</Template>
  <TotalTime>1225</TotalTime>
  <Words>709</Words>
  <Application>Microsoft Office PowerPoint</Application>
  <PresentationFormat>On-screen Show (4:3)</PresentationFormat>
  <Paragraphs>106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Satariano</vt:lpstr>
      <vt:lpstr>PowerPoint Presentation</vt:lpstr>
      <vt:lpstr>Introduction</vt:lpstr>
      <vt:lpstr>Definitions and Measurements</vt:lpstr>
      <vt:lpstr>Methodological Issues in the Epidemiology of Mortality</vt:lpstr>
      <vt:lpstr>Crude and Age-Adjusted Mortality Rates</vt:lpstr>
      <vt:lpstr>Person-Time and Censoring</vt:lpstr>
      <vt:lpstr>Hazard Ratio</vt:lpstr>
      <vt:lpstr>Premature Mortality  vs. Infant Mortality</vt:lpstr>
      <vt:lpstr>Selective Mortality and Mortality Risk Factors</vt:lpstr>
      <vt:lpstr>Changing Causes of Death</vt:lpstr>
      <vt:lpstr>Socioeconomic  Disparities in Mortality</vt:lpstr>
      <vt:lpstr>Other Disparities in Mortality</vt:lpstr>
      <vt:lpstr>Biomarkers of Aging</vt:lpstr>
      <vt:lpstr>Categories of Functional Capacity Tests </vt:lpstr>
      <vt:lpstr>Measures of Functional Capacity  as Predictors of Mortality</vt:lpstr>
      <vt:lpstr>Life Course Epidemiology of Mortality</vt:lpstr>
      <vt:lpstr>Male-Female Survival Paradox</vt:lpstr>
      <vt:lpstr>Explanations for the  Male-Female Survival Paradox </vt:lpstr>
      <vt:lpstr>Lifestyle vs. Genetic Risk Factors</vt:lpstr>
      <vt:lpstr>Compression of Morbidity</vt:lpstr>
      <vt:lpstr>Last Year of Life</vt:lpstr>
      <vt:lpstr>Conclusion</vt:lpstr>
      <vt:lpstr>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Survival, Mortality, and Cause of Death</dc:title>
  <dc:creator>Jessica McCulley</dc:creator>
  <cp:lastModifiedBy>Natalie Gil</cp:lastModifiedBy>
  <cp:revision>42</cp:revision>
  <dcterms:created xsi:type="dcterms:W3CDTF">2017-02-13T18:34:48Z</dcterms:created>
  <dcterms:modified xsi:type="dcterms:W3CDTF">2021-01-26T06:03:01Z</dcterms:modified>
</cp:coreProperties>
</file>