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A85F0-9AB6-45D7-A6E2-1B09BB796979}" type="datetimeFigureOut">
              <a:rPr lang="en-US" smtClean="0"/>
              <a:t>8/22/2018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DF6ED-963E-4D38-A9D8-9C150999A873}" type="slidenum">
              <a:rPr lang="en-US" smtClean="0"/>
              <a:t>‹#›</a:t>
            </a:fld>
            <a:endParaRPr lang="en-US"/>
          </a:p>
        </p:txBody>
      </p:sp>
    </p:spTree>
    <p:extLst>
      <p:ext uri="{BB962C8B-B14F-4D97-AF65-F5344CB8AC3E}">
        <p14:creationId xmlns:p14="http://schemas.microsoft.com/office/powerpoint/2010/main" val="195924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in Los Angeles and California. </a:t>
            </a:r>
            <a:r>
              <a:rPr lang="en-US" sz="1200" b="0" i="0" kern="1200" dirty="0" smtClean="0">
                <a:solidFill>
                  <a:schemeClr val="tx1"/>
                </a:solidFill>
                <a:effectLst/>
                <a:latin typeface="+mn-lt"/>
                <a:ea typeface="+mn-ea"/>
                <a:cs typeface="+mn-cs"/>
              </a:rPr>
              <a:t>We are an independent nonprofit organization and a partner of the National Endowment for the Humanities. Since 1975, we have been promoting the humanities as relevant, meaningful ways to understand the human condition and connect us to each other in order to help strengthen California. We produce, fund, create, and support humanities-based projects and programs, eye-opening cultural experiences and meaningful conversations. During the past 40 years, California Humanities has awarded over $29 million in grants across the state, reaching every Congressional district.</a:t>
            </a:r>
            <a:endParaRPr lang="en-US" dirty="0"/>
          </a:p>
        </p:txBody>
      </p:sp>
      <p:sp>
        <p:nvSpPr>
          <p:cNvPr id="4" name="Slide Number Placeholder 3"/>
          <p:cNvSpPr>
            <a:spLocks noGrp="1"/>
          </p:cNvSpPr>
          <p:nvPr>
            <p:ph type="sldNum" sz="quarter" idx="10"/>
          </p:nvPr>
        </p:nvSpPr>
        <p:spPr/>
        <p:txBody>
          <a:bodyPr/>
          <a:lstStyle/>
          <a:p>
            <a:fld id="{976DF6ED-963E-4D38-A9D8-9C150999A873}" type="slidenum">
              <a:rPr lang="en-US" smtClean="0"/>
              <a:t>1</a:t>
            </a:fld>
            <a:endParaRPr lang="en-US"/>
          </a:p>
        </p:txBody>
      </p:sp>
    </p:spTree>
    <p:extLst>
      <p:ext uri="{BB962C8B-B14F-4D97-AF65-F5344CB8AC3E}">
        <p14:creationId xmlns:p14="http://schemas.microsoft.com/office/powerpoint/2010/main" val="27209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8/22/2018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lhum.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lifornia Humanities">
            <a:hlinkClick r:id="rId3" tooltip="&quot;California Humanitie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6647" y="408904"/>
            <a:ext cx="10238705" cy="6040192"/>
          </a:xfrm>
          <a:prstGeom prst="rect">
            <a:avLst/>
          </a:prstGeom>
          <a:noFill/>
          <a:ln>
            <a:noFill/>
          </a:ln>
        </p:spPr>
      </p:pic>
    </p:spTree>
    <p:extLst>
      <p:ext uri="{BB962C8B-B14F-4D97-AF65-F5344CB8AC3E}">
        <p14:creationId xmlns:p14="http://schemas.microsoft.com/office/powerpoint/2010/main" val="19631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hu·man·i·ty</a:t>
            </a:r>
            <a:r>
              <a:rPr lang="en-US" dirty="0"/>
              <a:t/>
            </a:r>
            <a:br>
              <a:rPr lang="en-US" dirty="0"/>
            </a:br>
            <a:endParaRPr lang="en-US" dirty="0"/>
          </a:p>
        </p:txBody>
      </p:sp>
      <p:sp>
        <p:nvSpPr>
          <p:cNvPr id="3" name="Content Placeholder 2"/>
          <p:cNvSpPr>
            <a:spLocks noGrp="1"/>
          </p:cNvSpPr>
          <p:nvPr>
            <p:ph idx="1"/>
          </p:nvPr>
        </p:nvSpPr>
        <p:spPr>
          <a:xfrm>
            <a:off x="1120000" y="1023582"/>
            <a:ext cx="10233800" cy="5500048"/>
          </a:xfrm>
        </p:spPr>
        <p:txBody>
          <a:bodyPr>
            <a:normAutofit/>
          </a:bodyPr>
          <a:lstStyle/>
          <a:p>
            <a:r>
              <a:rPr lang="en-US" sz="3200" dirty="0"/>
              <a:t>(h)</a:t>
            </a:r>
            <a:r>
              <a:rPr lang="en-US" sz="3200" dirty="0" err="1"/>
              <a:t>yo͞oˈmanədē</a:t>
            </a:r>
            <a:r>
              <a:rPr lang="en-US" sz="3200" dirty="0"/>
              <a:t>/</a:t>
            </a:r>
          </a:p>
          <a:p>
            <a:r>
              <a:rPr lang="en-US" sz="3200" i="1" dirty="0"/>
              <a:t>noun</a:t>
            </a:r>
            <a:endParaRPr lang="en-US" sz="3200" dirty="0"/>
          </a:p>
          <a:p>
            <a:r>
              <a:rPr lang="en-US" sz="3200" dirty="0"/>
              <a:t>plural noun: </a:t>
            </a:r>
            <a:r>
              <a:rPr lang="en-US" sz="3200" b="1" dirty="0" smtClean="0"/>
              <a:t>humanities</a:t>
            </a:r>
            <a:endParaRPr lang="en-US" sz="3200" b="1" dirty="0"/>
          </a:p>
          <a:p>
            <a:pPr lvl="0"/>
            <a:r>
              <a:rPr lang="en-US" sz="3200" dirty="0"/>
              <a:t>1.</a:t>
            </a:r>
          </a:p>
          <a:p>
            <a:r>
              <a:rPr lang="en-US" sz="3200" dirty="0"/>
              <a:t>the human race; human beings collectively</a:t>
            </a:r>
            <a:r>
              <a:rPr lang="en-US" sz="3200" dirty="0" smtClean="0"/>
              <a:t>.</a:t>
            </a:r>
          </a:p>
          <a:p>
            <a:pPr lvl="0"/>
            <a:r>
              <a:rPr lang="en-US" sz="3200" dirty="0"/>
              <a:t>2.</a:t>
            </a:r>
          </a:p>
          <a:p>
            <a:r>
              <a:rPr lang="en-US" sz="3200" dirty="0"/>
              <a:t>humaneness; benevolence.</a:t>
            </a:r>
          </a:p>
          <a:p>
            <a:pPr lvl="0"/>
            <a:r>
              <a:rPr lang="en-US" sz="3200" dirty="0"/>
              <a:t>3.</a:t>
            </a:r>
          </a:p>
          <a:p>
            <a:r>
              <a:rPr lang="en-US" sz="3200" dirty="0"/>
              <a:t>learning or literature concerned with human culture, especially literature, history, art, music, and philosophy.</a:t>
            </a:r>
          </a:p>
          <a:p>
            <a:endParaRPr lang="en-US" sz="3200" dirty="0"/>
          </a:p>
          <a:p>
            <a:endParaRPr lang="en-US" sz="3200" b="1" dirty="0" smtClean="0"/>
          </a:p>
          <a:p>
            <a:endParaRPr lang="en-US" sz="3200" dirty="0"/>
          </a:p>
          <a:p>
            <a:endParaRPr lang="en-US" dirty="0"/>
          </a:p>
        </p:txBody>
      </p:sp>
    </p:spTree>
    <p:extLst>
      <p:ext uri="{BB962C8B-B14F-4D97-AF65-F5344CB8AC3E}">
        <p14:creationId xmlns:p14="http://schemas.microsoft.com/office/powerpoint/2010/main" val="335543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hu·man·i·ty</a:t>
            </a:r>
            <a:endParaRPr lang="en-US" dirty="0"/>
          </a:p>
        </p:txBody>
      </p:sp>
      <p:sp>
        <p:nvSpPr>
          <p:cNvPr id="3" name="Content Placeholder 2"/>
          <p:cNvSpPr>
            <a:spLocks noGrp="1"/>
          </p:cNvSpPr>
          <p:nvPr>
            <p:ph idx="1"/>
          </p:nvPr>
        </p:nvSpPr>
        <p:spPr/>
        <p:txBody>
          <a:bodyPr>
            <a:normAutofit/>
          </a:bodyPr>
          <a:lstStyle/>
          <a:p>
            <a:r>
              <a:rPr lang="en-US" sz="3200" dirty="0"/>
              <a:t>Middle English: from Old French </a:t>
            </a:r>
            <a:r>
              <a:rPr lang="en-US" sz="3200" i="1" dirty="0" err="1"/>
              <a:t>humanite</a:t>
            </a:r>
            <a:r>
              <a:rPr lang="en-US" sz="3200" dirty="0"/>
              <a:t>, from Latin </a:t>
            </a:r>
            <a:r>
              <a:rPr lang="en-US" sz="3200" i="1" dirty="0" err="1"/>
              <a:t>humanitas</a:t>
            </a:r>
            <a:r>
              <a:rPr lang="en-US" sz="3200" dirty="0"/>
              <a:t>, from </a:t>
            </a:r>
            <a:r>
              <a:rPr lang="en-US" sz="3200" i="1" dirty="0" err="1"/>
              <a:t>humanus</a:t>
            </a:r>
            <a:r>
              <a:rPr lang="en-US" sz="3200" dirty="0"/>
              <a:t> (see human</a:t>
            </a:r>
            <a:r>
              <a:rPr lang="en-US" sz="3200" dirty="0" smtClean="0"/>
              <a:t>).</a:t>
            </a:r>
          </a:p>
          <a:p>
            <a:r>
              <a:rPr lang="en-US" sz="3200" dirty="0"/>
              <a:t>Humanities are academic disciplines that study aspects of human society and culture.</a:t>
            </a:r>
            <a:endParaRPr lang="en-US" sz="3200" dirty="0"/>
          </a:p>
        </p:txBody>
      </p:sp>
    </p:spTree>
    <p:extLst>
      <p:ext uri="{BB962C8B-B14F-4D97-AF65-F5344CB8AC3E}">
        <p14:creationId xmlns:p14="http://schemas.microsoft.com/office/powerpoint/2010/main" val="247425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HUMANITIES:</a:t>
            </a:r>
            <a:endParaRPr lang="en-US" dirty="0"/>
          </a:p>
        </p:txBody>
      </p:sp>
      <p:sp>
        <p:nvSpPr>
          <p:cNvPr id="3" name="Content Placeholder 2"/>
          <p:cNvSpPr>
            <a:spLocks noGrp="1"/>
          </p:cNvSpPr>
          <p:nvPr>
            <p:ph idx="1"/>
          </p:nvPr>
        </p:nvSpPr>
        <p:spPr/>
        <p:txBody>
          <a:bodyPr/>
          <a:lstStyle/>
          <a:p>
            <a:r>
              <a:rPr lang="en-US" sz="3200" dirty="0"/>
              <a:t>Our </a:t>
            </a:r>
            <a:r>
              <a:rPr lang="en-US" sz="3200" dirty="0" smtClean="0"/>
              <a:t>Mission:</a:t>
            </a:r>
            <a:endParaRPr lang="en-US" sz="3200" dirty="0"/>
          </a:p>
          <a:p>
            <a:pPr lvl="1"/>
            <a:r>
              <a:rPr lang="en-US" sz="3200" i="1" dirty="0"/>
              <a:t>To connect Californians to ideas and one another in order to understand our shared heritage and diverse cultures, inspire civic participation, and shape our future.</a:t>
            </a:r>
            <a:endParaRPr lang="en-US" sz="3200" dirty="0"/>
          </a:p>
          <a:p>
            <a:r>
              <a:rPr lang="en-US" sz="3200" dirty="0"/>
              <a:t>Our </a:t>
            </a:r>
            <a:r>
              <a:rPr lang="en-US" sz="3200" dirty="0" smtClean="0"/>
              <a:t>Vision:</a:t>
            </a:r>
            <a:endParaRPr lang="en-US" sz="3200" dirty="0"/>
          </a:p>
          <a:p>
            <a:pPr lvl="1"/>
            <a:r>
              <a:rPr lang="en-US" sz="3200" dirty="0"/>
              <a:t>Californians possess the knowledge, understanding, respect, and empathy to create a more thoughtful, open, and just state.</a:t>
            </a:r>
          </a:p>
          <a:p>
            <a:endParaRPr lang="en-US" sz="3200" dirty="0"/>
          </a:p>
        </p:txBody>
      </p:sp>
    </p:spTree>
    <p:extLst>
      <p:ext uri="{BB962C8B-B14F-4D97-AF65-F5344CB8AC3E}">
        <p14:creationId xmlns:p14="http://schemas.microsoft.com/office/powerpoint/2010/main" val="79979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1722"/>
            <a:ext cx="10515600" cy="1325563"/>
          </a:xfrm>
        </p:spPr>
        <p:txBody>
          <a:bodyPr>
            <a:normAutofit fontScale="90000"/>
          </a:bodyPr>
          <a:lstStyle/>
          <a:p>
            <a:pPr algn="ctr"/>
            <a:r>
              <a:rPr lang="en-US" sz="6000" dirty="0"/>
              <a:t>What Are the Humanities Anyway?</a:t>
            </a:r>
            <a:r>
              <a:rPr lang="en-US" b="1" dirty="0"/>
              <a:t/>
            </a:r>
            <a:br>
              <a:rPr lang="en-US" b="1" dirty="0"/>
            </a:br>
            <a:endParaRPr lang="en-US" dirty="0"/>
          </a:p>
        </p:txBody>
      </p:sp>
    </p:spTree>
    <p:extLst>
      <p:ext uri="{BB962C8B-B14F-4D97-AF65-F5344CB8AC3E}">
        <p14:creationId xmlns:p14="http://schemas.microsoft.com/office/powerpoint/2010/main" val="177580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Humanities Anyway?</a:t>
            </a:r>
          </a:p>
        </p:txBody>
      </p:sp>
      <p:sp>
        <p:nvSpPr>
          <p:cNvPr id="3" name="Content Placeholder 2"/>
          <p:cNvSpPr>
            <a:spLocks noGrp="1"/>
          </p:cNvSpPr>
          <p:nvPr>
            <p:ph idx="1"/>
          </p:nvPr>
        </p:nvSpPr>
        <p:spPr/>
        <p:txBody>
          <a:bodyPr/>
          <a:lstStyle/>
          <a:p>
            <a:r>
              <a:rPr lang="en-US" sz="3200" dirty="0"/>
              <a:t>We hear this question a lot. The question is, in itself, a complicated one. Often we think about them as academic subjects or fields of inquiry that produce </a:t>
            </a:r>
            <a:r>
              <a:rPr lang="en-US" sz="3200" i="1" dirty="0"/>
              <a:t>knowledge</a:t>
            </a:r>
            <a:r>
              <a:rPr lang="en-US" sz="3200" dirty="0"/>
              <a:t> about human activities, ideas, values, norms, and cultural products: history, literature, jurisprudence, philosophy, religious studies, art history and criticism, anthropology, sociology, as well as newer disciplines such as ethnic, cultural, and gender studies.</a:t>
            </a:r>
          </a:p>
          <a:p>
            <a:endParaRPr lang="en-US" dirty="0"/>
          </a:p>
        </p:txBody>
      </p:sp>
    </p:spTree>
    <p:extLst>
      <p:ext uri="{BB962C8B-B14F-4D97-AF65-F5344CB8AC3E}">
        <p14:creationId xmlns:p14="http://schemas.microsoft.com/office/powerpoint/2010/main" val="64120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Humanities Anyway?</a:t>
            </a:r>
          </a:p>
        </p:txBody>
      </p:sp>
      <p:sp>
        <p:nvSpPr>
          <p:cNvPr id="3" name="Content Placeholder 2"/>
          <p:cNvSpPr>
            <a:spLocks noGrp="1"/>
          </p:cNvSpPr>
          <p:nvPr>
            <p:ph idx="1"/>
          </p:nvPr>
        </p:nvSpPr>
        <p:spPr/>
        <p:txBody>
          <a:bodyPr>
            <a:normAutofit lnSpcReduction="10000"/>
          </a:bodyPr>
          <a:lstStyle/>
          <a:p>
            <a:r>
              <a:rPr lang="en-US" sz="3200" dirty="0"/>
              <a:t>But there are other ways to think about them, too. One way might be to see them broadly as a range of activities and practices revolving around cultural life, whatever the setting might be. In this sense, anyone who reads a book or listens to a story, appreciates a work of art, reflects upon the meaning of life, records their memories or chronicles an event, passes on a tradition or wonders where it came from, or asks questions about the values and motivations of human actors (past, present, or future) is “practicing” the humanities.</a:t>
            </a:r>
          </a:p>
          <a:p>
            <a:endParaRPr lang="en-US" dirty="0"/>
          </a:p>
        </p:txBody>
      </p:sp>
    </p:spTree>
    <p:extLst>
      <p:ext uri="{BB962C8B-B14F-4D97-AF65-F5344CB8AC3E}">
        <p14:creationId xmlns:p14="http://schemas.microsoft.com/office/powerpoint/2010/main" val="356988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Humanities Anyway?</a:t>
            </a:r>
          </a:p>
        </p:txBody>
      </p:sp>
      <p:sp>
        <p:nvSpPr>
          <p:cNvPr id="3" name="Content Placeholder 2"/>
          <p:cNvSpPr>
            <a:spLocks noGrp="1"/>
          </p:cNvSpPr>
          <p:nvPr>
            <p:ph idx="1"/>
          </p:nvPr>
        </p:nvSpPr>
        <p:spPr/>
        <p:txBody>
          <a:bodyPr>
            <a:normAutofit lnSpcReduction="10000"/>
          </a:bodyPr>
          <a:lstStyle/>
          <a:p>
            <a:r>
              <a:rPr lang="en-US" sz="3200" dirty="0"/>
              <a:t>To others, the humanities are skills and abilities that enable us to exchange ideas and impressions, listen as well as speak, read as well as write, and expand our understanding through the use of active imagination and empathy — seeing the world through the eyes of another person or the lens of another set of experiences. They are “tools for conviviality.” The humanities are tools for passing on traditions, values, stories, and accumulated wisdom, but they can also be employed as tools for reflection, analysis, critique, and change.</a:t>
            </a:r>
          </a:p>
          <a:p>
            <a:endParaRPr lang="en-US" dirty="0"/>
          </a:p>
        </p:txBody>
      </p:sp>
    </p:spTree>
    <p:extLst>
      <p:ext uri="{BB962C8B-B14F-4D97-AF65-F5344CB8AC3E}">
        <p14:creationId xmlns:p14="http://schemas.microsoft.com/office/powerpoint/2010/main" val="88969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Humanities Anyway?</a:t>
            </a:r>
          </a:p>
        </p:txBody>
      </p:sp>
      <p:sp>
        <p:nvSpPr>
          <p:cNvPr id="3" name="Content Placeholder 2"/>
          <p:cNvSpPr>
            <a:spLocks noGrp="1"/>
          </p:cNvSpPr>
          <p:nvPr>
            <p:ph idx="1"/>
          </p:nvPr>
        </p:nvSpPr>
        <p:spPr/>
        <p:txBody>
          <a:bodyPr/>
          <a:lstStyle/>
          <a:p>
            <a:r>
              <a:rPr lang="en-US" sz="3200" dirty="0"/>
              <a:t>What is clear is that the humanities mean – and have meant – many things to many people, in different times and places. What is common is the shared focus on knowing, understanding, and communicating about the human experience — our own as well as others.</a:t>
            </a:r>
          </a:p>
          <a:p>
            <a:endParaRPr lang="en-US" dirty="0"/>
          </a:p>
        </p:txBody>
      </p:sp>
    </p:spTree>
    <p:extLst>
      <p:ext uri="{BB962C8B-B14F-4D97-AF65-F5344CB8AC3E}">
        <p14:creationId xmlns:p14="http://schemas.microsoft.com/office/powerpoint/2010/main" val="335985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HUMANITIES:</a:t>
            </a:r>
          </a:p>
        </p:txBody>
      </p:sp>
      <p:sp>
        <p:nvSpPr>
          <p:cNvPr id="3" name="Content Placeholder 2"/>
          <p:cNvSpPr>
            <a:spLocks noGrp="1"/>
          </p:cNvSpPr>
          <p:nvPr>
            <p:ph idx="1"/>
          </p:nvPr>
        </p:nvSpPr>
        <p:spPr/>
        <p:txBody>
          <a:bodyPr/>
          <a:lstStyle/>
          <a:p>
            <a:r>
              <a:rPr lang="en-US" sz="3200" dirty="0"/>
              <a:t>California. A state of almost 40 million people, with millions of stories to share.</a:t>
            </a:r>
          </a:p>
          <a:p>
            <a:r>
              <a:rPr lang="en-US" sz="3200" dirty="0"/>
              <a:t>A state of writers, filmmakers, storytellers and artists. A state of innovators and thinkers.</a:t>
            </a:r>
          </a:p>
          <a:p>
            <a:endParaRPr lang="en-US" dirty="0"/>
          </a:p>
        </p:txBody>
      </p:sp>
    </p:spTree>
    <p:extLst>
      <p:ext uri="{BB962C8B-B14F-4D97-AF65-F5344CB8AC3E}">
        <p14:creationId xmlns:p14="http://schemas.microsoft.com/office/powerpoint/2010/main" val="75561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67" y="0"/>
            <a:ext cx="6701051" cy="6701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7284" y="2326101"/>
            <a:ext cx="7258718" cy="1015663"/>
          </a:xfrm>
          <a:prstGeom prst="rect">
            <a:avLst/>
          </a:prstGeom>
          <a:noFill/>
        </p:spPr>
        <p:txBody>
          <a:bodyPr wrap="none" rtlCol="0">
            <a:spAutoFit/>
          </a:bodyPr>
          <a:lstStyle/>
          <a:p>
            <a:r>
              <a:rPr lang="en-US" sz="6000" dirty="0"/>
              <a:t>A </a:t>
            </a:r>
            <a:r>
              <a:rPr lang="en-US" sz="6000" b="1" dirty="0"/>
              <a:t>state of open mind</a:t>
            </a:r>
            <a:r>
              <a:rPr lang="en-US" sz="6000" dirty="0"/>
              <a:t>.</a:t>
            </a:r>
            <a:endParaRPr lang="en-US" sz="6000" dirty="0"/>
          </a:p>
        </p:txBody>
      </p:sp>
    </p:spTree>
    <p:extLst>
      <p:ext uri="{BB962C8B-B14F-4D97-AF65-F5344CB8AC3E}">
        <p14:creationId xmlns:p14="http://schemas.microsoft.com/office/powerpoint/2010/main" val="343774356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45</TotalTime>
  <Words>548</Words>
  <Application>Microsoft Office PowerPoint</Application>
  <PresentationFormat>Widescreen</PresentationFormat>
  <Paragraphs>35</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Depth</vt:lpstr>
      <vt:lpstr>PowerPoint Presentation</vt:lpstr>
      <vt:lpstr>CALIFORNIA HUMANITIES:</vt:lpstr>
      <vt:lpstr>What Are the Humanities Anyway? </vt:lpstr>
      <vt:lpstr>What Are the Humanities Anyway?</vt:lpstr>
      <vt:lpstr>What Are the Humanities Anyway?</vt:lpstr>
      <vt:lpstr>What Are the Humanities Anyway?</vt:lpstr>
      <vt:lpstr>What Are the Humanities Anyway?</vt:lpstr>
      <vt:lpstr>CALIFORNIA HUMANITIES:</vt:lpstr>
      <vt:lpstr>PowerPoint Presentation</vt:lpstr>
      <vt:lpstr>hu·man·i·ty </vt:lpstr>
      <vt:lpstr>hu·man·i·ty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White</dc:creator>
  <cp:lastModifiedBy>Wendy White</cp:lastModifiedBy>
  <cp:revision>4</cp:revision>
  <dcterms:created xsi:type="dcterms:W3CDTF">2018-08-22T17:18:23Z</dcterms:created>
  <dcterms:modified xsi:type="dcterms:W3CDTF">2018-08-22T18:03:40Z</dcterms:modified>
</cp:coreProperties>
</file>